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8"/>
  </p:notesMasterIdLst>
  <p:handoutMasterIdLst>
    <p:handoutMasterId r:id="rId69"/>
  </p:handoutMasterIdLst>
  <p:sldIdLst>
    <p:sldId id="3895" r:id="rId2"/>
    <p:sldId id="3652" r:id="rId3"/>
    <p:sldId id="3549" r:id="rId4"/>
    <p:sldId id="3931" r:id="rId5"/>
    <p:sldId id="3971" r:id="rId6"/>
    <p:sldId id="3978" r:id="rId7"/>
    <p:sldId id="3948" r:id="rId8"/>
    <p:sldId id="3977" r:id="rId9"/>
    <p:sldId id="3937" r:id="rId10"/>
    <p:sldId id="1934" r:id="rId11"/>
    <p:sldId id="3980" r:id="rId12"/>
    <p:sldId id="3981" r:id="rId13"/>
    <p:sldId id="3899" r:id="rId14"/>
    <p:sldId id="1945" r:id="rId15"/>
    <p:sldId id="1946" r:id="rId16"/>
    <p:sldId id="1947" r:id="rId17"/>
    <p:sldId id="1948" r:id="rId18"/>
    <p:sldId id="1949" r:id="rId19"/>
    <p:sldId id="1950" r:id="rId20"/>
    <p:sldId id="1951" r:id="rId21"/>
    <p:sldId id="1952" r:id="rId22"/>
    <p:sldId id="1953" r:id="rId23"/>
    <p:sldId id="1954" r:id="rId24"/>
    <p:sldId id="1955" r:id="rId25"/>
    <p:sldId id="1956" r:id="rId26"/>
    <p:sldId id="3900" r:id="rId27"/>
    <p:sldId id="1958" r:id="rId28"/>
    <p:sldId id="1959" r:id="rId29"/>
    <p:sldId id="1960" r:id="rId30"/>
    <p:sldId id="1961" r:id="rId31"/>
    <p:sldId id="1962" r:id="rId32"/>
    <p:sldId id="1963" r:id="rId33"/>
    <p:sldId id="3647" r:id="rId34"/>
    <p:sldId id="3629" r:id="rId35"/>
    <p:sldId id="3628" r:id="rId36"/>
    <p:sldId id="3630" r:id="rId37"/>
    <p:sldId id="3631" r:id="rId38"/>
    <p:sldId id="3632" r:id="rId39"/>
    <p:sldId id="3633" r:id="rId40"/>
    <p:sldId id="3635" r:id="rId41"/>
    <p:sldId id="3636" r:id="rId42"/>
    <p:sldId id="3637" r:id="rId43"/>
    <p:sldId id="3638" r:id="rId44"/>
    <p:sldId id="3640" r:id="rId45"/>
    <p:sldId id="3639" r:id="rId46"/>
    <p:sldId id="3641" r:id="rId47"/>
    <p:sldId id="3642" r:id="rId48"/>
    <p:sldId id="3643" r:id="rId49"/>
    <p:sldId id="3644" r:id="rId50"/>
    <p:sldId id="3645" r:id="rId51"/>
    <p:sldId id="3646" r:id="rId52"/>
    <p:sldId id="1916" r:id="rId53"/>
    <p:sldId id="3837" r:id="rId54"/>
    <p:sldId id="1925" r:id="rId55"/>
    <p:sldId id="1917" r:id="rId56"/>
    <p:sldId id="1935" r:id="rId57"/>
    <p:sldId id="3595" r:id="rId58"/>
    <p:sldId id="1943" r:id="rId59"/>
    <p:sldId id="1923" r:id="rId60"/>
    <p:sldId id="1965" r:id="rId61"/>
    <p:sldId id="3597" r:id="rId62"/>
    <p:sldId id="3596" r:id="rId63"/>
    <p:sldId id="1971" r:id="rId64"/>
    <p:sldId id="3599" r:id="rId65"/>
    <p:sldId id="1980" r:id="rId66"/>
    <p:sldId id="3876" r:id="rId67"/>
  </p:sldIdLst>
  <p:sldSz cx="10972800" cy="6858000"/>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E4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varScale="1">
        <p:scale>
          <a:sx n="93" d="100"/>
          <a:sy n="93" d="100"/>
        </p:scale>
        <p:origin x="858" y="96"/>
      </p:cViewPr>
      <p:guideLst/>
    </p:cSldViewPr>
  </p:slideViewPr>
  <p:notesTextViewPr>
    <p:cViewPr>
      <p:scale>
        <a:sx n="3" d="2"/>
        <a:sy n="3" d="2"/>
      </p:scale>
      <p:origin x="0" y="0"/>
    </p:cViewPr>
  </p:notesTextViewPr>
  <p:notesViewPr>
    <p:cSldViewPr snapToGrid="0">
      <p:cViewPr varScale="1">
        <p:scale>
          <a:sx n="67" d="100"/>
          <a:sy n="67" d="100"/>
        </p:scale>
        <p:origin x="2934"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A935890-289D-48CF-A192-5CCB27F70E50}"/>
              </a:ext>
            </a:extLst>
          </p:cNvPr>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a:extLst>
              <a:ext uri="{FF2B5EF4-FFF2-40B4-BE49-F238E27FC236}">
                <a16:creationId xmlns:a16="http://schemas.microsoft.com/office/drawing/2014/main" id="{C822255A-A51A-4040-87FD-BC18C8F47EFE}"/>
              </a:ext>
            </a:extLst>
          </p:cNvPr>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1DB41A07-9572-4BA8-B004-1940BA5DB093}" type="datetimeFigureOut">
              <a:rPr lang="en-US" smtClean="0"/>
              <a:t>3/31/2022</a:t>
            </a:fld>
            <a:endParaRPr lang="en-US"/>
          </a:p>
        </p:txBody>
      </p:sp>
      <p:sp>
        <p:nvSpPr>
          <p:cNvPr id="4" name="Footer Placeholder 3">
            <a:extLst>
              <a:ext uri="{FF2B5EF4-FFF2-40B4-BE49-F238E27FC236}">
                <a16:creationId xmlns:a16="http://schemas.microsoft.com/office/drawing/2014/main" id="{1F52C04B-C05F-4C6C-8259-543965D3D395}"/>
              </a:ext>
            </a:extLst>
          </p:cNvPr>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A0C9C99-6F7C-4115-BB8E-498012FD45BB}"/>
              </a:ext>
            </a:extLst>
          </p:cNvPr>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0EE4A9C0-C8C6-439F-A9E1-F6B62EC2C6D3}" type="slidenum">
              <a:rPr lang="en-US" smtClean="0"/>
              <a:t>‹#›</a:t>
            </a:fld>
            <a:endParaRPr lang="en-US"/>
          </a:p>
        </p:txBody>
      </p:sp>
    </p:spTree>
    <p:extLst>
      <p:ext uri="{BB962C8B-B14F-4D97-AF65-F5344CB8AC3E}">
        <p14:creationId xmlns:p14="http://schemas.microsoft.com/office/powerpoint/2010/main" val="1652049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6434"/>
          </a:xfrm>
          <a:prstGeom prst="rect">
            <a:avLst/>
          </a:prstGeom>
        </p:spPr>
        <p:txBody>
          <a:bodyPr vert="horz" lIns="92446" tIns="46223" rIns="92446" bIns="46223" rtlCol="0"/>
          <a:lstStyle>
            <a:lvl1pPr algn="r">
              <a:defRPr sz="1200"/>
            </a:lvl1pPr>
          </a:lstStyle>
          <a:p>
            <a:fld id="{B8628AEA-81C9-4CCC-BD9F-40FD61BC80F3}" type="datetimeFigureOut">
              <a:rPr lang="en-US" smtClean="0"/>
              <a:t>3/31/2022</a:t>
            </a:fld>
            <a:endParaRPr lang="en-US"/>
          </a:p>
        </p:txBody>
      </p:sp>
      <p:sp>
        <p:nvSpPr>
          <p:cNvPr id="4" name="Slide Image Placeholder 3"/>
          <p:cNvSpPr>
            <a:spLocks noGrp="1" noRot="1" noChangeAspect="1"/>
          </p:cNvSpPr>
          <p:nvPr>
            <p:ph type="sldImg" idx="2"/>
          </p:nvPr>
        </p:nvSpPr>
        <p:spPr>
          <a:xfrm>
            <a:off x="931863" y="1162050"/>
            <a:ext cx="5018087" cy="313690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73892"/>
            <a:ext cx="5505450" cy="3660458"/>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6433"/>
          </a:xfrm>
          <a:prstGeom prst="rect">
            <a:avLst/>
          </a:prstGeom>
        </p:spPr>
        <p:txBody>
          <a:bodyPr vert="horz" lIns="92446" tIns="46223" rIns="92446" bIns="46223" rtlCol="0" anchor="b"/>
          <a:lstStyle>
            <a:lvl1pPr algn="r">
              <a:defRPr sz="1200"/>
            </a:lvl1pPr>
          </a:lstStyle>
          <a:p>
            <a:fld id="{E55C7739-F984-46A3-B42A-7DB3B6E905AA}" type="slidenum">
              <a:rPr lang="en-US" smtClean="0"/>
              <a:t>‹#›</a:t>
            </a:fld>
            <a:endParaRPr lang="en-US"/>
          </a:p>
        </p:txBody>
      </p:sp>
    </p:spTree>
    <p:extLst>
      <p:ext uri="{BB962C8B-B14F-4D97-AF65-F5344CB8AC3E}">
        <p14:creationId xmlns:p14="http://schemas.microsoft.com/office/powerpoint/2010/main" val="2183440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D7632894-2F5A-46FE-8A2B-89B309465481}" type="slidenum">
              <a:rPr lang="en-US" smtClean="0"/>
              <a:pPr>
                <a:defRPr/>
              </a:pPr>
              <a:t>3</a:t>
            </a:fld>
            <a:endParaRPr lang="en-US" dirty="0"/>
          </a:p>
        </p:txBody>
      </p:sp>
    </p:spTree>
    <p:extLst>
      <p:ext uri="{BB962C8B-B14F-4D97-AF65-F5344CB8AC3E}">
        <p14:creationId xmlns:p14="http://schemas.microsoft.com/office/powerpoint/2010/main" val="10816886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42310" y="170156"/>
            <a:ext cx="9978067" cy="731520"/>
          </a:xfrm>
        </p:spPr>
        <p:txBody>
          <a:bodyPr/>
          <a:lstStyle>
            <a:lvl1pPr marL="0" indent="0">
              <a:defRPr sz="3600" b="1">
                <a:solidFill>
                  <a:srgbClr val="0000CC"/>
                </a:solidFill>
              </a:defRPr>
            </a:lvl1pPr>
          </a:lstStyle>
          <a:p>
            <a:r>
              <a:rPr lang="en-US" dirty="0"/>
              <a:t>Click to edit Master title style</a:t>
            </a:r>
          </a:p>
        </p:txBody>
      </p:sp>
      <p:sp>
        <p:nvSpPr>
          <p:cNvPr id="8" name="Content Placeholder 7"/>
          <p:cNvSpPr>
            <a:spLocks noGrp="1"/>
          </p:cNvSpPr>
          <p:nvPr>
            <p:ph sz="quarter" idx="1"/>
          </p:nvPr>
        </p:nvSpPr>
        <p:spPr>
          <a:xfrm>
            <a:off x="572493" y="1233489"/>
            <a:ext cx="10047884" cy="5360852"/>
          </a:xfrm>
        </p:spPr>
        <p:txBody>
          <a:bodyPr/>
          <a:lstStyle>
            <a:lvl1pPr>
              <a:buClr>
                <a:srgbClr val="333399"/>
              </a:buClr>
              <a:buSzPct val="80000"/>
              <a:defRPr sz="2200"/>
            </a:lvl1pPr>
            <a:lvl2pPr>
              <a:buClr>
                <a:srgbClr val="FF0000"/>
              </a:buClr>
              <a:buSzPct val="80000"/>
              <a:defRPr sz="2000"/>
            </a:lvl2pPr>
            <a:lvl3pPr>
              <a:buClr>
                <a:srgbClr val="333399"/>
              </a:buClr>
              <a:buSzPct val="80000"/>
              <a:defRPr sz="1800"/>
            </a:lvl3pPr>
            <a:lvl4pPr>
              <a:buClr>
                <a:srgbClr val="333399"/>
              </a:buClr>
              <a:buSzPct val="80000"/>
              <a:defRPr sz="1600"/>
            </a:lvl4pPr>
            <a:lvl5pPr>
              <a:buClr>
                <a:srgbClr val="333399"/>
              </a:buClr>
              <a:buSzPct val="80000"/>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2"/>
          <p:cNvSpPr>
            <a:spLocks noGrp="1"/>
          </p:cNvSpPr>
          <p:nvPr>
            <p:ph type="ftr" sz="quarter" idx="11"/>
          </p:nvPr>
        </p:nvSpPr>
        <p:spPr>
          <a:xfrm>
            <a:off x="4114802" y="908820"/>
            <a:ext cx="6505575" cy="317525"/>
          </a:xfrm>
        </p:spPr>
        <p:txBody>
          <a:bodyPr/>
          <a:lstStyle>
            <a:lvl1pPr>
              <a:defRPr/>
            </a:lvl1pPr>
          </a:lstStyle>
          <a:p>
            <a:pPr>
              <a:defRPr/>
            </a:pPr>
            <a:r>
              <a:rPr lang="en-US"/>
              <a:t>Trees (29)</a:t>
            </a:r>
            <a:endParaRPr lang="en-US" dirty="0"/>
          </a:p>
        </p:txBody>
      </p:sp>
      <p:sp>
        <p:nvSpPr>
          <p:cNvPr id="6" name="Slide Number Placeholder 22"/>
          <p:cNvSpPr>
            <a:spLocks noGrp="1"/>
          </p:cNvSpPr>
          <p:nvPr>
            <p:ph type="sldNum" sz="quarter" idx="12"/>
          </p:nvPr>
        </p:nvSpPr>
        <p:spPr>
          <a:xfrm>
            <a:off x="0" y="919577"/>
            <a:ext cx="658368" cy="274320"/>
          </a:xfrm>
        </p:spPr>
        <p:txBody>
          <a:bodyPr/>
          <a:lstStyle>
            <a:lvl1pPr>
              <a:defRPr/>
            </a:lvl1pPr>
          </a:lstStyle>
          <a:p>
            <a:pPr>
              <a:defRPr/>
            </a:pPr>
            <a:fld id="{0D7B5496-982B-480A-8085-B08F2CA91C21}" type="slidenum">
              <a:rPr lang="en-US" smtClean="0"/>
              <a:pPr>
                <a:defRPr/>
              </a:pPr>
              <a:t>‹#›</a:t>
            </a:fld>
            <a:endParaRPr lang="en-US" dirty="0"/>
          </a:p>
        </p:txBody>
      </p:sp>
    </p:spTree>
    <p:extLst>
      <p:ext uri="{BB962C8B-B14F-4D97-AF65-F5344CB8AC3E}">
        <p14:creationId xmlns:p14="http://schemas.microsoft.com/office/powerpoint/2010/main" val="284172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9" name="Content Placeholder 8"/>
          <p:cNvSpPr>
            <a:spLocks noGrp="1"/>
          </p:cNvSpPr>
          <p:nvPr>
            <p:ph sz="quarter" idx="1"/>
          </p:nvPr>
        </p:nvSpPr>
        <p:spPr>
          <a:xfrm>
            <a:off x="572105" y="1233570"/>
            <a:ext cx="4937760"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2"/>
          </p:nvPr>
        </p:nvSpPr>
        <p:spPr>
          <a:xfrm>
            <a:off x="5735777" y="1247108"/>
            <a:ext cx="4884599" cy="542135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9"/>
          <p:cNvSpPr>
            <a:spLocks noGrp="1"/>
          </p:cNvSpPr>
          <p:nvPr>
            <p:ph type="sldNum" sz="quarter" idx="11"/>
          </p:nvPr>
        </p:nvSpPr>
        <p:spPr/>
        <p:txBody>
          <a:bodyPr rtlCol="0"/>
          <a:lstStyle>
            <a:lvl1pPr>
              <a:defRPr/>
            </a:lvl1pPr>
          </a:lstStyle>
          <a:p>
            <a:pPr>
              <a:defRPr/>
            </a:pPr>
            <a:fld id="{D490341F-FBE9-465C-84BF-B364B3D69BE6}" type="slidenum">
              <a:rPr lang="en-US" smtClean="0"/>
              <a:pPr>
                <a:defRPr/>
              </a:pPr>
              <a:t>‹#›</a:t>
            </a:fld>
            <a:endParaRPr lang="en-US" dirty="0"/>
          </a:p>
        </p:txBody>
      </p:sp>
      <p:sp>
        <p:nvSpPr>
          <p:cNvPr id="7" name="Footer Placeholder 11"/>
          <p:cNvSpPr>
            <a:spLocks noGrp="1"/>
          </p:cNvSpPr>
          <p:nvPr>
            <p:ph type="ftr" sz="quarter" idx="12"/>
          </p:nvPr>
        </p:nvSpPr>
        <p:spPr/>
        <p:txBody>
          <a:bodyPr rtlCol="0"/>
          <a:lstStyle>
            <a:lvl1pPr>
              <a:defRPr/>
            </a:lvl1pPr>
          </a:lstStyle>
          <a:p>
            <a:pPr>
              <a:defRPr/>
            </a:pPr>
            <a:r>
              <a:rPr lang="en-US"/>
              <a:t>Trees (29)</a:t>
            </a:r>
            <a:endParaRPr lang="en-US" dirty="0"/>
          </a:p>
        </p:txBody>
      </p:sp>
    </p:spTree>
    <p:extLst>
      <p:ext uri="{BB962C8B-B14F-4D97-AF65-F5344CB8AC3E}">
        <p14:creationId xmlns:p14="http://schemas.microsoft.com/office/powerpoint/2010/main" val="35375695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0000CC"/>
                </a:solidFill>
              </a:defRPr>
            </a:lvl1pPr>
          </a:lstStyle>
          <a:p>
            <a:r>
              <a:rPr lang="en-US"/>
              <a:t>Click to edit Master title style</a:t>
            </a:r>
            <a:endParaRPr lang="en-US" dirty="0"/>
          </a:p>
        </p:txBody>
      </p:sp>
      <p:sp>
        <p:nvSpPr>
          <p:cNvPr id="4" name="Footer Placeholder 2"/>
          <p:cNvSpPr>
            <a:spLocks noGrp="1"/>
          </p:cNvSpPr>
          <p:nvPr>
            <p:ph type="ftr" sz="quarter" idx="11"/>
          </p:nvPr>
        </p:nvSpPr>
        <p:spPr/>
        <p:txBody>
          <a:bodyPr/>
          <a:lstStyle>
            <a:lvl1pPr>
              <a:defRPr/>
            </a:lvl1pPr>
          </a:lstStyle>
          <a:p>
            <a:pPr>
              <a:defRPr/>
            </a:pPr>
            <a:r>
              <a:rPr lang="en-US"/>
              <a:t>Trees (29)</a:t>
            </a: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F59D9B86-AB8B-404F-8D86-C97B35C4C67E}" type="slidenum">
              <a:rPr lang="en-US" smtClean="0"/>
              <a:pPr>
                <a:defRPr/>
              </a:pPr>
              <a:t>‹#›</a:t>
            </a:fld>
            <a:endParaRPr lang="en-US" dirty="0"/>
          </a:p>
        </p:txBody>
      </p:sp>
    </p:spTree>
    <p:extLst>
      <p:ext uri="{BB962C8B-B14F-4D97-AF65-F5344CB8AC3E}">
        <p14:creationId xmlns:p14="http://schemas.microsoft.com/office/powerpoint/2010/main" val="27823084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08363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3088877046"/>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109728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7"/>
          <p:cNvSpPr/>
          <p:nvPr/>
        </p:nvSpPr>
        <p:spPr>
          <a:xfrm>
            <a:off x="0" y="1600200"/>
            <a:ext cx="155448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645920" y="1600200"/>
            <a:ext cx="932688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Text Placeholder 2"/>
          <p:cNvSpPr>
            <a:spLocks noGrp="1"/>
          </p:cNvSpPr>
          <p:nvPr>
            <p:ph type="body" idx="1"/>
          </p:nvPr>
        </p:nvSpPr>
        <p:spPr>
          <a:xfrm>
            <a:off x="1645921" y="2743200"/>
            <a:ext cx="8547736"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1645920" y="1600200"/>
            <a:ext cx="9144000" cy="990600"/>
          </a:xfrm>
        </p:spPr>
        <p:txBody>
          <a:bodyPr/>
          <a:lstStyle>
            <a:lvl1pPr algn="l">
              <a:buNone/>
              <a:defRPr sz="3600" b="1" cap="none">
                <a:solidFill>
                  <a:srgbClr val="FFFFFF"/>
                </a:solidFill>
              </a:defRPr>
            </a:lvl1pPr>
          </a:lstStyle>
          <a:p>
            <a:r>
              <a:rPr lang="en-US"/>
              <a:t>Click to edit Master title style</a:t>
            </a:r>
            <a:endParaRPr lang="en-US" dirty="0"/>
          </a:p>
        </p:txBody>
      </p:sp>
      <p:sp>
        <p:nvSpPr>
          <p:cNvPr id="8" name="Slide Number Placeholder 12"/>
          <p:cNvSpPr>
            <a:spLocks noGrp="1"/>
          </p:cNvSpPr>
          <p:nvPr>
            <p:ph type="sldNum" sz="quarter" idx="11"/>
          </p:nvPr>
        </p:nvSpPr>
        <p:spPr>
          <a:xfrm>
            <a:off x="0" y="1752602"/>
            <a:ext cx="1554480" cy="701675"/>
          </a:xfrm>
        </p:spPr>
        <p:txBody>
          <a:bodyPr>
            <a:noAutofit/>
          </a:bodyPr>
          <a:lstStyle>
            <a:lvl1pPr>
              <a:defRPr sz="2000">
                <a:solidFill>
                  <a:srgbClr val="FFFFFF"/>
                </a:solidFill>
              </a:defRPr>
            </a:lvl1pPr>
          </a:lstStyle>
          <a:p>
            <a:pPr>
              <a:defRPr/>
            </a:pPr>
            <a:fld id="{05F3E5B3-DBDD-4BE1-9C90-2CB0F3BF80B9}" type="slidenum">
              <a:rPr lang="en-US" smtClean="0"/>
              <a:pPr>
                <a:defRPr/>
              </a:pPr>
              <a:t>‹#›</a:t>
            </a:fld>
            <a:endParaRPr lang="en-US" dirty="0"/>
          </a:p>
        </p:txBody>
      </p:sp>
      <p:sp>
        <p:nvSpPr>
          <p:cNvPr id="9" name="Footer Placeholder 13"/>
          <p:cNvSpPr>
            <a:spLocks noGrp="1"/>
          </p:cNvSpPr>
          <p:nvPr>
            <p:ph type="ftr" sz="quarter" idx="12"/>
          </p:nvPr>
        </p:nvSpPr>
        <p:spPr/>
        <p:txBody>
          <a:bodyPr/>
          <a:lstStyle>
            <a:lvl1pPr>
              <a:defRPr/>
            </a:lvl1pPr>
          </a:lstStyle>
          <a:p>
            <a:pPr>
              <a:defRPr/>
            </a:pPr>
            <a:r>
              <a:rPr lang="en-US"/>
              <a:t>Trees (29)</a:t>
            </a:r>
            <a:endParaRPr lang="en-US" dirty="0"/>
          </a:p>
        </p:txBody>
      </p:sp>
    </p:spTree>
    <p:extLst>
      <p:ext uri="{BB962C8B-B14F-4D97-AF65-F5344CB8AC3E}">
        <p14:creationId xmlns:p14="http://schemas.microsoft.com/office/powerpoint/2010/main" val="356086398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11430" y="4572002"/>
            <a:ext cx="109728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8"/>
          <p:cNvSpPr/>
          <p:nvPr/>
        </p:nvSpPr>
        <p:spPr>
          <a:xfrm>
            <a:off x="-11429" y="4664075"/>
            <a:ext cx="1756410"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7" name="Rectangle 9"/>
          <p:cNvSpPr/>
          <p:nvPr/>
        </p:nvSpPr>
        <p:spPr>
          <a:xfrm>
            <a:off x="1853566" y="4654550"/>
            <a:ext cx="9119235"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Rectangle 10"/>
          <p:cNvSpPr/>
          <p:nvPr/>
        </p:nvSpPr>
        <p:spPr bwMode="white">
          <a:xfrm>
            <a:off x="1737361" y="2"/>
            <a:ext cx="120016"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4" name="Text Placeholder 3"/>
          <p:cNvSpPr>
            <a:spLocks noGrp="1"/>
          </p:cNvSpPr>
          <p:nvPr>
            <p:ph type="body" sz="half" idx="2"/>
          </p:nvPr>
        </p:nvSpPr>
        <p:spPr>
          <a:xfrm>
            <a:off x="1920240" y="5486400"/>
            <a:ext cx="877824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a:t>Click to edit Master text styles</a:t>
            </a:r>
          </a:p>
        </p:txBody>
      </p:sp>
      <p:sp>
        <p:nvSpPr>
          <p:cNvPr id="2" name="Title 1"/>
          <p:cNvSpPr>
            <a:spLocks noGrp="1"/>
          </p:cNvSpPr>
          <p:nvPr>
            <p:ph type="title"/>
          </p:nvPr>
        </p:nvSpPr>
        <p:spPr>
          <a:xfrm>
            <a:off x="1920240" y="4648200"/>
            <a:ext cx="8778240" cy="685800"/>
          </a:xfrm>
        </p:spPr>
        <p:txBody>
          <a:bodyPr/>
          <a:lstStyle>
            <a:lvl1pPr algn="l">
              <a:buNone/>
              <a:defRPr sz="2800" b="1">
                <a:solidFill>
                  <a:srgbClr val="FFFFFF"/>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872691" y="0"/>
            <a:ext cx="9100109" cy="4568952"/>
          </a:xfrm>
          <a:solidFill>
            <a:schemeClr val="accent1">
              <a:tint val="40000"/>
            </a:schemeClr>
          </a:solidFill>
          <a:ln>
            <a:noFill/>
          </a:ln>
        </p:spPr>
        <p:txBody>
          <a:bodyPr>
            <a:normAutofit/>
          </a:bodyPr>
          <a:lstStyle>
            <a:lvl1pPr marL="0" indent="0">
              <a:buNone/>
              <a:defRPr sz="3200"/>
            </a:lvl1pPr>
          </a:lstStyle>
          <a:p>
            <a:pPr lvl="0"/>
            <a:r>
              <a:rPr lang="en-US" noProof="0"/>
              <a:t>Click icon to add picture</a:t>
            </a:r>
            <a:endParaRPr lang="en-US" noProof="0" dirty="0"/>
          </a:p>
        </p:txBody>
      </p:sp>
      <p:sp>
        <p:nvSpPr>
          <p:cNvPr id="10" name="Slide Number Placeholder 12"/>
          <p:cNvSpPr>
            <a:spLocks noGrp="1"/>
          </p:cNvSpPr>
          <p:nvPr>
            <p:ph type="sldNum" sz="quarter" idx="11"/>
          </p:nvPr>
        </p:nvSpPr>
        <p:spPr>
          <a:xfrm>
            <a:off x="0" y="4667252"/>
            <a:ext cx="1737360" cy="663575"/>
          </a:xfrm>
        </p:spPr>
        <p:txBody>
          <a:bodyPr rtlCol="0"/>
          <a:lstStyle>
            <a:lvl1pPr>
              <a:defRPr sz="2800"/>
            </a:lvl1pPr>
          </a:lstStyle>
          <a:p>
            <a:pPr>
              <a:defRPr/>
            </a:pPr>
            <a:fld id="{E9717E89-1D92-4CB2-8893-FF8AE25F8B18}" type="slidenum">
              <a:rPr lang="en-US" smtClean="0"/>
              <a:pPr>
                <a:defRPr/>
              </a:pPr>
              <a:t>‹#›</a:t>
            </a:fld>
            <a:endParaRPr lang="en-US" dirty="0"/>
          </a:p>
        </p:txBody>
      </p:sp>
    </p:spTree>
    <p:extLst>
      <p:ext uri="{BB962C8B-B14F-4D97-AF65-F5344CB8AC3E}">
        <p14:creationId xmlns:p14="http://schemas.microsoft.com/office/powerpoint/2010/main" val="1861634455"/>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109728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5" name="Rectangle 9"/>
          <p:cNvSpPr/>
          <p:nvPr/>
        </p:nvSpPr>
        <p:spPr>
          <a:xfrm>
            <a:off x="-11429" y="6053140"/>
            <a:ext cx="2699385"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6" name="Rectangle 10"/>
          <p:cNvSpPr/>
          <p:nvPr/>
        </p:nvSpPr>
        <p:spPr>
          <a:xfrm>
            <a:off x="2830832" y="6043615"/>
            <a:ext cx="8141970"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8" name="Title 7"/>
          <p:cNvSpPr>
            <a:spLocks noGrp="1"/>
          </p:cNvSpPr>
          <p:nvPr>
            <p:ph type="ctrTitle"/>
          </p:nvPr>
        </p:nvSpPr>
        <p:spPr>
          <a:xfrm>
            <a:off x="2834640" y="4038600"/>
            <a:ext cx="7772400" cy="1828800"/>
          </a:xfrm>
        </p:spPr>
        <p:txBody>
          <a:bodyPr anchor="b"/>
          <a:lstStyle>
            <a:lvl1pPr>
              <a:defRPr sz="3600" b="1" cap="all" baseline="0"/>
            </a:lvl1pPr>
          </a:lstStyle>
          <a:p>
            <a:r>
              <a:rPr lang="en-US"/>
              <a:t>Click to edit Master title style</a:t>
            </a:r>
            <a:endParaRPr lang="en-US" dirty="0"/>
          </a:p>
        </p:txBody>
      </p:sp>
      <p:sp>
        <p:nvSpPr>
          <p:cNvPr id="9" name="Subtitle 8"/>
          <p:cNvSpPr>
            <a:spLocks noGrp="1"/>
          </p:cNvSpPr>
          <p:nvPr>
            <p:ph type="subTitle" idx="1"/>
          </p:nvPr>
        </p:nvSpPr>
        <p:spPr>
          <a:xfrm>
            <a:off x="2834640" y="6050037"/>
            <a:ext cx="804672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11" name="Slide Number Placeholder 28"/>
          <p:cNvSpPr>
            <a:spLocks noGrp="1"/>
          </p:cNvSpPr>
          <p:nvPr>
            <p:ph type="sldNum" sz="quarter" idx="12"/>
          </p:nvPr>
        </p:nvSpPr>
        <p:spPr>
          <a:xfrm>
            <a:off x="835343" y="6210300"/>
            <a:ext cx="1005840" cy="381000"/>
          </a:xfrm>
        </p:spPr>
        <p:txBody>
          <a:bodyPr/>
          <a:lstStyle>
            <a:lvl1pPr>
              <a:defRPr>
                <a:solidFill>
                  <a:schemeClr val="tx2"/>
                </a:solidFill>
              </a:defRPr>
            </a:lvl1pPr>
          </a:lstStyle>
          <a:p>
            <a:pPr>
              <a:defRPr/>
            </a:pPr>
            <a:fld id="{A0C1462C-D640-45B3-901B-F425AA5C3674}" type="slidenum">
              <a:rPr lang="en-US" smtClean="0"/>
              <a:pPr>
                <a:defRPr/>
              </a:pPr>
              <a:t>‹#›</a:t>
            </a:fld>
            <a:endParaRPr lang="en-US" dirty="0"/>
          </a:p>
        </p:txBody>
      </p:sp>
    </p:spTree>
    <p:extLst>
      <p:ext uri="{BB962C8B-B14F-4D97-AF65-F5344CB8AC3E}">
        <p14:creationId xmlns:p14="http://schemas.microsoft.com/office/powerpoint/2010/main" val="1999382538"/>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40080" y="169342"/>
            <a:ext cx="9980296" cy="73152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12"/>
          <p:cNvSpPr>
            <a:spLocks noGrp="1"/>
          </p:cNvSpPr>
          <p:nvPr>
            <p:ph type="body" idx="1"/>
          </p:nvPr>
        </p:nvSpPr>
        <p:spPr bwMode="auto">
          <a:xfrm>
            <a:off x="572494" y="1232738"/>
            <a:ext cx="10047883" cy="531355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p:nvSpPr>
        <p:spPr>
          <a:xfrm>
            <a:off x="0" y="914400"/>
            <a:ext cx="572494" cy="3048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600"/>
          </a:p>
        </p:txBody>
      </p:sp>
      <p:sp>
        <p:nvSpPr>
          <p:cNvPr id="23" name="Slide Number Placeholder 22"/>
          <p:cNvSpPr>
            <a:spLocks noGrp="1"/>
          </p:cNvSpPr>
          <p:nvPr>
            <p:ph type="sldNum" sz="quarter" idx="4"/>
          </p:nvPr>
        </p:nvSpPr>
        <p:spPr>
          <a:xfrm>
            <a:off x="0" y="925158"/>
            <a:ext cx="658368" cy="274320"/>
          </a:xfrm>
          <a:prstGeom prst="rect">
            <a:avLst/>
          </a:prstGeom>
        </p:spPr>
        <p:txBody>
          <a:bodyPr vert="horz" anchor="ctr" anchorCtr="0">
            <a:noAutofit/>
          </a:bodyPr>
          <a:lstStyle>
            <a:lvl1pPr algn="ctr" eaLnBrk="1" latinLnBrk="0" hangingPunct="1">
              <a:defRPr kumimoji="0" sz="1600" b="1">
                <a:solidFill>
                  <a:srgbClr val="FFFFFF"/>
                </a:solidFill>
                <a:cs typeface="+mn-cs"/>
              </a:defRPr>
            </a:lvl1pPr>
          </a:lstStyle>
          <a:p>
            <a:pPr>
              <a:defRPr/>
            </a:pPr>
            <a:fld id="{092D65BA-A6BD-4478-A097-F0968B1F9883}" type="slidenum">
              <a:rPr lang="en-US" smtClean="0"/>
              <a:pPr>
                <a:defRPr/>
              </a:pPr>
              <a:t>‹#›</a:t>
            </a:fld>
            <a:endParaRPr lang="en-US" dirty="0"/>
          </a:p>
        </p:txBody>
      </p:sp>
      <p:sp>
        <p:nvSpPr>
          <p:cNvPr id="9" name="Rectangle 8"/>
          <p:cNvSpPr/>
          <p:nvPr/>
        </p:nvSpPr>
        <p:spPr>
          <a:xfrm>
            <a:off x="640080" y="914400"/>
            <a:ext cx="10332720" cy="3048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sz="1800"/>
          </a:p>
        </p:txBody>
      </p:sp>
      <p:sp>
        <p:nvSpPr>
          <p:cNvPr id="3" name="Footer Placeholder 2"/>
          <p:cNvSpPr>
            <a:spLocks noGrp="1"/>
          </p:cNvSpPr>
          <p:nvPr>
            <p:ph type="ftr" sz="quarter" idx="3"/>
          </p:nvPr>
        </p:nvSpPr>
        <p:spPr>
          <a:xfrm>
            <a:off x="5640287" y="914400"/>
            <a:ext cx="4980090" cy="297654"/>
          </a:xfrm>
          <a:prstGeom prst="rect">
            <a:avLst/>
          </a:prstGeom>
        </p:spPr>
        <p:txBody>
          <a:bodyPr vert="horz" anchor="ctr"/>
          <a:lstStyle>
            <a:lvl1pPr algn="r" eaLnBrk="1" latinLnBrk="0" hangingPunct="1">
              <a:defRPr kumimoji="0" sz="1400">
                <a:solidFill>
                  <a:schemeClr val="bg1"/>
                </a:solidFill>
                <a:cs typeface="+mn-cs"/>
              </a:defRPr>
            </a:lvl1pPr>
          </a:lstStyle>
          <a:p>
            <a:pPr>
              <a:defRPr/>
            </a:pPr>
            <a:r>
              <a:rPr lang="en-US"/>
              <a:t>Trees (29)</a:t>
            </a:r>
            <a:endParaRPr lang="en-US" dirty="0"/>
          </a:p>
        </p:txBody>
      </p:sp>
    </p:spTree>
    <p:extLst>
      <p:ext uri="{BB962C8B-B14F-4D97-AF65-F5344CB8AC3E}">
        <p14:creationId xmlns:p14="http://schemas.microsoft.com/office/powerpoint/2010/main" val="40313850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dt="0"/>
  <p:txStyles>
    <p:titleStyle>
      <a:lvl1pPr algn="l" rtl="0" eaLnBrk="1" fontAlgn="base" hangingPunct="1">
        <a:spcBef>
          <a:spcPct val="0"/>
        </a:spcBef>
        <a:spcAft>
          <a:spcPct val="0"/>
        </a:spcAft>
        <a:defRPr sz="3600" b="1" kern="1200">
          <a:solidFill>
            <a:srgbClr val="0000CC"/>
          </a:solidFill>
          <a:latin typeface="+mj-lt"/>
          <a:ea typeface="+mj-ea"/>
          <a:cs typeface="+mj-cs"/>
        </a:defRPr>
      </a:lvl1pPr>
      <a:lvl2pPr algn="l" rtl="0" eaLnBrk="1" fontAlgn="base" hangingPunct="1">
        <a:spcBef>
          <a:spcPct val="0"/>
        </a:spcBef>
        <a:spcAft>
          <a:spcPct val="0"/>
        </a:spcAft>
        <a:defRPr sz="4400">
          <a:solidFill>
            <a:schemeClr val="tx2"/>
          </a:solidFill>
          <a:latin typeface="Tw Cen MT" pitchFamily="34" charset="0"/>
        </a:defRPr>
      </a:lvl2pPr>
      <a:lvl3pPr algn="l" rtl="0" eaLnBrk="1" fontAlgn="base" hangingPunct="1">
        <a:spcBef>
          <a:spcPct val="0"/>
        </a:spcBef>
        <a:spcAft>
          <a:spcPct val="0"/>
        </a:spcAft>
        <a:defRPr sz="4400">
          <a:solidFill>
            <a:schemeClr val="tx2"/>
          </a:solidFill>
          <a:latin typeface="Tw Cen MT" pitchFamily="34" charset="0"/>
        </a:defRPr>
      </a:lvl3pPr>
      <a:lvl4pPr algn="l" rtl="0" eaLnBrk="1" fontAlgn="base" hangingPunct="1">
        <a:spcBef>
          <a:spcPct val="0"/>
        </a:spcBef>
        <a:spcAft>
          <a:spcPct val="0"/>
        </a:spcAft>
        <a:defRPr sz="4400">
          <a:solidFill>
            <a:schemeClr val="tx2"/>
          </a:solidFill>
          <a:latin typeface="Tw Cen MT" pitchFamily="34" charset="0"/>
        </a:defRPr>
      </a:lvl4pPr>
      <a:lvl5pPr algn="l" rtl="0" eaLnBrk="1" fontAlgn="base" hangingPunct="1">
        <a:spcBef>
          <a:spcPct val="0"/>
        </a:spcBef>
        <a:spcAft>
          <a:spcPct val="0"/>
        </a:spcAft>
        <a:defRPr sz="4400">
          <a:solidFill>
            <a:schemeClr val="tx2"/>
          </a:solidFill>
          <a:latin typeface="Tw Cen MT" pitchFamily="34" charset="0"/>
        </a:defRPr>
      </a:lvl5pPr>
      <a:lvl6pPr marL="457200" algn="l" rtl="0" eaLnBrk="1" fontAlgn="base" hangingPunct="1">
        <a:spcBef>
          <a:spcPct val="0"/>
        </a:spcBef>
        <a:spcAft>
          <a:spcPct val="0"/>
        </a:spcAft>
        <a:defRPr sz="4400">
          <a:solidFill>
            <a:schemeClr val="tx2"/>
          </a:solidFill>
          <a:latin typeface="Tw Cen MT" pitchFamily="34" charset="0"/>
        </a:defRPr>
      </a:lvl6pPr>
      <a:lvl7pPr marL="914400" algn="l" rtl="0" eaLnBrk="1" fontAlgn="base" hangingPunct="1">
        <a:spcBef>
          <a:spcPct val="0"/>
        </a:spcBef>
        <a:spcAft>
          <a:spcPct val="0"/>
        </a:spcAft>
        <a:defRPr sz="4400">
          <a:solidFill>
            <a:schemeClr val="tx2"/>
          </a:solidFill>
          <a:latin typeface="Tw Cen MT" pitchFamily="34" charset="0"/>
        </a:defRPr>
      </a:lvl7pPr>
      <a:lvl8pPr marL="1371600" algn="l" rtl="0" eaLnBrk="1" fontAlgn="base" hangingPunct="1">
        <a:spcBef>
          <a:spcPct val="0"/>
        </a:spcBef>
        <a:spcAft>
          <a:spcPct val="0"/>
        </a:spcAft>
        <a:defRPr sz="4400">
          <a:solidFill>
            <a:schemeClr val="tx2"/>
          </a:solidFill>
          <a:latin typeface="Tw Cen MT" pitchFamily="34" charset="0"/>
        </a:defRPr>
      </a:lvl8pPr>
      <a:lvl9pPr marL="1828800" algn="l" rtl="0" eaLnBrk="1" fontAlgn="base" hangingPunct="1">
        <a:spcBef>
          <a:spcPct val="0"/>
        </a:spcBef>
        <a:spcAft>
          <a:spcPct val="0"/>
        </a:spcAft>
        <a:defRPr sz="4400">
          <a:solidFill>
            <a:schemeClr val="tx2"/>
          </a:solidFill>
          <a:latin typeface="Tw Cen MT" pitchFamily="34" charset="0"/>
        </a:defRPr>
      </a:lvl9pPr>
    </p:titleStyle>
    <p:body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2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4196FDB-3CC6-42EF-BC8D-1EBAD307372B}"/>
              </a:ext>
            </a:extLst>
          </p:cNvPr>
          <p:cNvGrpSpPr/>
          <p:nvPr/>
        </p:nvGrpSpPr>
        <p:grpSpPr>
          <a:xfrm>
            <a:off x="0" y="0"/>
            <a:ext cx="10972800" cy="6858000"/>
            <a:chOff x="0" y="0"/>
            <a:chExt cx="10972800" cy="6858000"/>
          </a:xfrm>
        </p:grpSpPr>
        <p:grpSp>
          <p:nvGrpSpPr>
            <p:cNvPr id="3" name="Group 2">
              <a:extLst>
                <a:ext uri="{FF2B5EF4-FFF2-40B4-BE49-F238E27FC236}">
                  <a16:creationId xmlns:a16="http://schemas.microsoft.com/office/drawing/2014/main" id="{9AE41AD2-F21E-48AF-BACD-482F84EAF44B}"/>
                </a:ext>
              </a:extLst>
            </p:cNvPr>
            <p:cNvGrpSpPr/>
            <p:nvPr/>
          </p:nvGrpSpPr>
          <p:grpSpPr>
            <a:xfrm>
              <a:off x="0" y="0"/>
              <a:ext cx="10972800" cy="6858000"/>
              <a:chOff x="0" y="0"/>
              <a:chExt cx="9160656" cy="6858000"/>
            </a:xfrm>
          </p:grpSpPr>
          <p:pic>
            <p:nvPicPr>
              <p:cNvPr id="5" name="Picture 4" descr="A computer sitting on top of a table&#10;&#10;Description automatically generated">
                <a:extLst>
                  <a:ext uri="{FF2B5EF4-FFF2-40B4-BE49-F238E27FC236}">
                    <a16:creationId xmlns:a16="http://schemas.microsoft.com/office/drawing/2014/main" id="{668D8DC0-A0F8-40ED-B870-9E0CA2A348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60656" cy="6858000"/>
              </a:xfrm>
              <a:prstGeom prst="rect">
                <a:avLst/>
              </a:prstGeom>
            </p:spPr>
          </p:pic>
          <p:pic>
            <p:nvPicPr>
              <p:cNvPr id="6" name="Picture 5">
                <a:extLst>
                  <a:ext uri="{FF2B5EF4-FFF2-40B4-BE49-F238E27FC236}">
                    <a16:creationId xmlns:a16="http://schemas.microsoft.com/office/drawing/2014/main" id="{1FADBB5E-58B4-47C2-9131-A0E5349A05EB}"/>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540466">
                <a:off x="3443599" y="4781389"/>
                <a:ext cx="534372" cy="793805"/>
              </a:xfrm>
              <a:prstGeom prst="rect">
                <a:avLst/>
              </a:prstGeom>
            </p:spPr>
          </p:pic>
        </p:grpSp>
        <p:pic>
          <p:nvPicPr>
            <p:cNvPr id="4" name="Picture 3">
              <a:extLst>
                <a:ext uri="{FF2B5EF4-FFF2-40B4-BE49-F238E27FC236}">
                  <a16:creationId xmlns:a16="http://schemas.microsoft.com/office/drawing/2014/main" id="{360EFB37-F136-49CE-8728-0FE4FBE7D753}"/>
                </a:ext>
              </a:extLst>
            </p:cNvPr>
            <p:cNvPicPr>
              <a:picLocks noChangeAspect="1"/>
            </p:cNvPicPr>
            <p:nvPr/>
          </p:nvPicPr>
          <p:blipFill>
            <a:blip r:embed="rId3" cstate="print">
              <a:alphaModFix amt="50000"/>
              <a:extLst>
                <a:ext uri="{28A0092B-C50C-407E-A947-70E740481C1C}">
                  <a14:useLocalDpi xmlns:a14="http://schemas.microsoft.com/office/drawing/2010/main" val="0"/>
                </a:ext>
              </a:extLst>
            </a:blip>
            <a:stretch>
              <a:fillRect/>
            </a:stretch>
          </p:blipFill>
          <p:spPr>
            <a:xfrm rot="21369760">
              <a:off x="8664010" y="4991662"/>
              <a:ext cx="640080" cy="793805"/>
            </a:xfrm>
            <a:prstGeom prst="rect">
              <a:avLst/>
            </a:prstGeom>
          </p:spPr>
        </p:pic>
      </p:grpSp>
      <p:pic>
        <p:nvPicPr>
          <p:cNvPr id="11" name="Picture 10" descr="A black sign with white text&#10;&#10;Description automatically generated">
            <a:extLst>
              <a:ext uri="{FF2B5EF4-FFF2-40B4-BE49-F238E27FC236}">
                <a16:creationId xmlns:a16="http://schemas.microsoft.com/office/drawing/2014/main" id="{5F929E59-6A17-4939-A0C0-0D0B6A31D2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43059" y="2590801"/>
            <a:ext cx="1054389" cy="1054389"/>
          </a:xfrm>
          <a:prstGeom prst="rect">
            <a:avLst/>
          </a:prstGeom>
        </p:spPr>
      </p:pic>
      <p:sp>
        <p:nvSpPr>
          <p:cNvPr id="8" name="TextBox 7">
            <a:extLst>
              <a:ext uri="{FF2B5EF4-FFF2-40B4-BE49-F238E27FC236}">
                <a16:creationId xmlns:a16="http://schemas.microsoft.com/office/drawing/2014/main" id="{925026B3-FCAA-49E2-B0A5-839F5A57E1AE}"/>
              </a:ext>
            </a:extLst>
          </p:cNvPr>
          <p:cNvSpPr txBox="1"/>
          <p:nvPr/>
        </p:nvSpPr>
        <p:spPr>
          <a:xfrm>
            <a:off x="276226" y="121639"/>
            <a:ext cx="4800599" cy="1600438"/>
          </a:xfrm>
          <a:prstGeom prst="rect">
            <a:avLst/>
          </a:prstGeom>
          <a:noFill/>
        </p:spPr>
        <p:txBody>
          <a:bodyPr wrap="square" rtlCol="0">
            <a:spAutoFit/>
          </a:bodyPr>
          <a:lstStyle/>
          <a:p>
            <a:pPr algn="ctr"/>
            <a:r>
              <a:rPr lang="en-US" sz="2200" b="1" dirty="0"/>
              <a:t>Welcome to</a:t>
            </a:r>
          </a:p>
          <a:p>
            <a:pPr algn="ctr">
              <a:spcAft>
                <a:spcPts val="600"/>
              </a:spcAft>
            </a:pPr>
            <a:r>
              <a:rPr lang="en-US" sz="2200" b="1" dirty="0"/>
              <a:t>CS 235 Data Structures</a:t>
            </a:r>
          </a:p>
          <a:p>
            <a:pPr algn="ctr">
              <a:spcBef>
                <a:spcPts val="600"/>
              </a:spcBef>
            </a:pPr>
            <a:r>
              <a:rPr lang="en-US" sz="2200" b="1" dirty="0"/>
              <a:t> Trees (Huffman ) (29)</a:t>
            </a:r>
          </a:p>
          <a:p>
            <a:pPr algn="ctr"/>
            <a:r>
              <a:rPr lang="en-US" sz="2200" b="1" dirty="0"/>
              <a:t>Chapter 8.6, pgs. 496-505 </a:t>
            </a:r>
          </a:p>
        </p:txBody>
      </p:sp>
    </p:spTree>
    <p:extLst>
      <p:ext uri="{BB962C8B-B14F-4D97-AF65-F5344CB8AC3E}">
        <p14:creationId xmlns:p14="http://schemas.microsoft.com/office/powerpoint/2010/main" val="8548372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Implementing a Min-Heap</a:t>
            </a:r>
          </a:p>
        </p:txBody>
      </p:sp>
      <p:sp>
        <p:nvSpPr>
          <p:cNvPr id="3" name="Content Placeholder 2"/>
          <p:cNvSpPr>
            <a:spLocks noGrp="1"/>
          </p:cNvSpPr>
          <p:nvPr>
            <p:ph sz="quarter" idx="1"/>
          </p:nvPr>
        </p:nvSpPr>
        <p:spPr/>
        <p:txBody>
          <a:bodyPr/>
          <a:lstStyle/>
          <a:p>
            <a:r>
              <a:rPr lang="en-US" dirty="0"/>
              <a:t>Because a heap is a </a:t>
            </a:r>
            <a:r>
              <a:rPr lang="en-US" b="1" dirty="0">
                <a:solidFill>
                  <a:srgbClr val="FF0000"/>
                </a:solidFill>
              </a:rPr>
              <a:t>complete binary tree</a:t>
            </a:r>
            <a:r>
              <a:rPr lang="en-US" dirty="0"/>
              <a:t>, it can be implemented efficiently using an array rather than a linked data structure.</a:t>
            </a:r>
          </a:p>
          <a:p>
            <a:r>
              <a:rPr lang="en-US" dirty="0"/>
              <a:t>For a node at position p with an array,</a:t>
            </a:r>
          </a:p>
          <a:p>
            <a:pPr lvl="1"/>
            <a:r>
              <a:rPr lang="en-US" dirty="0"/>
              <a:t>The left child's position is 2p + 1.</a:t>
            </a:r>
          </a:p>
          <a:p>
            <a:pPr lvl="1"/>
            <a:r>
              <a:rPr lang="en-US" dirty="0"/>
              <a:t>The right child's position is 2p + 2.</a:t>
            </a:r>
          </a:p>
          <a:p>
            <a:r>
              <a:rPr lang="en-US" dirty="0"/>
              <a:t>A node at position c in the array can find its parent at</a:t>
            </a:r>
          </a:p>
          <a:p>
            <a:pPr lvl="1"/>
            <a:r>
              <a:rPr lang="en-US" dirty="0"/>
              <a:t>floor((c – 1) / 2).</a:t>
            </a:r>
          </a:p>
          <a:p>
            <a:r>
              <a:rPr lang="en-US" dirty="0"/>
              <a:t>The root is found at index 0.</a:t>
            </a:r>
          </a:p>
          <a:p>
            <a:pPr lvl="1"/>
            <a:r>
              <a:rPr lang="en-US" dirty="0"/>
              <a:t>NOTE: most implementations use index 0 as the size of the heap and put the root at index 1 – the book does not.</a:t>
            </a:r>
          </a:p>
          <a:p>
            <a:r>
              <a:rPr lang="en-US" dirty="0"/>
              <a:t>The array representation is a level order traversal of the binary tree.</a:t>
            </a:r>
            <a:br>
              <a:rPr lang="en-US" dirty="0"/>
            </a:br>
            <a:endParaRPr lang="en-US" dirty="0"/>
          </a:p>
          <a:p>
            <a:endParaRPr lang="en-US" dirty="0"/>
          </a:p>
        </p:txBody>
      </p:sp>
      <p:sp>
        <p:nvSpPr>
          <p:cNvPr id="4" name="Footer Placeholder 3"/>
          <p:cNvSpPr>
            <a:spLocks noGrp="1"/>
          </p:cNvSpPr>
          <p:nvPr>
            <p:ph type="ftr" sz="quarter" idx="11"/>
          </p:nvPr>
        </p:nvSpPr>
        <p:spPr/>
        <p:txBody>
          <a:bodyPr/>
          <a:lstStyle/>
          <a:p>
            <a:pPr>
              <a:defRPr/>
            </a:pPr>
            <a:r>
              <a:rPr lang="en-US"/>
              <a:t>Trees (29)</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10</a:t>
            </a:fld>
            <a:endParaRPr lang="en-US" dirty="0"/>
          </a:p>
        </p:txBody>
      </p:sp>
    </p:spTree>
    <p:extLst>
      <p:ext uri="{BB962C8B-B14F-4D97-AF65-F5344CB8AC3E}">
        <p14:creationId xmlns:p14="http://schemas.microsoft.com/office/powerpoint/2010/main" val="2311810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5" name="Table 84"/>
          <p:cNvGraphicFramePr>
            <a:graphicFrameLocks noGrp="1"/>
          </p:cNvGraphicFramePr>
          <p:nvPr/>
        </p:nvGraphicFramePr>
        <p:xfrm>
          <a:off x="1767840" y="4536896"/>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40" name="TextBox 39"/>
          <p:cNvSpPr txBox="1">
            <a:spLocks noChangeArrowheads="1"/>
          </p:cNvSpPr>
          <p:nvPr/>
        </p:nvSpPr>
        <p:spPr bwMode="auto">
          <a:xfrm>
            <a:off x="5365750" y="1925638"/>
            <a:ext cx="312738" cy="368300"/>
          </a:xfrm>
          <a:prstGeom prst="rect">
            <a:avLst/>
          </a:prstGeom>
          <a:noFill/>
          <a:ln w="9525">
            <a:noFill/>
            <a:miter lim="800000"/>
            <a:headEnd/>
            <a:tailEnd/>
          </a:ln>
        </p:spPr>
        <p:txBody>
          <a:bodyPr wrap="none">
            <a:spAutoFit/>
          </a:bodyPr>
          <a:lstStyle/>
          <a:p>
            <a:r>
              <a:rPr lang="en-US" b="1"/>
              <a:t>8</a:t>
            </a:r>
          </a:p>
        </p:txBody>
      </p:sp>
      <p:sp>
        <p:nvSpPr>
          <p:cNvPr id="42" name="TextBox 41"/>
          <p:cNvSpPr txBox="1">
            <a:spLocks noChangeArrowheads="1"/>
          </p:cNvSpPr>
          <p:nvPr/>
        </p:nvSpPr>
        <p:spPr bwMode="auto">
          <a:xfrm>
            <a:off x="4445001" y="2474914"/>
            <a:ext cx="441325" cy="369887"/>
          </a:xfrm>
          <a:prstGeom prst="rect">
            <a:avLst/>
          </a:prstGeom>
          <a:noFill/>
          <a:ln w="9525">
            <a:noFill/>
            <a:miter lim="800000"/>
            <a:headEnd/>
            <a:tailEnd/>
          </a:ln>
        </p:spPr>
        <p:txBody>
          <a:bodyPr wrap="none">
            <a:spAutoFit/>
          </a:bodyPr>
          <a:lstStyle/>
          <a:p>
            <a:r>
              <a:rPr lang="en-US" b="1"/>
              <a:t>18</a:t>
            </a:r>
          </a:p>
        </p:txBody>
      </p:sp>
      <p:sp>
        <p:nvSpPr>
          <p:cNvPr id="44" name="TextBox 43"/>
          <p:cNvSpPr txBox="1">
            <a:spLocks noChangeArrowheads="1"/>
          </p:cNvSpPr>
          <p:nvPr/>
        </p:nvSpPr>
        <p:spPr bwMode="auto">
          <a:xfrm>
            <a:off x="6307139" y="2470150"/>
            <a:ext cx="441325" cy="369888"/>
          </a:xfrm>
          <a:prstGeom prst="rect">
            <a:avLst/>
          </a:prstGeom>
          <a:noFill/>
          <a:ln w="9525">
            <a:noFill/>
            <a:miter lim="800000"/>
            <a:headEnd/>
            <a:tailEnd/>
          </a:ln>
        </p:spPr>
        <p:txBody>
          <a:bodyPr>
            <a:spAutoFit/>
          </a:bodyPr>
          <a:lstStyle/>
          <a:p>
            <a:pPr algn="ctr"/>
            <a:r>
              <a:rPr lang="en-US" b="1"/>
              <a:t>29</a:t>
            </a:r>
          </a:p>
        </p:txBody>
      </p:sp>
      <p:sp>
        <p:nvSpPr>
          <p:cNvPr id="152584" name="TextBox 84"/>
          <p:cNvSpPr txBox="1">
            <a:spLocks noChangeArrowheads="1"/>
          </p:cNvSpPr>
          <p:nvPr/>
        </p:nvSpPr>
        <p:spPr bwMode="auto">
          <a:xfrm>
            <a:off x="3733801" y="3559175"/>
            <a:ext cx="441325" cy="369888"/>
          </a:xfrm>
          <a:prstGeom prst="rect">
            <a:avLst/>
          </a:prstGeom>
          <a:noFill/>
          <a:ln w="9525">
            <a:noFill/>
            <a:miter lim="800000"/>
            <a:headEnd/>
            <a:tailEnd/>
          </a:ln>
        </p:spPr>
        <p:txBody>
          <a:bodyPr wrap="none">
            <a:spAutoFit/>
          </a:bodyPr>
          <a:lstStyle/>
          <a:p>
            <a:r>
              <a:rPr lang="en-US" b="1"/>
              <a:t>37</a:t>
            </a:r>
          </a:p>
        </p:txBody>
      </p:sp>
      <p:sp>
        <p:nvSpPr>
          <p:cNvPr id="152585" name="TextBox 85"/>
          <p:cNvSpPr txBox="1">
            <a:spLocks noChangeArrowheads="1"/>
          </p:cNvSpPr>
          <p:nvPr/>
        </p:nvSpPr>
        <p:spPr bwMode="auto">
          <a:xfrm>
            <a:off x="4175126" y="3559175"/>
            <a:ext cx="441325" cy="369888"/>
          </a:xfrm>
          <a:prstGeom prst="rect">
            <a:avLst/>
          </a:prstGeom>
          <a:noFill/>
          <a:ln w="9525">
            <a:noFill/>
            <a:miter lim="800000"/>
            <a:headEnd/>
            <a:tailEnd/>
          </a:ln>
        </p:spPr>
        <p:txBody>
          <a:bodyPr wrap="none">
            <a:spAutoFit/>
          </a:bodyPr>
          <a:lstStyle/>
          <a:p>
            <a:r>
              <a:rPr lang="en-US" b="1"/>
              <a:t>26</a:t>
            </a:r>
          </a:p>
        </p:txBody>
      </p:sp>
      <p:sp>
        <p:nvSpPr>
          <p:cNvPr id="152586" name="TextBox 80"/>
          <p:cNvSpPr txBox="1">
            <a:spLocks noChangeArrowheads="1"/>
          </p:cNvSpPr>
          <p:nvPr/>
        </p:nvSpPr>
        <p:spPr bwMode="auto">
          <a:xfrm>
            <a:off x="4719639" y="3559175"/>
            <a:ext cx="439737" cy="369888"/>
          </a:xfrm>
          <a:prstGeom prst="rect">
            <a:avLst/>
          </a:prstGeom>
          <a:noFill/>
          <a:ln w="9525">
            <a:noFill/>
            <a:miter lim="800000"/>
            <a:headEnd/>
            <a:tailEnd/>
          </a:ln>
        </p:spPr>
        <p:txBody>
          <a:bodyPr wrap="none">
            <a:spAutoFit/>
          </a:bodyPr>
          <a:lstStyle/>
          <a:p>
            <a:r>
              <a:rPr lang="en-US" b="1"/>
              <a:t>76</a:t>
            </a:r>
          </a:p>
        </p:txBody>
      </p:sp>
      <p:sp>
        <p:nvSpPr>
          <p:cNvPr id="152587" name="TextBox 81"/>
          <p:cNvSpPr txBox="1">
            <a:spLocks noChangeArrowheads="1"/>
          </p:cNvSpPr>
          <p:nvPr/>
        </p:nvSpPr>
        <p:spPr bwMode="auto">
          <a:xfrm>
            <a:off x="5151439" y="3559175"/>
            <a:ext cx="441325" cy="369888"/>
          </a:xfrm>
          <a:prstGeom prst="rect">
            <a:avLst/>
          </a:prstGeom>
          <a:noFill/>
          <a:ln w="9525">
            <a:noFill/>
            <a:miter lim="800000"/>
            <a:headEnd/>
            <a:tailEnd/>
          </a:ln>
        </p:spPr>
        <p:txBody>
          <a:bodyPr wrap="none">
            <a:spAutoFit/>
          </a:bodyPr>
          <a:lstStyle/>
          <a:p>
            <a:r>
              <a:rPr lang="en-US" b="1"/>
              <a:t>32</a:t>
            </a:r>
          </a:p>
        </p:txBody>
      </p:sp>
      <p:sp>
        <p:nvSpPr>
          <p:cNvPr id="152588" name="TextBox 78"/>
          <p:cNvSpPr txBox="1">
            <a:spLocks noChangeArrowheads="1"/>
          </p:cNvSpPr>
          <p:nvPr/>
        </p:nvSpPr>
        <p:spPr bwMode="auto">
          <a:xfrm>
            <a:off x="5694364" y="3559175"/>
            <a:ext cx="441325" cy="369888"/>
          </a:xfrm>
          <a:prstGeom prst="rect">
            <a:avLst/>
          </a:prstGeom>
          <a:noFill/>
          <a:ln w="9525">
            <a:noFill/>
            <a:miter lim="800000"/>
            <a:headEnd/>
            <a:tailEnd/>
          </a:ln>
        </p:spPr>
        <p:txBody>
          <a:bodyPr wrap="none">
            <a:spAutoFit/>
          </a:bodyPr>
          <a:lstStyle/>
          <a:p>
            <a:r>
              <a:rPr lang="en-US" b="1"/>
              <a:t>74</a:t>
            </a:r>
          </a:p>
        </p:txBody>
      </p:sp>
      <p:sp>
        <p:nvSpPr>
          <p:cNvPr id="152589" name="TextBox 79"/>
          <p:cNvSpPr txBox="1">
            <a:spLocks noChangeArrowheads="1"/>
          </p:cNvSpPr>
          <p:nvPr/>
        </p:nvSpPr>
        <p:spPr bwMode="auto">
          <a:xfrm>
            <a:off x="6135689" y="3559175"/>
            <a:ext cx="441325" cy="369888"/>
          </a:xfrm>
          <a:prstGeom prst="rect">
            <a:avLst/>
          </a:prstGeom>
          <a:noFill/>
          <a:ln w="9525">
            <a:noFill/>
            <a:miter lim="800000"/>
            <a:headEnd/>
            <a:tailEnd/>
          </a:ln>
        </p:spPr>
        <p:txBody>
          <a:bodyPr wrap="none">
            <a:spAutoFit/>
          </a:bodyPr>
          <a:lstStyle/>
          <a:p>
            <a:r>
              <a:rPr lang="en-US" b="1"/>
              <a:t>89</a:t>
            </a:r>
          </a:p>
        </p:txBody>
      </p:sp>
      <p:sp>
        <p:nvSpPr>
          <p:cNvPr id="76" name="TextBox 75"/>
          <p:cNvSpPr txBox="1">
            <a:spLocks noChangeArrowheads="1"/>
          </p:cNvSpPr>
          <p:nvPr/>
        </p:nvSpPr>
        <p:spPr bwMode="auto">
          <a:xfrm>
            <a:off x="3954464" y="3009901"/>
            <a:ext cx="441325" cy="369887"/>
          </a:xfrm>
          <a:prstGeom prst="rect">
            <a:avLst/>
          </a:prstGeom>
          <a:noFill/>
          <a:ln w="9525">
            <a:noFill/>
            <a:miter lim="800000"/>
            <a:headEnd/>
            <a:tailEnd/>
          </a:ln>
        </p:spPr>
        <p:txBody>
          <a:bodyPr wrap="none">
            <a:spAutoFit/>
          </a:bodyPr>
          <a:lstStyle/>
          <a:p>
            <a:r>
              <a:rPr lang="en-US" b="1"/>
              <a:t>20</a:t>
            </a:r>
          </a:p>
        </p:txBody>
      </p:sp>
      <p:sp>
        <p:nvSpPr>
          <p:cNvPr id="78" name="TextBox 77"/>
          <p:cNvSpPr txBox="1">
            <a:spLocks noChangeArrowheads="1"/>
          </p:cNvSpPr>
          <p:nvPr/>
        </p:nvSpPr>
        <p:spPr bwMode="auto">
          <a:xfrm>
            <a:off x="4949826" y="3009900"/>
            <a:ext cx="441325" cy="368300"/>
          </a:xfrm>
          <a:prstGeom prst="rect">
            <a:avLst/>
          </a:prstGeom>
          <a:noFill/>
          <a:ln w="9525">
            <a:noFill/>
            <a:miter lim="800000"/>
            <a:headEnd/>
            <a:tailEnd/>
          </a:ln>
        </p:spPr>
        <p:txBody>
          <a:bodyPr wrap="none">
            <a:spAutoFit/>
          </a:bodyPr>
          <a:lstStyle/>
          <a:p>
            <a:r>
              <a:rPr lang="en-US" b="1"/>
              <a:t>28</a:t>
            </a:r>
          </a:p>
        </p:txBody>
      </p:sp>
      <p:sp>
        <p:nvSpPr>
          <p:cNvPr id="73" name="TextBox 72"/>
          <p:cNvSpPr txBox="1">
            <a:spLocks noChangeArrowheads="1"/>
          </p:cNvSpPr>
          <p:nvPr/>
        </p:nvSpPr>
        <p:spPr bwMode="auto">
          <a:xfrm>
            <a:off x="5915026" y="3009900"/>
            <a:ext cx="441325" cy="369888"/>
          </a:xfrm>
          <a:prstGeom prst="rect">
            <a:avLst/>
          </a:prstGeom>
          <a:noFill/>
          <a:ln w="9525">
            <a:noFill/>
            <a:miter lim="800000"/>
            <a:headEnd/>
            <a:tailEnd/>
          </a:ln>
        </p:spPr>
        <p:txBody>
          <a:bodyPr wrap="none">
            <a:spAutoFit/>
          </a:bodyPr>
          <a:lstStyle/>
          <a:p>
            <a:r>
              <a:rPr lang="en-US" b="1"/>
              <a:t>39</a:t>
            </a:r>
          </a:p>
        </p:txBody>
      </p:sp>
      <p:sp>
        <p:nvSpPr>
          <p:cNvPr id="74" name="TextBox 73"/>
          <p:cNvSpPr txBox="1">
            <a:spLocks noChangeArrowheads="1"/>
          </p:cNvSpPr>
          <p:nvPr/>
        </p:nvSpPr>
        <p:spPr bwMode="auto">
          <a:xfrm>
            <a:off x="6797676" y="3009900"/>
            <a:ext cx="441325" cy="369888"/>
          </a:xfrm>
          <a:prstGeom prst="rect">
            <a:avLst/>
          </a:prstGeom>
          <a:noFill/>
          <a:ln w="9525">
            <a:noFill/>
            <a:miter lim="800000"/>
            <a:headEnd/>
            <a:tailEnd/>
          </a:ln>
        </p:spPr>
        <p:txBody>
          <a:bodyPr wrap="none">
            <a:spAutoFit/>
          </a:bodyPr>
          <a:lstStyle/>
          <a:p>
            <a:r>
              <a:rPr lang="en-US" b="1"/>
              <a:t>66</a:t>
            </a:r>
          </a:p>
        </p:txBody>
      </p:sp>
      <p:cxnSp>
        <p:nvCxnSpPr>
          <p:cNvPr id="52" name="Straight Connector 51"/>
          <p:cNvCxnSpPr>
            <a:stCxn id="40" idx="1"/>
            <a:endCxn id="42" idx="0"/>
          </p:cNvCxnSpPr>
          <p:nvPr/>
        </p:nvCxnSpPr>
        <p:spPr>
          <a:xfrm flipH="1">
            <a:off x="4665664" y="2109789"/>
            <a:ext cx="700087" cy="365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a:stCxn id="40" idx="3"/>
            <a:endCxn id="44" idx="0"/>
          </p:cNvCxnSpPr>
          <p:nvPr/>
        </p:nvCxnSpPr>
        <p:spPr>
          <a:xfrm>
            <a:off x="5678488" y="2109788"/>
            <a:ext cx="849312" cy="360362"/>
          </a:xfrm>
          <a:prstGeom prst="line">
            <a:avLst/>
          </a:prstGeom>
        </p:spPr>
        <p:style>
          <a:lnRef idx="1">
            <a:schemeClr val="accent1"/>
          </a:lnRef>
          <a:fillRef idx="0">
            <a:schemeClr val="accent1"/>
          </a:fillRef>
          <a:effectRef idx="0">
            <a:schemeClr val="accent1"/>
          </a:effectRef>
          <a:fontRef idx="minor">
            <a:schemeClr val="tx1"/>
          </a:fontRef>
        </p:style>
      </p:cxnSp>
      <p:cxnSp>
        <p:nvCxnSpPr>
          <p:cNvPr id="54" name="Straight Connector 53"/>
          <p:cNvCxnSpPr>
            <a:endCxn id="76" idx="0"/>
          </p:cNvCxnSpPr>
          <p:nvPr/>
        </p:nvCxnSpPr>
        <p:spPr>
          <a:xfrm flipH="1">
            <a:off x="4175127" y="2840038"/>
            <a:ext cx="269875" cy="169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p:cNvCxnSpPr>
            <a:endCxn id="152614" idx="0"/>
          </p:cNvCxnSpPr>
          <p:nvPr/>
        </p:nvCxnSpPr>
        <p:spPr>
          <a:xfrm flipH="1">
            <a:off x="6135688" y="2840038"/>
            <a:ext cx="171450" cy="169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78" idx="0"/>
          </p:cNvCxnSpPr>
          <p:nvPr/>
        </p:nvCxnSpPr>
        <p:spPr>
          <a:xfrm flipH="1" flipV="1">
            <a:off x="4886326" y="2840040"/>
            <a:ext cx="284162" cy="169861"/>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74" idx="0"/>
          </p:cNvCxnSpPr>
          <p:nvPr/>
        </p:nvCxnSpPr>
        <p:spPr>
          <a:xfrm flipH="1" flipV="1">
            <a:off x="6732588" y="2840038"/>
            <a:ext cx="285750" cy="169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152584" idx="0"/>
          </p:cNvCxnSpPr>
          <p:nvPr/>
        </p:nvCxnSpPr>
        <p:spPr>
          <a:xfrm flipV="1">
            <a:off x="3954464" y="3379789"/>
            <a:ext cx="128587" cy="179386"/>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152585" idx="0"/>
          </p:cNvCxnSpPr>
          <p:nvPr/>
        </p:nvCxnSpPr>
        <p:spPr>
          <a:xfrm flipH="1" flipV="1">
            <a:off x="4310064" y="3379789"/>
            <a:ext cx="85724" cy="179386"/>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52586" idx="0"/>
          </p:cNvCxnSpPr>
          <p:nvPr/>
        </p:nvCxnSpPr>
        <p:spPr>
          <a:xfrm flipV="1">
            <a:off x="4939507" y="3389313"/>
            <a:ext cx="81756" cy="169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152587" idx="0"/>
          </p:cNvCxnSpPr>
          <p:nvPr/>
        </p:nvCxnSpPr>
        <p:spPr>
          <a:xfrm flipH="1" flipV="1">
            <a:off x="5264151" y="3379789"/>
            <a:ext cx="107951" cy="179386"/>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152588" idx="0"/>
          </p:cNvCxnSpPr>
          <p:nvPr/>
        </p:nvCxnSpPr>
        <p:spPr>
          <a:xfrm flipV="1">
            <a:off x="5915026" y="3379789"/>
            <a:ext cx="92074" cy="179386"/>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152589" idx="0"/>
          </p:cNvCxnSpPr>
          <p:nvPr/>
        </p:nvCxnSpPr>
        <p:spPr>
          <a:xfrm flipH="1" flipV="1">
            <a:off x="6291265" y="3389313"/>
            <a:ext cx="65087" cy="169862"/>
          </a:xfrm>
          <a:prstGeom prst="line">
            <a:avLst/>
          </a:prstGeom>
        </p:spPr>
        <p:style>
          <a:lnRef idx="1">
            <a:schemeClr val="accent1"/>
          </a:lnRef>
          <a:fillRef idx="0">
            <a:schemeClr val="accent1"/>
          </a:fillRef>
          <a:effectRef idx="0">
            <a:schemeClr val="accent1"/>
          </a:effectRef>
          <a:fontRef idx="minor">
            <a:schemeClr val="tx1"/>
          </a:fontRef>
        </p:style>
      </p:cxnSp>
      <p:sp>
        <p:nvSpPr>
          <p:cNvPr id="152607" name="TextBox 92"/>
          <p:cNvSpPr txBox="1">
            <a:spLocks noChangeArrowheads="1"/>
          </p:cNvSpPr>
          <p:nvPr/>
        </p:nvSpPr>
        <p:spPr bwMode="auto">
          <a:xfrm>
            <a:off x="5302251" y="1925638"/>
            <a:ext cx="441325" cy="368300"/>
          </a:xfrm>
          <a:prstGeom prst="rect">
            <a:avLst/>
          </a:prstGeom>
          <a:noFill/>
          <a:ln w="6350">
            <a:noFill/>
            <a:miter lim="800000"/>
            <a:headEnd/>
            <a:tailEnd/>
          </a:ln>
        </p:spPr>
        <p:txBody>
          <a:bodyPr>
            <a:spAutoFit/>
          </a:bodyPr>
          <a:lstStyle/>
          <a:p>
            <a:pPr algn="ctr"/>
            <a:r>
              <a:rPr lang="en-US" b="1"/>
              <a:t>8</a:t>
            </a:r>
          </a:p>
        </p:txBody>
      </p:sp>
      <p:sp>
        <p:nvSpPr>
          <p:cNvPr id="152610" name="TextBox 95"/>
          <p:cNvSpPr txBox="1">
            <a:spLocks noChangeArrowheads="1"/>
          </p:cNvSpPr>
          <p:nvPr/>
        </p:nvSpPr>
        <p:spPr bwMode="auto">
          <a:xfrm>
            <a:off x="4445001" y="2474914"/>
            <a:ext cx="441325" cy="369887"/>
          </a:xfrm>
          <a:prstGeom prst="rect">
            <a:avLst/>
          </a:prstGeom>
          <a:noFill/>
          <a:ln w="6350">
            <a:noFill/>
            <a:miter lim="800000"/>
            <a:headEnd/>
            <a:tailEnd/>
          </a:ln>
        </p:spPr>
        <p:txBody>
          <a:bodyPr wrap="none">
            <a:spAutoFit/>
          </a:bodyPr>
          <a:lstStyle/>
          <a:p>
            <a:pPr algn="ctr"/>
            <a:r>
              <a:rPr lang="en-US" b="1"/>
              <a:t>18</a:t>
            </a:r>
          </a:p>
        </p:txBody>
      </p:sp>
      <p:sp>
        <p:nvSpPr>
          <p:cNvPr id="152611" name="TextBox 96"/>
          <p:cNvSpPr txBox="1">
            <a:spLocks noChangeArrowheads="1"/>
          </p:cNvSpPr>
          <p:nvPr/>
        </p:nvSpPr>
        <p:spPr bwMode="auto">
          <a:xfrm>
            <a:off x="6307139" y="2470150"/>
            <a:ext cx="441325" cy="369888"/>
          </a:xfrm>
          <a:prstGeom prst="rect">
            <a:avLst/>
          </a:prstGeom>
          <a:noFill/>
          <a:ln w="6350">
            <a:noFill/>
            <a:miter lim="800000"/>
            <a:headEnd/>
            <a:tailEnd/>
          </a:ln>
        </p:spPr>
        <p:txBody>
          <a:bodyPr>
            <a:spAutoFit/>
          </a:bodyPr>
          <a:lstStyle/>
          <a:p>
            <a:pPr algn="ctr"/>
            <a:r>
              <a:rPr lang="en-US" b="1"/>
              <a:t>29</a:t>
            </a:r>
          </a:p>
        </p:txBody>
      </p:sp>
      <p:sp>
        <p:nvSpPr>
          <p:cNvPr id="152612" name="TextBox 97"/>
          <p:cNvSpPr txBox="1">
            <a:spLocks noChangeArrowheads="1"/>
          </p:cNvSpPr>
          <p:nvPr/>
        </p:nvSpPr>
        <p:spPr bwMode="auto">
          <a:xfrm>
            <a:off x="3954464" y="3009901"/>
            <a:ext cx="441325" cy="369887"/>
          </a:xfrm>
          <a:prstGeom prst="rect">
            <a:avLst/>
          </a:prstGeom>
          <a:noFill/>
          <a:ln w="9525">
            <a:noFill/>
            <a:miter lim="800000"/>
            <a:headEnd/>
            <a:tailEnd/>
          </a:ln>
        </p:spPr>
        <p:txBody>
          <a:bodyPr wrap="none">
            <a:spAutoFit/>
          </a:bodyPr>
          <a:lstStyle/>
          <a:p>
            <a:r>
              <a:rPr lang="en-US" b="1"/>
              <a:t>20</a:t>
            </a:r>
          </a:p>
        </p:txBody>
      </p:sp>
      <p:sp>
        <p:nvSpPr>
          <p:cNvPr id="152613" name="TextBox 98"/>
          <p:cNvSpPr txBox="1">
            <a:spLocks noChangeArrowheads="1"/>
          </p:cNvSpPr>
          <p:nvPr/>
        </p:nvSpPr>
        <p:spPr bwMode="auto">
          <a:xfrm>
            <a:off x="4949826" y="3009900"/>
            <a:ext cx="441325" cy="368300"/>
          </a:xfrm>
          <a:prstGeom prst="rect">
            <a:avLst/>
          </a:prstGeom>
          <a:noFill/>
          <a:ln w="9525">
            <a:noFill/>
            <a:miter lim="800000"/>
            <a:headEnd/>
            <a:tailEnd/>
          </a:ln>
        </p:spPr>
        <p:txBody>
          <a:bodyPr wrap="none">
            <a:spAutoFit/>
          </a:bodyPr>
          <a:lstStyle/>
          <a:p>
            <a:r>
              <a:rPr lang="en-US" b="1"/>
              <a:t>28</a:t>
            </a:r>
          </a:p>
        </p:txBody>
      </p:sp>
      <p:sp>
        <p:nvSpPr>
          <p:cNvPr id="152614" name="TextBox 99"/>
          <p:cNvSpPr txBox="1">
            <a:spLocks noChangeArrowheads="1"/>
          </p:cNvSpPr>
          <p:nvPr/>
        </p:nvSpPr>
        <p:spPr bwMode="auto">
          <a:xfrm>
            <a:off x="5915026" y="3009900"/>
            <a:ext cx="441325" cy="368300"/>
          </a:xfrm>
          <a:prstGeom prst="rect">
            <a:avLst/>
          </a:prstGeom>
          <a:noFill/>
          <a:ln w="9525">
            <a:noFill/>
            <a:miter lim="800000"/>
            <a:headEnd/>
            <a:tailEnd/>
          </a:ln>
        </p:spPr>
        <p:txBody>
          <a:bodyPr wrap="none">
            <a:spAutoFit/>
          </a:bodyPr>
          <a:lstStyle/>
          <a:p>
            <a:r>
              <a:rPr lang="en-US" b="1" dirty="0"/>
              <a:t>39</a:t>
            </a:r>
          </a:p>
        </p:txBody>
      </p:sp>
      <p:sp>
        <p:nvSpPr>
          <p:cNvPr id="152615" name="TextBox 100"/>
          <p:cNvSpPr txBox="1">
            <a:spLocks noChangeArrowheads="1"/>
          </p:cNvSpPr>
          <p:nvPr/>
        </p:nvSpPr>
        <p:spPr bwMode="auto">
          <a:xfrm>
            <a:off x="6797676" y="3009900"/>
            <a:ext cx="441325" cy="369888"/>
          </a:xfrm>
          <a:prstGeom prst="rect">
            <a:avLst/>
          </a:prstGeom>
          <a:noFill/>
          <a:ln w="9525">
            <a:noFill/>
            <a:miter lim="800000"/>
            <a:headEnd/>
            <a:tailEnd/>
          </a:ln>
        </p:spPr>
        <p:txBody>
          <a:bodyPr wrap="none">
            <a:spAutoFit/>
          </a:bodyPr>
          <a:lstStyle/>
          <a:p>
            <a:r>
              <a:rPr lang="en-US" b="1"/>
              <a:t>66</a:t>
            </a:r>
          </a:p>
        </p:txBody>
      </p:sp>
      <p:sp>
        <p:nvSpPr>
          <p:cNvPr id="114" name="TextBox 113"/>
          <p:cNvSpPr txBox="1">
            <a:spLocks noChangeArrowheads="1"/>
          </p:cNvSpPr>
          <p:nvPr/>
        </p:nvSpPr>
        <p:spPr bwMode="auto">
          <a:xfrm>
            <a:off x="3733801" y="3559175"/>
            <a:ext cx="441325" cy="369888"/>
          </a:xfrm>
          <a:prstGeom prst="rect">
            <a:avLst/>
          </a:prstGeom>
          <a:noFill/>
          <a:ln w="9525">
            <a:noFill/>
            <a:miter lim="800000"/>
            <a:headEnd/>
            <a:tailEnd/>
          </a:ln>
        </p:spPr>
        <p:txBody>
          <a:bodyPr wrap="none">
            <a:spAutoFit/>
          </a:bodyPr>
          <a:lstStyle/>
          <a:p>
            <a:r>
              <a:rPr lang="en-US" b="1"/>
              <a:t>37</a:t>
            </a:r>
          </a:p>
        </p:txBody>
      </p:sp>
      <p:sp>
        <p:nvSpPr>
          <p:cNvPr id="115" name="TextBox 114"/>
          <p:cNvSpPr txBox="1">
            <a:spLocks noChangeArrowheads="1"/>
          </p:cNvSpPr>
          <p:nvPr/>
        </p:nvSpPr>
        <p:spPr bwMode="auto">
          <a:xfrm>
            <a:off x="4175126" y="3559175"/>
            <a:ext cx="441325" cy="369888"/>
          </a:xfrm>
          <a:prstGeom prst="rect">
            <a:avLst/>
          </a:prstGeom>
          <a:noFill/>
          <a:ln w="9525">
            <a:noFill/>
            <a:miter lim="800000"/>
            <a:headEnd/>
            <a:tailEnd/>
          </a:ln>
        </p:spPr>
        <p:txBody>
          <a:bodyPr wrap="none">
            <a:spAutoFit/>
          </a:bodyPr>
          <a:lstStyle/>
          <a:p>
            <a:r>
              <a:rPr lang="en-US" b="1"/>
              <a:t>26</a:t>
            </a:r>
          </a:p>
        </p:txBody>
      </p:sp>
      <p:sp>
        <p:nvSpPr>
          <p:cNvPr id="117" name="TextBox 116"/>
          <p:cNvSpPr txBox="1">
            <a:spLocks noChangeArrowheads="1"/>
          </p:cNvSpPr>
          <p:nvPr/>
        </p:nvSpPr>
        <p:spPr bwMode="auto">
          <a:xfrm>
            <a:off x="4719639" y="3559175"/>
            <a:ext cx="439737" cy="369888"/>
          </a:xfrm>
          <a:prstGeom prst="rect">
            <a:avLst/>
          </a:prstGeom>
          <a:noFill/>
          <a:ln w="9525">
            <a:noFill/>
            <a:miter lim="800000"/>
            <a:headEnd/>
            <a:tailEnd/>
          </a:ln>
        </p:spPr>
        <p:txBody>
          <a:bodyPr wrap="none">
            <a:spAutoFit/>
          </a:bodyPr>
          <a:lstStyle/>
          <a:p>
            <a:r>
              <a:rPr lang="en-US" b="1"/>
              <a:t>76</a:t>
            </a:r>
          </a:p>
        </p:txBody>
      </p:sp>
      <p:sp>
        <p:nvSpPr>
          <p:cNvPr id="118" name="TextBox 117"/>
          <p:cNvSpPr txBox="1">
            <a:spLocks noChangeArrowheads="1"/>
          </p:cNvSpPr>
          <p:nvPr/>
        </p:nvSpPr>
        <p:spPr bwMode="auto">
          <a:xfrm>
            <a:off x="5151439" y="3559175"/>
            <a:ext cx="441325" cy="369888"/>
          </a:xfrm>
          <a:prstGeom prst="rect">
            <a:avLst/>
          </a:prstGeom>
          <a:noFill/>
          <a:ln w="9525">
            <a:noFill/>
            <a:miter lim="800000"/>
            <a:headEnd/>
            <a:tailEnd/>
          </a:ln>
        </p:spPr>
        <p:txBody>
          <a:bodyPr wrap="none">
            <a:spAutoFit/>
          </a:bodyPr>
          <a:lstStyle/>
          <a:p>
            <a:r>
              <a:rPr lang="en-US" b="1"/>
              <a:t>32</a:t>
            </a:r>
          </a:p>
        </p:txBody>
      </p:sp>
      <p:sp>
        <p:nvSpPr>
          <p:cNvPr id="120" name="TextBox 119"/>
          <p:cNvSpPr txBox="1">
            <a:spLocks noChangeArrowheads="1"/>
          </p:cNvSpPr>
          <p:nvPr/>
        </p:nvSpPr>
        <p:spPr bwMode="auto">
          <a:xfrm>
            <a:off x="5694364" y="3559175"/>
            <a:ext cx="441325" cy="369888"/>
          </a:xfrm>
          <a:prstGeom prst="rect">
            <a:avLst/>
          </a:prstGeom>
          <a:noFill/>
          <a:ln w="9525">
            <a:noFill/>
            <a:miter lim="800000"/>
            <a:headEnd/>
            <a:tailEnd/>
          </a:ln>
        </p:spPr>
        <p:txBody>
          <a:bodyPr wrap="none">
            <a:spAutoFit/>
          </a:bodyPr>
          <a:lstStyle/>
          <a:p>
            <a:r>
              <a:rPr lang="en-US" b="1"/>
              <a:t>74</a:t>
            </a:r>
          </a:p>
        </p:txBody>
      </p:sp>
      <p:sp>
        <p:nvSpPr>
          <p:cNvPr id="121" name="TextBox 120"/>
          <p:cNvSpPr txBox="1">
            <a:spLocks noChangeArrowheads="1"/>
          </p:cNvSpPr>
          <p:nvPr/>
        </p:nvSpPr>
        <p:spPr bwMode="auto">
          <a:xfrm>
            <a:off x="6135689" y="3559175"/>
            <a:ext cx="441325" cy="369888"/>
          </a:xfrm>
          <a:prstGeom prst="rect">
            <a:avLst/>
          </a:prstGeom>
          <a:noFill/>
          <a:ln w="9525">
            <a:noFill/>
            <a:miter lim="800000"/>
            <a:headEnd/>
            <a:tailEnd/>
          </a:ln>
        </p:spPr>
        <p:txBody>
          <a:bodyPr wrap="none">
            <a:spAutoFit/>
          </a:bodyPr>
          <a:lstStyle/>
          <a:p>
            <a:r>
              <a:rPr lang="en-US" b="1"/>
              <a:t>89</a:t>
            </a:r>
          </a:p>
        </p:txBody>
      </p:sp>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4" name="Slide Number Placeholder 3"/>
          <p:cNvSpPr>
            <a:spLocks noGrp="1"/>
          </p:cNvSpPr>
          <p:nvPr>
            <p:ph type="sldNum" sz="quarter" idx="12"/>
          </p:nvPr>
        </p:nvSpPr>
        <p:spPr/>
        <p:txBody>
          <a:bodyPr/>
          <a:lstStyle/>
          <a:p>
            <a:pPr>
              <a:defRPr/>
            </a:pPr>
            <a:fld id="{0D7B5496-982B-480A-8085-B08F2CA91C21}" type="slidenum">
              <a:rPr lang="en-US" smtClean="0"/>
              <a:pPr>
                <a:defRPr/>
              </a:pPr>
              <a:t>11</a:t>
            </a:fld>
            <a:endParaRPr lang="en-US" dirty="0"/>
          </a:p>
        </p:txBody>
      </p:sp>
      <p:sp>
        <p:nvSpPr>
          <p:cNvPr id="2" name="Title 1"/>
          <p:cNvSpPr>
            <a:spLocks noGrp="1"/>
          </p:cNvSpPr>
          <p:nvPr>
            <p:ph type="title"/>
          </p:nvPr>
        </p:nvSpPr>
        <p:spPr/>
        <p:txBody>
          <a:bodyPr/>
          <a:lstStyle/>
          <a:p>
            <a:r>
              <a:rPr lang="en-US" dirty="0"/>
              <a:t>Implementing a Min-Heap</a:t>
            </a:r>
          </a:p>
        </p:txBody>
      </p:sp>
    </p:spTree>
    <p:extLst>
      <p:ext uri="{BB962C8B-B14F-4D97-AF65-F5344CB8AC3E}">
        <p14:creationId xmlns:p14="http://schemas.microsoft.com/office/powerpoint/2010/main" val="3015071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87037E-6 1.11111E-6 L -0.31597 0.4331 " pathEditMode="relative" rAng="0" ptsTypes="AA">
                                      <p:cBhvr>
                                        <p:cTn id="6" dur="2000" fill="hold"/>
                                        <p:tgtEl>
                                          <p:spTgt spid="40"/>
                                        </p:tgtEl>
                                        <p:attrNameLst>
                                          <p:attrName>ppt_x</p:attrName>
                                          <p:attrName>ppt_y</p:attrName>
                                        </p:attrNameLst>
                                      </p:cBhvr>
                                      <p:rCtr x="-15799" y="21644"/>
                                    </p:animMotion>
                                  </p:childTnLst>
                                  <p:subTnLst>
                                    <p:set>
                                      <p:cBhvr override="childStyle">
                                        <p:cTn dur="1" fill="hold" display="0" masterRel="sameClick" afterEffect="1">
                                          <p:stCondLst>
                                            <p:cond evt="end" delay="0">
                                              <p:tn val="5"/>
                                            </p:cond>
                                          </p:stCondLst>
                                        </p:cTn>
                                        <p:tgtEl>
                                          <p:spTgt spid="40"/>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2.5463E-6 -1.48148E-6 L -0.1875 0.35463 " pathEditMode="relative" rAng="0" ptsTypes="AA">
                                      <p:cBhvr>
                                        <p:cTn id="10" dur="2000" fill="hold"/>
                                        <p:tgtEl>
                                          <p:spTgt spid="42"/>
                                        </p:tgtEl>
                                        <p:attrNameLst>
                                          <p:attrName>ppt_x</p:attrName>
                                          <p:attrName>ppt_y</p:attrName>
                                        </p:attrNameLst>
                                      </p:cBhvr>
                                      <p:rCtr x="-9375" y="17731"/>
                                    </p:animMotion>
                                  </p:childTnLst>
                                  <p:subTnLst>
                                    <p:set>
                                      <p:cBhvr override="childStyle">
                                        <p:cTn dur="1" fill="hold" display="0" masterRel="sameClick" afterEffect="1">
                                          <p:stCondLst>
                                            <p:cond evt="end" delay="0">
                                              <p:tn val="9"/>
                                            </p:cond>
                                          </p:stCondLst>
                                        </p:cTn>
                                        <p:tgtEl>
                                          <p:spTgt spid="42"/>
                                        </p:tgtEl>
                                        <p:attrNameLst>
                                          <p:attrName>style.visibility</p:attrName>
                                        </p:attrNameLst>
                                      </p:cBhvr>
                                      <p:to>
                                        <p:strVal val="hidden"/>
                                      </p:to>
                                    </p:set>
                                  </p:subTnLst>
                                </p:cTn>
                              </p:par>
                              <p:par>
                                <p:cTn id="11" presetID="42" presetClass="path" presetSubtype="0" accel="50000" decel="50000" fill="hold" grpId="0" nodeType="withEffect">
                                  <p:stCondLst>
                                    <p:cond delay="0"/>
                                  </p:stCondLst>
                                  <p:childTnLst>
                                    <p:animMotion origin="layout" path="M 2.59259E-6 2.96296E-6 L -0.30787 0.35694 " pathEditMode="relative" rAng="0" ptsTypes="AA">
                                      <p:cBhvr>
                                        <p:cTn id="12" dur="2000" fill="hold"/>
                                        <p:tgtEl>
                                          <p:spTgt spid="44"/>
                                        </p:tgtEl>
                                        <p:attrNameLst>
                                          <p:attrName>ppt_x</p:attrName>
                                          <p:attrName>ppt_y</p:attrName>
                                        </p:attrNameLst>
                                      </p:cBhvr>
                                      <p:rCtr x="-15394" y="17847"/>
                                    </p:animMotion>
                                  </p:childTnLst>
                                  <p:subTnLst>
                                    <p:set>
                                      <p:cBhvr override="childStyle">
                                        <p:cTn dur="1" fill="hold" display="0" masterRel="sameClick" afterEffect="1">
                                          <p:stCondLst>
                                            <p:cond evt="end" delay="0">
                                              <p:tn val="11"/>
                                            </p:cond>
                                          </p:stCondLst>
                                        </p:cTn>
                                        <p:tgtEl>
                                          <p:spTgt spid="4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42" presetClass="path" presetSubtype="0" accel="50000" decel="50000" fill="hold" grpId="0" nodeType="clickEffect">
                                  <p:stCondLst>
                                    <p:cond delay="0"/>
                                  </p:stCondLst>
                                  <p:childTnLst>
                                    <p:animMotion origin="layout" path="M 2.31481E-6 -7.40741E-7 L -0.04225 0.27523 " pathEditMode="relative" rAng="0" ptsTypes="AA">
                                      <p:cBhvr>
                                        <p:cTn id="16" dur="2000" fill="hold"/>
                                        <p:tgtEl>
                                          <p:spTgt spid="76"/>
                                        </p:tgtEl>
                                        <p:attrNameLst>
                                          <p:attrName>ppt_x</p:attrName>
                                          <p:attrName>ppt_y</p:attrName>
                                        </p:attrNameLst>
                                      </p:cBhvr>
                                      <p:rCtr x="-2112" y="13750"/>
                                    </p:animMotion>
                                  </p:childTnLst>
                                  <p:subTnLst>
                                    <p:set>
                                      <p:cBhvr override="childStyle">
                                        <p:cTn dur="1" fill="hold" display="0" masterRel="sameClick" afterEffect="1">
                                          <p:stCondLst>
                                            <p:cond evt="end" delay="0">
                                              <p:tn val="15"/>
                                            </p:cond>
                                          </p:stCondLst>
                                        </p:cTn>
                                        <p:tgtEl>
                                          <p:spTgt spid="76"/>
                                        </p:tgtEl>
                                        <p:attrNameLst>
                                          <p:attrName>style.visibility</p:attrName>
                                        </p:attrNameLst>
                                      </p:cBhvr>
                                      <p:to>
                                        <p:strVal val="hidden"/>
                                      </p:to>
                                    </p:set>
                                  </p:subTnLst>
                                </p:cTn>
                              </p:par>
                              <p:par>
                                <p:cTn id="17" presetID="42" presetClass="path" presetSubtype="0" accel="50000" decel="50000" fill="hold" grpId="0" nodeType="withEffect">
                                  <p:stCondLst>
                                    <p:cond delay="0"/>
                                  </p:stCondLst>
                                  <p:childTnLst>
                                    <p:animMotion origin="layout" path="M 5.09259E-7 -7.40741E-7 L -0.08493 0.27384 " pathEditMode="relative" rAng="0" ptsTypes="AA">
                                      <p:cBhvr>
                                        <p:cTn id="18" dur="2000" fill="hold"/>
                                        <p:tgtEl>
                                          <p:spTgt spid="78"/>
                                        </p:tgtEl>
                                        <p:attrNameLst>
                                          <p:attrName>ppt_x</p:attrName>
                                          <p:attrName>ppt_y</p:attrName>
                                        </p:attrNameLst>
                                      </p:cBhvr>
                                      <p:rCtr x="-4253" y="13681"/>
                                    </p:animMotion>
                                  </p:childTnLst>
                                  <p:subTnLst>
                                    <p:set>
                                      <p:cBhvr override="childStyle">
                                        <p:cTn dur="1" fill="hold" display="0" masterRel="sameClick" afterEffect="1">
                                          <p:stCondLst>
                                            <p:cond evt="end" delay="0">
                                              <p:tn val="17"/>
                                            </p:cond>
                                          </p:stCondLst>
                                        </p:cTn>
                                        <p:tgtEl>
                                          <p:spTgt spid="78"/>
                                        </p:tgtEl>
                                        <p:attrNameLst>
                                          <p:attrName>style.visibility</p:attrName>
                                        </p:attrNameLst>
                                      </p:cBhvr>
                                      <p:to>
                                        <p:strVal val="hidden"/>
                                      </p:to>
                                    </p:set>
                                  </p:subTnLst>
                                </p:cTn>
                              </p:par>
                              <p:par>
                                <p:cTn id="19" presetID="42" presetClass="path" presetSubtype="0" accel="50000" decel="50000" fill="hold" grpId="0" nodeType="withEffect">
                                  <p:stCondLst>
                                    <p:cond delay="0"/>
                                  </p:stCondLst>
                                  <p:childTnLst>
                                    <p:animMotion origin="layout" path="M -2.4537E-6 -7.40741E-7 L -0.12427 0.27454 " pathEditMode="relative" rAng="0" ptsTypes="AA">
                                      <p:cBhvr>
                                        <p:cTn id="20" dur="2000" fill="hold"/>
                                        <p:tgtEl>
                                          <p:spTgt spid="73"/>
                                        </p:tgtEl>
                                        <p:attrNameLst>
                                          <p:attrName>ppt_x</p:attrName>
                                          <p:attrName>ppt_y</p:attrName>
                                        </p:attrNameLst>
                                      </p:cBhvr>
                                      <p:rCtr x="-6221" y="13727"/>
                                    </p:animMotion>
                                  </p:childTnLst>
                                  <p:subTnLst>
                                    <p:set>
                                      <p:cBhvr override="childStyle">
                                        <p:cTn dur="1" fill="hold" display="0" masterRel="sameClick" afterEffect="1">
                                          <p:stCondLst>
                                            <p:cond evt="end" delay="0">
                                              <p:tn val="19"/>
                                            </p:cond>
                                          </p:stCondLst>
                                        </p:cTn>
                                        <p:tgtEl>
                                          <p:spTgt spid="73"/>
                                        </p:tgtEl>
                                        <p:attrNameLst>
                                          <p:attrName>style.visibility</p:attrName>
                                        </p:attrNameLst>
                                      </p:cBhvr>
                                      <p:to>
                                        <p:strVal val="hidden"/>
                                      </p:to>
                                    </p:set>
                                  </p:subTnLst>
                                </p:cTn>
                              </p:par>
                              <p:par>
                                <p:cTn id="21" presetID="42" presetClass="path" presetSubtype="0" accel="50000" decel="50000" fill="hold" grpId="0" nodeType="withEffect">
                                  <p:stCondLst>
                                    <p:cond delay="0"/>
                                  </p:stCondLst>
                                  <p:childTnLst>
                                    <p:animMotion origin="layout" path="M -2.26852E-6 -7.40741E-7 L -0.15061 0.275 " pathEditMode="relative" rAng="0" ptsTypes="AA">
                                      <p:cBhvr>
                                        <p:cTn id="22" dur="2000" fill="hold"/>
                                        <p:tgtEl>
                                          <p:spTgt spid="74"/>
                                        </p:tgtEl>
                                        <p:attrNameLst>
                                          <p:attrName>ppt_x</p:attrName>
                                          <p:attrName>ppt_y</p:attrName>
                                        </p:attrNameLst>
                                      </p:cBhvr>
                                      <p:rCtr x="-7538" y="13750"/>
                                    </p:animMotion>
                                  </p:childTnLst>
                                  <p:subTnLst>
                                    <p:set>
                                      <p:cBhvr override="childStyle">
                                        <p:cTn dur="1" fill="hold" display="0" masterRel="sameClick" afterEffect="1">
                                          <p:stCondLst>
                                            <p:cond evt="end" delay="0">
                                              <p:tn val="21"/>
                                            </p:cond>
                                          </p:stCondLst>
                                        </p:cTn>
                                        <p:tgtEl>
                                          <p:spTgt spid="74"/>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49" presetClass="path" presetSubtype="0" accel="50000" decel="50000" fill="hold" grpId="0" nodeType="clickEffect">
                                  <p:stCondLst>
                                    <p:cond delay="0"/>
                                  </p:stCondLst>
                                  <p:childTnLst>
                                    <p:animMotion origin="layout" path="M 2.26852E-6 -3.33333E-6 L 0.17563 0.19445 " pathEditMode="relative" rAng="0" ptsTypes="AA">
                                      <p:cBhvr>
                                        <p:cTn id="26" dur="2000" fill="hold"/>
                                        <p:tgtEl>
                                          <p:spTgt spid="114"/>
                                        </p:tgtEl>
                                        <p:attrNameLst>
                                          <p:attrName>ppt_x</p:attrName>
                                          <p:attrName>ppt_y</p:attrName>
                                        </p:attrNameLst>
                                      </p:cBhvr>
                                      <p:rCtr x="8782" y="9722"/>
                                    </p:animMotion>
                                  </p:childTnLst>
                                  <p:subTnLst>
                                    <p:set>
                                      <p:cBhvr override="childStyle">
                                        <p:cTn dur="1" fill="hold" display="0" masterRel="sameClick" afterEffect="1">
                                          <p:stCondLst>
                                            <p:cond evt="end" delay="0">
                                              <p:tn val="25"/>
                                            </p:cond>
                                          </p:stCondLst>
                                        </p:cTn>
                                        <p:tgtEl>
                                          <p:spTgt spid="114"/>
                                        </p:tgtEl>
                                        <p:attrNameLst>
                                          <p:attrName>style.visibility</p:attrName>
                                        </p:attrNameLst>
                                      </p:cBhvr>
                                      <p:to>
                                        <p:strVal val="hidden"/>
                                      </p:to>
                                    </p:set>
                                  </p:subTnLst>
                                </p:cTn>
                              </p:par>
                              <p:par>
                                <p:cTn id="27" presetID="42" presetClass="path" presetSubtype="0" accel="50000" decel="50000" fill="hold" grpId="0" nodeType="withEffect">
                                  <p:stCondLst>
                                    <p:cond delay="0"/>
                                  </p:stCondLst>
                                  <p:childTnLst>
                                    <p:animMotion origin="layout" path="M 2.36111E-6 -3.33333E-6 L 0.18663 0.19445 " pathEditMode="relative" rAng="0" ptsTypes="AA">
                                      <p:cBhvr>
                                        <p:cTn id="28" dur="2000" fill="hold"/>
                                        <p:tgtEl>
                                          <p:spTgt spid="115"/>
                                        </p:tgtEl>
                                        <p:attrNameLst>
                                          <p:attrName>ppt_x</p:attrName>
                                          <p:attrName>ppt_y</p:attrName>
                                        </p:attrNameLst>
                                      </p:cBhvr>
                                      <p:rCtr x="9332" y="9722"/>
                                    </p:animMotion>
                                  </p:childTnLst>
                                  <p:subTnLst>
                                    <p:set>
                                      <p:cBhvr override="childStyle">
                                        <p:cTn dur="1" fill="hold" display="0" masterRel="sameClick" afterEffect="1">
                                          <p:stCondLst>
                                            <p:cond evt="end" delay="0">
                                              <p:tn val="27"/>
                                            </p:cond>
                                          </p:stCondLst>
                                        </p:cTn>
                                        <p:tgtEl>
                                          <p:spTgt spid="115"/>
                                        </p:tgtEl>
                                        <p:attrNameLst>
                                          <p:attrName>style.visibility</p:attrName>
                                        </p:attrNameLst>
                                      </p:cBhvr>
                                      <p:to>
                                        <p:strVal val="hidden"/>
                                      </p:to>
                                    </p:set>
                                  </p:subTnLst>
                                </p:cTn>
                              </p:par>
                              <p:par>
                                <p:cTn id="29" presetID="42" presetClass="path" presetSubtype="0" accel="50000" decel="50000" fill="hold" grpId="0" nodeType="withEffect">
                                  <p:stCondLst>
                                    <p:cond delay="0"/>
                                  </p:stCondLst>
                                  <p:childTnLst>
                                    <p:animMotion origin="layout" path="M 3.19444E-6 -3.33333E-6 L 0.18402 0.19653 " pathEditMode="relative" rAng="0" ptsTypes="AA">
                                      <p:cBhvr>
                                        <p:cTn id="30" dur="2000" fill="hold"/>
                                        <p:tgtEl>
                                          <p:spTgt spid="117"/>
                                        </p:tgtEl>
                                        <p:attrNameLst>
                                          <p:attrName>ppt_x</p:attrName>
                                          <p:attrName>ppt_y</p:attrName>
                                        </p:attrNameLst>
                                      </p:cBhvr>
                                      <p:rCtr x="9201" y="9815"/>
                                    </p:animMotion>
                                  </p:childTnLst>
                                  <p:subTnLst>
                                    <p:set>
                                      <p:cBhvr override="childStyle">
                                        <p:cTn dur="1" fill="hold" display="0" masterRel="sameClick" afterEffect="1">
                                          <p:stCondLst>
                                            <p:cond evt="end" delay="0">
                                              <p:tn val="29"/>
                                            </p:cond>
                                          </p:stCondLst>
                                        </p:cTn>
                                        <p:tgtEl>
                                          <p:spTgt spid="117"/>
                                        </p:tgtEl>
                                        <p:attrNameLst>
                                          <p:attrName>style.visibility</p:attrName>
                                        </p:attrNameLst>
                                      </p:cBhvr>
                                      <p:to>
                                        <p:strVal val="hidden"/>
                                      </p:to>
                                    </p:set>
                                  </p:subTnLst>
                                </p:cTn>
                              </p:par>
                              <p:par>
                                <p:cTn id="31" presetID="42" presetClass="path" presetSubtype="0" accel="50000" decel="50000" fill="hold" grpId="0" nodeType="withEffect">
                                  <p:stCondLst>
                                    <p:cond delay="0"/>
                                  </p:stCondLst>
                                  <p:childTnLst>
                                    <p:animMotion origin="layout" path="M -3.33333E-6 -3.33333E-6 L 0.19662 0.19723 " pathEditMode="relative" rAng="0" ptsTypes="AA">
                                      <p:cBhvr>
                                        <p:cTn id="32" dur="2000" fill="hold"/>
                                        <p:tgtEl>
                                          <p:spTgt spid="118"/>
                                        </p:tgtEl>
                                        <p:attrNameLst>
                                          <p:attrName>ppt_x</p:attrName>
                                          <p:attrName>ppt_y</p:attrName>
                                        </p:attrNameLst>
                                      </p:cBhvr>
                                      <p:rCtr x="9823" y="9861"/>
                                    </p:animMotion>
                                  </p:childTnLst>
                                  <p:subTnLst>
                                    <p:set>
                                      <p:cBhvr override="childStyle">
                                        <p:cTn dur="1" fill="hold" display="0" masterRel="sameClick" afterEffect="1">
                                          <p:stCondLst>
                                            <p:cond evt="end" delay="0">
                                              <p:tn val="31"/>
                                            </p:cond>
                                          </p:stCondLst>
                                        </p:cTn>
                                        <p:tgtEl>
                                          <p:spTgt spid="118"/>
                                        </p:tgtEl>
                                        <p:attrNameLst>
                                          <p:attrName>style.visibility</p:attrName>
                                        </p:attrNameLst>
                                      </p:cBhvr>
                                      <p:to>
                                        <p:strVal val="hidden"/>
                                      </p:to>
                                    </p:set>
                                  </p:subTnLst>
                                </p:cTn>
                              </p:par>
                              <p:par>
                                <p:cTn id="33" presetID="42" presetClass="path" presetSubtype="0" accel="50000" decel="50000" fill="hold" grpId="0" nodeType="withEffect">
                                  <p:stCondLst>
                                    <p:cond delay="0"/>
                                  </p:stCondLst>
                                  <p:childTnLst>
                                    <p:animMotion origin="layout" path="M -2.5E-6 -3.33333E-6 L 0.19575 0.19792 " pathEditMode="relative" rAng="0" ptsTypes="AA">
                                      <p:cBhvr>
                                        <p:cTn id="34" dur="2000" fill="hold"/>
                                        <p:tgtEl>
                                          <p:spTgt spid="120"/>
                                        </p:tgtEl>
                                        <p:attrNameLst>
                                          <p:attrName>ppt_x</p:attrName>
                                          <p:attrName>ppt_y</p:attrName>
                                        </p:attrNameLst>
                                      </p:cBhvr>
                                      <p:rCtr x="9780" y="9884"/>
                                    </p:animMotion>
                                  </p:childTnLst>
                                  <p:subTnLst>
                                    <p:set>
                                      <p:cBhvr override="childStyle">
                                        <p:cTn dur="1" fill="hold" display="0" masterRel="sameClick" afterEffect="1">
                                          <p:stCondLst>
                                            <p:cond evt="end" delay="0">
                                              <p:tn val="33"/>
                                            </p:cond>
                                          </p:stCondLst>
                                        </p:cTn>
                                        <p:tgtEl>
                                          <p:spTgt spid="120"/>
                                        </p:tgtEl>
                                        <p:attrNameLst>
                                          <p:attrName>style.visibility</p:attrName>
                                        </p:attrNameLst>
                                      </p:cBhvr>
                                      <p:to>
                                        <p:strVal val="hidden"/>
                                      </p:to>
                                    </p:set>
                                  </p:subTnLst>
                                </p:cTn>
                              </p:par>
                              <p:par>
                                <p:cTn id="35" presetID="42" presetClass="path" presetSubtype="0" accel="50000" decel="50000" fill="hold" grpId="0" nodeType="withEffect">
                                  <p:stCondLst>
                                    <p:cond delay="0"/>
                                  </p:stCondLst>
                                  <p:childTnLst>
                                    <p:animMotion origin="layout" path="M -2.40741E-6 -3.33333E-6 L 0.20761 0.19792 " pathEditMode="relative" rAng="0" ptsTypes="AA">
                                      <p:cBhvr>
                                        <p:cTn id="36" dur="2000" fill="hold"/>
                                        <p:tgtEl>
                                          <p:spTgt spid="121"/>
                                        </p:tgtEl>
                                        <p:attrNameLst>
                                          <p:attrName>ppt_x</p:attrName>
                                          <p:attrName>ppt_y</p:attrName>
                                        </p:attrNameLst>
                                      </p:cBhvr>
                                      <p:rCtr x="10373" y="9884"/>
                                    </p:animMotion>
                                  </p:childTnLst>
                                  <p:subTnLst>
                                    <p:set>
                                      <p:cBhvr override="childStyle">
                                        <p:cTn dur="1" fill="hold" display="0" masterRel="sameClick" afterEffect="1">
                                          <p:stCondLst>
                                            <p:cond evt="end" delay="0">
                                              <p:tn val="35"/>
                                            </p:cond>
                                          </p:stCondLst>
                                        </p:cTn>
                                        <p:tgtEl>
                                          <p:spTgt spid="12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4" grpId="0"/>
      <p:bldP spid="76" grpId="0"/>
      <p:bldP spid="78" grpId="0"/>
      <p:bldP spid="73" grpId="0"/>
      <p:bldP spid="74" grpId="0"/>
      <p:bldP spid="114" grpId="0"/>
      <p:bldP spid="115" grpId="0"/>
      <p:bldP spid="117" grpId="0"/>
      <p:bldP spid="118" grpId="0"/>
      <p:bldP spid="120" grpId="0"/>
      <p:bldP spid="1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 name="Table 81"/>
          <p:cNvGraphicFramePr>
            <a:graphicFrameLocks noGrp="1"/>
          </p:cNvGraphicFramePr>
          <p:nvPr/>
        </p:nvGraphicFramePr>
        <p:xfrm>
          <a:off x="1767840" y="4536896"/>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b="1" dirty="0">
                          <a:solidFill>
                            <a:srgbClr val="FF0000"/>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pSp>
        <p:nvGrpSpPr>
          <p:cNvPr id="153618" name="Group 112"/>
          <p:cNvGrpSpPr>
            <a:grpSpLocks/>
          </p:cNvGrpSpPr>
          <p:nvPr/>
        </p:nvGrpSpPr>
        <p:grpSpPr bwMode="auto">
          <a:xfrm>
            <a:off x="3733800" y="1930401"/>
            <a:ext cx="3505200" cy="1998663"/>
            <a:chOff x="5213726" y="3063501"/>
            <a:chExt cx="3503808" cy="1997965"/>
          </a:xfrm>
        </p:grpSpPr>
        <p:sp>
          <p:nvSpPr>
            <p:cNvPr id="153625" name="TextBox 115"/>
            <p:cNvSpPr txBox="1">
              <a:spLocks noChangeArrowheads="1"/>
            </p:cNvSpPr>
            <p:nvPr/>
          </p:nvSpPr>
          <p:spPr bwMode="auto">
            <a:xfrm>
              <a:off x="6855343" y="3063501"/>
              <a:ext cx="312906" cy="369332"/>
            </a:xfrm>
            <a:prstGeom prst="rect">
              <a:avLst/>
            </a:prstGeom>
            <a:noFill/>
            <a:ln w="9525">
              <a:noFill/>
              <a:miter lim="800000"/>
              <a:headEnd/>
              <a:tailEnd/>
            </a:ln>
          </p:spPr>
          <p:txBody>
            <a:bodyPr wrap="none">
              <a:spAutoFit/>
            </a:bodyPr>
            <a:lstStyle/>
            <a:p>
              <a:r>
                <a:rPr lang="en-US" b="1">
                  <a:solidFill>
                    <a:srgbClr val="FF0000"/>
                  </a:solidFill>
                </a:rPr>
                <a:t>8</a:t>
              </a:r>
            </a:p>
          </p:txBody>
        </p:sp>
        <p:sp>
          <p:nvSpPr>
            <p:cNvPr id="153626" name="TextBox 118"/>
            <p:cNvSpPr txBox="1">
              <a:spLocks noChangeArrowheads="1"/>
            </p:cNvSpPr>
            <p:nvPr/>
          </p:nvSpPr>
          <p:spPr bwMode="auto">
            <a:xfrm>
              <a:off x="5924248" y="3602967"/>
              <a:ext cx="441146" cy="369332"/>
            </a:xfrm>
            <a:prstGeom prst="rect">
              <a:avLst/>
            </a:prstGeom>
            <a:noFill/>
            <a:ln w="9525">
              <a:noFill/>
              <a:miter lim="800000"/>
              <a:headEnd/>
              <a:tailEnd/>
            </a:ln>
          </p:spPr>
          <p:txBody>
            <a:bodyPr wrap="none">
              <a:spAutoFit/>
            </a:bodyPr>
            <a:lstStyle/>
            <a:p>
              <a:r>
                <a:rPr lang="en-US" b="1">
                  <a:solidFill>
                    <a:srgbClr val="FF0000"/>
                  </a:solidFill>
                </a:rPr>
                <a:t>18</a:t>
              </a:r>
            </a:p>
          </p:txBody>
        </p:sp>
        <p:sp>
          <p:nvSpPr>
            <p:cNvPr id="153627" name="TextBox 127"/>
            <p:cNvSpPr txBox="1">
              <a:spLocks noChangeArrowheads="1"/>
            </p:cNvSpPr>
            <p:nvPr/>
          </p:nvSpPr>
          <p:spPr bwMode="auto">
            <a:xfrm>
              <a:off x="7771121" y="3602967"/>
              <a:ext cx="441147" cy="369332"/>
            </a:xfrm>
            <a:prstGeom prst="rect">
              <a:avLst/>
            </a:prstGeom>
            <a:noFill/>
            <a:ln w="9525">
              <a:noFill/>
              <a:miter lim="800000"/>
              <a:headEnd/>
              <a:tailEnd/>
            </a:ln>
          </p:spPr>
          <p:txBody>
            <a:bodyPr>
              <a:spAutoFit/>
            </a:bodyPr>
            <a:lstStyle/>
            <a:p>
              <a:pPr algn="ctr"/>
              <a:r>
                <a:rPr lang="en-US" b="1">
                  <a:solidFill>
                    <a:srgbClr val="FF0000"/>
                  </a:solidFill>
                </a:rPr>
                <a:t>29</a:t>
              </a:r>
            </a:p>
          </p:txBody>
        </p:sp>
        <p:grpSp>
          <p:nvGrpSpPr>
            <p:cNvPr id="153628" name="Group 128"/>
            <p:cNvGrpSpPr>
              <a:grpSpLocks/>
            </p:cNvGrpSpPr>
            <p:nvPr/>
          </p:nvGrpSpPr>
          <p:grpSpPr bwMode="auto">
            <a:xfrm>
              <a:off x="5213726" y="4692134"/>
              <a:ext cx="882292" cy="369332"/>
              <a:chOff x="4590254" y="5277977"/>
              <a:chExt cx="882292" cy="369332"/>
            </a:xfrm>
          </p:grpSpPr>
          <p:sp>
            <p:nvSpPr>
              <p:cNvPr id="153653" name="TextBox 153"/>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153654" name="TextBox 154"/>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153629" name="Group 129"/>
            <p:cNvGrpSpPr>
              <a:grpSpLocks/>
            </p:cNvGrpSpPr>
            <p:nvPr/>
          </p:nvGrpSpPr>
          <p:grpSpPr bwMode="auto">
            <a:xfrm>
              <a:off x="6198174" y="4692134"/>
              <a:ext cx="873193" cy="369332"/>
              <a:chOff x="2571515" y="5410200"/>
              <a:chExt cx="873193" cy="369332"/>
            </a:xfrm>
          </p:grpSpPr>
          <p:sp>
            <p:nvSpPr>
              <p:cNvPr id="153651" name="TextBox 151"/>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153652" name="TextBox 152"/>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153630" name="Group 130"/>
            <p:cNvGrpSpPr>
              <a:grpSpLocks/>
            </p:cNvGrpSpPr>
            <p:nvPr/>
          </p:nvGrpSpPr>
          <p:grpSpPr bwMode="auto">
            <a:xfrm>
              <a:off x="7173523" y="4692134"/>
              <a:ext cx="882292" cy="369332"/>
              <a:chOff x="2571515" y="5943600"/>
              <a:chExt cx="882292" cy="369332"/>
            </a:xfrm>
          </p:grpSpPr>
          <p:sp>
            <p:nvSpPr>
              <p:cNvPr id="153649" name="TextBox 149"/>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153650" name="TextBox 150"/>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153631" name="Group 131"/>
            <p:cNvGrpSpPr>
              <a:grpSpLocks/>
            </p:cNvGrpSpPr>
            <p:nvPr/>
          </p:nvGrpSpPr>
          <p:grpSpPr bwMode="auto">
            <a:xfrm>
              <a:off x="5434299" y="4142433"/>
              <a:ext cx="1421044" cy="379568"/>
              <a:chOff x="5434299" y="4142433"/>
              <a:chExt cx="1421044" cy="379568"/>
            </a:xfrm>
          </p:grpSpPr>
          <p:sp>
            <p:nvSpPr>
              <p:cNvPr id="153647" name="TextBox 147"/>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153648" name="TextBox 148"/>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153632" name="Group 132"/>
            <p:cNvGrpSpPr>
              <a:grpSpLocks/>
            </p:cNvGrpSpPr>
            <p:nvPr/>
          </p:nvGrpSpPr>
          <p:grpSpPr bwMode="auto">
            <a:xfrm>
              <a:off x="7394096" y="4142433"/>
              <a:ext cx="1323438" cy="369332"/>
              <a:chOff x="7394096" y="4142433"/>
              <a:chExt cx="1323438" cy="369332"/>
            </a:xfrm>
          </p:grpSpPr>
          <p:sp>
            <p:nvSpPr>
              <p:cNvPr id="153645" name="TextBox 145"/>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a:t>39</a:t>
                </a:r>
              </a:p>
            </p:txBody>
          </p:sp>
          <p:sp>
            <p:nvSpPr>
              <p:cNvPr id="153646" name="TextBox 146"/>
              <p:cNvSpPr txBox="1">
                <a:spLocks noChangeArrowheads="1"/>
              </p:cNvSpPr>
              <p:nvPr/>
            </p:nvSpPr>
            <p:spPr bwMode="auto">
              <a:xfrm>
                <a:off x="8276388" y="4142433"/>
                <a:ext cx="441146" cy="369332"/>
              </a:xfrm>
              <a:prstGeom prst="rect">
                <a:avLst/>
              </a:prstGeom>
              <a:noFill/>
              <a:ln w="9525">
                <a:noFill/>
                <a:miter lim="800000"/>
                <a:headEnd/>
                <a:tailEnd/>
              </a:ln>
            </p:spPr>
            <p:txBody>
              <a:bodyPr wrap="none">
                <a:spAutoFit/>
              </a:bodyPr>
              <a:lstStyle/>
              <a:p>
                <a:r>
                  <a:rPr lang="en-US" b="1"/>
                  <a:t>66</a:t>
                </a:r>
              </a:p>
            </p:txBody>
          </p:sp>
        </p:grpSp>
        <p:cxnSp>
          <p:nvCxnSpPr>
            <p:cNvPr id="134" name="Straight Connector 133"/>
            <p:cNvCxnSpPr>
              <a:stCxn id="153625" idx="1"/>
              <a:endCxn id="153626" idx="0"/>
            </p:cNvCxnSpPr>
            <p:nvPr/>
          </p:nvCxnSpPr>
          <p:spPr>
            <a:xfrm flipH="1">
              <a:off x="6145219" y="3247587"/>
              <a:ext cx="710918" cy="355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53625" idx="3"/>
              <a:endCxn id="153627" idx="0"/>
            </p:cNvCxnSpPr>
            <p:nvPr/>
          </p:nvCxnSpPr>
          <p:spPr>
            <a:xfrm>
              <a:off x="7168749" y="3247587"/>
              <a:ext cx="823586" cy="355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53647" idx="0"/>
            </p:cNvCxnSpPr>
            <p:nvPr/>
          </p:nvCxnSpPr>
          <p:spPr>
            <a:xfrm flipH="1">
              <a:off x="5654876" y="3972821"/>
              <a:ext cx="269768" cy="169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7660679" y="3972821"/>
              <a:ext cx="220575" cy="169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53648" idx="0"/>
            </p:cNvCxnSpPr>
            <p:nvPr/>
          </p:nvCxnSpPr>
          <p:spPr>
            <a:xfrm flipH="1" flipV="1">
              <a:off x="6365793" y="3972821"/>
              <a:ext cx="269768"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53646" idx="0"/>
            </p:cNvCxnSpPr>
            <p:nvPr/>
          </p:nvCxnSpPr>
          <p:spPr>
            <a:xfrm flipH="1" flipV="1">
              <a:off x="8212909" y="3972821"/>
              <a:ext cx="284050" cy="169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53653" idx="0"/>
            </p:cNvCxnSpPr>
            <p:nvPr/>
          </p:nvCxnSpPr>
          <p:spPr>
            <a:xfrm flipV="1">
              <a:off x="5434301" y="4512383"/>
              <a:ext cx="128536"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53654" idx="0"/>
            </p:cNvCxnSpPr>
            <p:nvPr/>
          </p:nvCxnSpPr>
          <p:spPr>
            <a:xfrm flipH="1" flipV="1">
              <a:off x="5789760" y="4512383"/>
              <a:ext cx="85691"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53651" idx="0"/>
            </p:cNvCxnSpPr>
            <p:nvPr/>
          </p:nvCxnSpPr>
          <p:spPr>
            <a:xfrm flipV="1">
              <a:off x="6418160" y="4521904"/>
              <a:ext cx="82517" cy="169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53652" idx="0"/>
            </p:cNvCxnSpPr>
            <p:nvPr/>
          </p:nvCxnSpPr>
          <p:spPr>
            <a:xfrm flipH="1" flipV="1">
              <a:off x="6743468" y="4512383"/>
              <a:ext cx="107907"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53649" idx="0"/>
            </p:cNvCxnSpPr>
            <p:nvPr/>
          </p:nvCxnSpPr>
          <p:spPr>
            <a:xfrm flipV="1">
              <a:off x="7394085" y="4512383"/>
              <a:ext cx="93626"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53650" idx="0"/>
            </p:cNvCxnSpPr>
            <p:nvPr/>
          </p:nvCxnSpPr>
          <p:spPr>
            <a:xfrm flipH="1" flipV="1">
              <a:off x="7771760" y="4521904"/>
              <a:ext cx="63475" cy="169803"/>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 name="Elbow Connector 6"/>
          <p:cNvCxnSpPr/>
          <p:nvPr/>
        </p:nvCxnSpPr>
        <p:spPr>
          <a:xfrm rot="16200000" flipH="1">
            <a:off x="2571810" y="4789488"/>
            <a:ext cx="1588" cy="1001712"/>
          </a:xfrm>
          <a:prstGeom prst="bentConnector3">
            <a:avLst>
              <a:gd name="adj1" fmla="val 26444395"/>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2547998" y="5291138"/>
            <a:ext cx="0" cy="423862"/>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905000" y="5721350"/>
            <a:ext cx="400110" cy="650178"/>
          </a:xfrm>
          <a:prstGeom prst="rect">
            <a:avLst/>
          </a:prstGeom>
          <a:noFill/>
        </p:spPr>
        <p:txBody>
          <a:bodyPr vert="vert" wrap="none">
            <a:spAutoFit/>
          </a:bodyPr>
          <a:lstStyle/>
          <a:p>
            <a:pPr>
              <a:defRPr/>
            </a:pPr>
            <a:r>
              <a:rPr lang="en-US" sz="1400" b="1" dirty="0"/>
              <a:t>Parent</a:t>
            </a:r>
          </a:p>
        </p:txBody>
      </p:sp>
      <p:sp>
        <p:nvSpPr>
          <p:cNvPr id="158" name="TextBox 157"/>
          <p:cNvSpPr txBox="1"/>
          <p:nvPr/>
        </p:nvSpPr>
        <p:spPr>
          <a:xfrm>
            <a:off x="2373313" y="5721350"/>
            <a:ext cx="400110" cy="747962"/>
          </a:xfrm>
          <a:prstGeom prst="rect">
            <a:avLst/>
          </a:prstGeom>
          <a:noFill/>
        </p:spPr>
        <p:txBody>
          <a:bodyPr vert="vert" wrap="none">
            <a:spAutoFit/>
          </a:bodyPr>
          <a:lstStyle/>
          <a:p>
            <a:pPr>
              <a:defRPr/>
            </a:pPr>
            <a:r>
              <a:rPr lang="en-US" sz="1400" b="1" dirty="0"/>
              <a:t>L. Child</a:t>
            </a:r>
          </a:p>
        </p:txBody>
      </p:sp>
      <p:sp>
        <p:nvSpPr>
          <p:cNvPr id="159" name="TextBox 158"/>
          <p:cNvSpPr txBox="1"/>
          <p:nvPr/>
        </p:nvSpPr>
        <p:spPr>
          <a:xfrm>
            <a:off x="2873375" y="5721350"/>
            <a:ext cx="400110" cy="768800"/>
          </a:xfrm>
          <a:prstGeom prst="rect">
            <a:avLst/>
          </a:prstGeom>
          <a:noFill/>
        </p:spPr>
        <p:txBody>
          <a:bodyPr vert="vert" wrap="none">
            <a:spAutoFit/>
          </a:bodyPr>
          <a:lstStyle/>
          <a:p>
            <a:pPr>
              <a:defRPr/>
            </a:pPr>
            <a:r>
              <a:rPr lang="en-US" sz="1400" b="1" dirty="0"/>
              <a:t>R. Child</a:t>
            </a:r>
          </a:p>
        </p:txBody>
      </p:sp>
      <p:sp>
        <p:nvSpPr>
          <p:cNvPr id="22" name="Rectangle 21"/>
          <p:cNvSpPr/>
          <p:nvPr/>
        </p:nvSpPr>
        <p:spPr>
          <a:xfrm>
            <a:off x="1154112" y="1474789"/>
            <a:ext cx="2834640" cy="15462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dirty="0"/>
              <a:t>For a node at position </a:t>
            </a:r>
            <a:r>
              <a:rPr lang="en-US" i="1" dirty="0"/>
              <a:t>p,</a:t>
            </a:r>
            <a:br>
              <a:rPr lang="en-US" i="1" dirty="0"/>
            </a:br>
            <a:br>
              <a:rPr lang="en-US" i="1" dirty="0"/>
            </a:br>
            <a:r>
              <a:rPr lang="en-US" i="1" dirty="0"/>
              <a:t>  </a:t>
            </a:r>
            <a:r>
              <a:rPr lang="en-US" dirty="0"/>
              <a:t>L. child position:   2</a:t>
            </a:r>
            <a:r>
              <a:rPr lang="en-US" i="1" dirty="0"/>
              <a:t>p</a:t>
            </a:r>
            <a:r>
              <a:rPr lang="en-US" dirty="0"/>
              <a:t> + 1</a:t>
            </a:r>
          </a:p>
          <a:p>
            <a:pPr>
              <a:defRPr/>
            </a:pPr>
            <a:r>
              <a:rPr lang="en-US" dirty="0"/>
              <a:t>  R. child position:  2</a:t>
            </a:r>
            <a:r>
              <a:rPr lang="en-US" i="1" dirty="0"/>
              <a:t>p + 2</a:t>
            </a:r>
            <a:endParaRPr lang="en-US" dirty="0"/>
          </a:p>
        </p:txBody>
      </p:sp>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4" name="Slide Number Placeholder 3"/>
          <p:cNvSpPr>
            <a:spLocks noGrp="1"/>
          </p:cNvSpPr>
          <p:nvPr>
            <p:ph type="sldNum" sz="quarter" idx="12"/>
          </p:nvPr>
        </p:nvSpPr>
        <p:spPr/>
        <p:txBody>
          <a:bodyPr/>
          <a:lstStyle/>
          <a:p>
            <a:pPr>
              <a:defRPr/>
            </a:pPr>
            <a:fld id="{0D7B5496-982B-480A-8085-B08F2CA91C21}" type="slidenum">
              <a:rPr lang="en-US" smtClean="0"/>
              <a:pPr>
                <a:defRPr/>
              </a:pPr>
              <a:t>12</a:t>
            </a:fld>
            <a:endParaRPr lang="en-US" dirty="0"/>
          </a:p>
        </p:txBody>
      </p:sp>
      <p:sp>
        <p:nvSpPr>
          <p:cNvPr id="2" name="Title 1"/>
          <p:cNvSpPr>
            <a:spLocks noGrp="1"/>
          </p:cNvSpPr>
          <p:nvPr>
            <p:ph type="title"/>
          </p:nvPr>
        </p:nvSpPr>
        <p:spPr/>
        <p:txBody>
          <a:bodyPr/>
          <a:lstStyle/>
          <a:p>
            <a:r>
              <a:rPr lang="en-US" dirty="0"/>
              <a:t>Implementing a Min-Heap</a:t>
            </a:r>
          </a:p>
        </p:txBody>
      </p:sp>
    </p:spTree>
    <p:extLst>
      <p:ext uri="{BB962C8B-B14F-4D97-AF65-F5344CB8AC3E}">
        <p14:creationId xmlns:p14="http://schemas.microsoft.com/office/powerpoint/2010/main" val="20276528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4642" name="Group 112"/>
          <p:cNvGrpSpPr>
            <a:grpSpLocks/>
          </p:cNvGrpSpPr>
          <p:nvPr/>
        </p:nvGrpSpPr>
        <p:grpSpPr bwMode="auto">
          <a:xfrm>
            <a:off x="3733800" y="1930401"/>
            <a:ext cx="3505200" cy="1998663"/>
            <a:chOff x="5213726" y="3063501"/>
            <a:chExt cx="3503808" cy="1997965"/>
          </a:xfrm>
        </p:grpSpPr>
        <p:sp>
          <p:nvSpPr>
            <p:cNvPr id="154650" name="TextBox 115"/>
            <p:cNvSpPr txBox="1">
              <a:spLocks noChangeArrowheads="1"/>
            </p:cNvSpPr>
            <p:nvPr/>
          </p:nvSpPr>
          <p:spPr bwMode="auto">
            <a:xfrm>
              <a:off x="6855343" y="3063501"/>
              <a:ext cx="312906" cy="369332"/>
            </a:xfrm>
            <a:prstGeom prst="rect">
              <a:avLst/>
            </a:prstGeom>
            <a:noFill/>
            <a:ln w="9525">
              <a:noFill/>
              <a:miter lim="800000"/>
              <a:headEnd/>
              <a:tailEnd/>
            </a:ln>
          </p:spPr>
          <p:txBody>
            <a:bodyPr wrap="none">
              <a:spAutoFit/>
            </a:bodyPr>
            <a:lstStyle/>
            <a:p>
              <a:r>
                <a:rPr lang="en-US" b="1"/>
                <a:t>8</a:t>
              </a:r>
            </a:p>
          </p:txBody>
        </p:sp>
        <p:sp>
          <p:nvSpPr>
            <p:cNvPr id="154651" name="TextBox 118"/>
            <p:cNvSpPr txBox="1">
              <a:spLocks noChangeArrowheads="1"/>
            </p:cNvSpPr>
            <p:nvPr/>
          </p:nvSpPr>
          <p:spPr bwMode="auto">
            <a:xfrm>
              <a:off x="5924248" y="3602967"/>
              <a:ext cx="441146" cy="369332"/>
            </a:xfrm>
            <a:prstGeom prst="rect">
              <a:avLst/>
            </a:prstGeom>
            <a:noFill/>
            <a:ln w="9525">
              <a:noFill/>
              <a:miter lim="800000"/>
              <a:headEnd/>
              <a:tailEnd/>
            </a:ln>
          </p:spPr>
          <p:txBody>
            <a:bodyPr wrap="none">
              <a:spAutoFit/>
            </a:bodyPr>
            <a:lstStyle/>
            <a:p>
              <a:r>
                <a:rPr lang="en-US" b="1">
                  <a:solidFill>
                    <a:srgbClr val="FF0000"/>
                  </a:solidFill>
                </a:rPr>
                <a:t>18</a:t>
              </a:r>
            </a:p>
          </p:txBody>
        </p:sp>
        <p:sp>
          <p:nvSpPr>
            <p:cNvPr id="154652" name="TextBox 127"/>
            <p:cNvSpPr txBox="1">
              <a:spLocks noChangeArrowheads="1"/>
            </p:cNvSpPr>
            <p:nvPr/>
          </p:nvSpPr>
          <p:spPr bwMode="auto">
            <a:xfrm>
              <a:off x="7771121" y="3602967"/>
              <a:ext cx="441147" cy="369332"/>
            </a:xfrm>
            <a:prstGeom prst="rect">
              <a:avLst/>
            </a:prstGeom>
            <a:noFill/>
            <a:ln w="9525">
              <a:noFill/>
              <a:miter lim="800000"/>
              <a:headEnd/>
              <a:tailEnd/>
            </a:ln>
          </p:spPr>
          <p:txBody>
            <a:bodyPr>
              <a:spAutoFit/>
            </a:bodyPr>
            <a:lstStyle/>
            <a:p>
              <a:pPr algn="ctr"/>
              <a:r>
                <a:rPr lang="en-US" b="1"/>
                <a:t>29</a:t>
              </a:r>
            </a:p>
          </p:txBody>
        </p:sp>
        <p:grpSp>
          <p:nvGrpSpPr>
            <p:cNvPr id="154653" name="Group 128"/>
            <p:cNvGrpSpPr>
              <a:grpSpLocks/>
            </p:cNvGrpSpPr>
            <p:nvPr/>
          </p:nvGrpSpPr>
          <p:grpSpPr bwMode="auto">
            <a:xfrm>
              <a:off x="5213726" y="4692134"/>
              <a:ext cx="882292" cy="369332"/>
              <a:chOff x="4590254" y="5277977"/>
              <a:chExt cx="882292" cy="369332"/>
            </a:xfrm>
          </p:grpSpPr>
          <p:sp>
            <p:nvSpPr>
              <p:cNvPr id="154678" name="TextBox 153"/>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154679" name="TextBox 154"/>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154654" name="Group 129"/>
            <p:cNvGrpSpPr>
              <a:grpSpLocks/>
            </p:cNvGrpSpPr>
            <p:nvPr/>
          </p:nvGrpSpPr>
          <p:grpSpPr bwMode="auto">
            <a:xfrm>
              <a:off x="6198174" y="4692134"/>
              <a:ext cx="873193" cy="369332"/>
              <a:chOff x="2571515" y="5410200"/>
              <a:chExt cx="873193" cy="369332"/>
            </a:xfrm>
          </p:grpSpPr>
          <p:sp>
            <p:nvSpPr>
              <p:cNvPr id="154676" name="TextBox 151"/>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154677" name="TextBox 152"/>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154655" name="Group 130"/>
            <p:cNvGrpSpPr>
              <a:grpSpLocks/>
            </p:cNvGrpSpPr>
            <p:nvPr/>
          </p:nvGrpSpPr>
          <p:grpSpPr bwMode="auto">
            <a:xfrm>
              <a:off x="7173523" y="4692134"/>
              <a:ext cx="882292" cy="369332"/>
              <a:chOff x="2571515" y="5943600"/>
              <a:chExt cx="882292" cy="369332"/>
            </a:xfrm>
          </p:grpSpPr>
          <p:sp>
            <p:nvSpPr>
              <p:cNvPr id="154674" name="TextBox 149"/>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154675" name="TextBox 150"/>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154656" name="Group 131"/>
            <p:cNvGrpSpPr>
              <a:grpSpLocks/>
            </p:cNvGrpSpPr>
            <p:nvPr/>
          </p:nvGrpSpPr>
          <p:grpSpPr bwMode="auto">
            <a:xfrm>
              <a:off x="5434299" y="4142433"/>
              <a:ext cx="1421044" cy="379568"/>
              <a:chOff x="5434299" y="4142433"/>
              <a:chExt cx="1421044" cy="379568"/>
            </a:xfrm>
          </p:grpSpPr>
          <p:sp>
            <p:nvSpPr>
              <p:cNvPr id="154672" name="TextBox 147"/>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solidFill>
                      <a:srgbClr val="FF0000"/>
                    </a:solidFill>
                  </a:rPr>
                  <a:t>20</a:t>
                </a:r>
              </a:p>
            </p:txBody>
          </p:sp>
          <p:sp>
            <p:nvSpPr>
              <p:cNvPr id="154673" name="TextBox 148"/>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solidFill>
                      <a:srgbClr val="FF0000"/>
                    </a:solidFill>
                  </a:rPr>
                  <a:t>28</a:t>
                </a:r>
              </a:p>
            </p:txBody>
          </p:sp>
        </p:grpSp>
        <p:grpSp>
          <p:nvGrpSpPr>
            <p:cNvPr id="154657" name="Group 132"/>
            <p:cNvGrpSpPr>
              <a:grpSpLocks/>
            </p:cNvGrpSpPr>
            <p:nvPr/>
          </p:nvGrpSpPr>
          <p:grpSpPr bwMode="auto">
            <a:xfrm>
              <a:off x="7394096" y="4142433"/>
              <a:ext cx="1323438" cy="369332"/>
              <a:chOff x="7394096" y="4142433"/>
              <a:chExt cx="1323438" cy="369332"/>
            </a:xfrm>
          </p:grpSpPr>
          <p:sp>
            <p:nvSpPr>
              <p:cNvPr id="154670" name="TextBox 145"/>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a:t>39</a:t>
                </a:r>
              </a:p>
            </p:txBody>
          </p:sp>
          <p:sp>
            <p:nvSpPr>
              <p:cNvPr id="154671" name="TextBox 146"/>
              <p:cNvSpPr txBox="1">
                <a:spLocks noChangeArrowheads="1"/>
              </p:cNvSpPr>
              <p:nvPr/>
            </p:nvSpPr>
            <p:spPr bwMode="auto">
              <a:xfrm>
                <a:off x="8276388" y="4142433"/>
                <a:ext cx="441146" cy="369332"/>
              </a:xfrm>
              <a:prstGeom prst="rect">
                <a:avLst/>
              </a:prstGeom>
              <a:noFill/>
              <a:ln w="9525">
                <a:noFill/>
                <a:miter lim="800000"/>
                <a:headEnd/>
                <a:tailEnd/>
              </a:ln>
            </p:spPr>
            <p:txBody>
              <a:bodyPr wrap="none">
                <a:spAutoFit/>
              </a:bodyPr>
              <a:lstStyle/>
              <a:p>
                <a:r>
                  <a:rPr lang="en-US" b="1"/>
                  <a:t>66</a:t>
                </a:r>
              </a:p>
            </p:txBody>
          </p:sp>
        </p:grpSp>
        <p:cxnSp>
          <p:nvCxnSpPr>
            <p:cNvPr id="134" name="Straight Connector 133"/>
            <p:cNvCxnSpPr>
              <a:stCxn id="154650" idx="1"/>
              <a:endCxn id="154651" idx="0"/>
            </p:cNvCxnSpPr>
            <p:nvPr/>
          </p:nvCxnSpPr>
          <p:spPr>
            <a:xfrm flipH="1">
              <a:off x="6145219" y="3247587"/>
              <a:ext cx="710918" cy="355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54650" idx="3"/>
              <a:endCxn id="154652" idx="0"/>
            </p:cNvCxnSpPr>
            <p:nvPr/>
          </p:nvCxnSpPr>
          <p:spPr>
            <a:xfrm>
              <a:off x="7168749" y="3247587"/>
              <a:ext cx="823586" cy="355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54672" idx="0"/>
            </p:cNvCxnSpPr>
            <p:nvPr/>
          </p:nvCxnSpPr>
          <p:spPr>
            <a:xfrm flipH="1">
              <a:off x="5654876" y="3972821"/>
              <a:ext cx="269768" cy="169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7660679" y="3972821"/>
              <a:ext cx="220575" cy="169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54673" idx="0"/>
            </p:cNvCxnSpPr>
            <p:nvPr/>
          </p:nvCxnSpPr>
          <p:spPr>
            <a:xfrm flipH="1" flipV="1">
              <a:off x="6365793" y="3972821"/>
              <a:ext cx="269768"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54671" idx="0"/>
            </p:cNvCxnSpPr>
            <p:nvPr/>
          </p:nvCxnSpPr>
          <p:spPr>
            <a:xfrm flipH="1" flipV="1">
              <a:off x="8212909" y="3972821"/>
              <a:ext cx="284050" cy="169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54678" idx="0"/>
            </p:cNvCxnSpPr>
            <p:nvPr/>
          </p:nvCxnSpPr>
          <p:spPr>
            <a:xfrm flipV="1">
              <a:off x="5434301" y="4512383"/>
              <a:ext cx="128536"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54679" idx="0"/>
            </p:cNvCxnSpPr>
            <p:nvPr/>
          </p:nvCxnSpPr>
          <p:spPr>
            <a:xfrm flipH="1" flipV="1">
              <a:off x="5789760" y="4512383"/>
              <a:ext cx="85691"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54676" idx="0"/>
            </p:cNvCxnSpPr>
            <p:nvPr/>
          </p:nvCxnSpPr>
          <p:spPr>
            <a:xfrm flipV="1">
              <a:off x="6418160" y="4521904"/>
              <a:ext cx="82517" cy="169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54677" idx="0"/>
            </p:cNvCxnSpPr>
            <p:nvPr/>
          </p:nvCxnSpPr>
          <p:spPr>
            <a:xfrm flipH="1" flipV="1">
              <a:off x="6743468" y="4512383"/>
              <a:ext cx="107907"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54674" idx="0"/>
            </p:cNvCxnSpPr>
            <p:nvPr/>
          </p:nvCxnSpPr>
          <p:spPr>
            <a:xfrm flipV="1">
              <a:off x="7394085" y="4512383"/>
              <a:ext cx="93626"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54675" idx="0"/>
            </p:cNvCxnSpPr>
            <p:nvPr/>
          </p:nvCxnSpPr>
          <p:spPr>
            <a:xfrm flipH="1" flipV="1">
              <a:off x="7771760" y="4521904"/>
              <a:ext cx="63475" cy="169803"/>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 name="Elbow Connector 6"/>
          <p:cNvCxnSpPr/>
          <p:nvPr/>
        </p:nvCxnSpPr>
        <p:spPr>
          <a:xfrm flipV="1">
            <a:off x="2605149" y="5278438"/>
            <a:ext cx="1614487" cy="444500"/>
          </a:xfrm>
          <a:prstGeom prst="bentConnector2">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3695760" y="5275264"/>
            <a:ext cx="0" cy="447675"/>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438400" y="5722938"/>
            <a:ext cx="400110" cy="650178"/>
          </a:xfrm>
          <a:prstGeom prst="rect">
            <a:avLst/>
          </a:prstGeom>
          <a:noFill/>
        </p:spPr>
        <p:txBody>
          <a:bodyPr vert="vert" wrap="none">
            <a:spAutoFit/>
          </a:bodyPr>
          <a:lstStyle/>
          <a:p>
            <a:pPr>
              <a:defRPr/>
            </a:pPr>
            <a:r>
              <a:rPr lang="en-US" sz="1400" b="1" dirty="0"/>
              <a:t>Parent</a:t>
            </a:r>
          </a:p>
        </p:txBody>
      </p:sp>
      <p:sp>
        <p:nvSpPr>
          <p:cNvPr id="158" name="TextBox 157"/>
          <p:cNvSpPr txBox="1"/>
          <p:nvPr/>
        </p:nvSpPr>
        <p:spPr>
          <a:xfrm>
            <a:off x="3495675" y="5722938"/>
            <a:ext cx="400110" cy="747962"/>
          </a:xfrm>
          <a:prstGeom prst="rect">
            <a:avLst/>
          </a:prstGeom>
          <a:noFill/>
        </p:spPr>
        <p:txBody>
          <a:bodyPr vert="vert" wrap="none">
            <a:spAutoFit/>
          </a:bodyPr>
          <a:lstStyle/>
          <a:p>
            <a:pPr>
              <a:defRPr/>
            </a:pPr>
            <a:r>
              <a:rPr lang="en-US" sz="1400" b="1" dirty="0"/>
              <a:t>L. Child</a:t>
            </a:r>
          </a:p>
        </p:txBody>
      </p:sp>
      <p:sp>
        <p:nvSpPr>
          <p:cNvPr id="159" name="TextBox 158"/>
          <p:cNvSpPr txBox="1"/>
          <p:nvPr/>
        </p:nvSpPr>
        <p:spPr>
          <a:xfrm>
            <a:off x="3995738" y="5722938"/>
            <a:ext cx="400110" cy="768800"/>
          </a:xfrm>
          <a:prstGeom prst="rect">
            <a:avLst/>
          </a:prstGeom>
          <a:noFill/>
        </p:spPr>
        <p:txBody>
          <a:bodyPr vert="vert" wrap="none">
            <a:spAutoFit/>
          </a:bodyPr>
          <a:lstStyle/>
          <a:p>
            <a:pPr>
              <a:defRPr/>
            </a:pPr>
            <a:r>
              <a:rPr lang="en-US" sz="1400" b="1" dirty="0"/>
              <a:t>R. Child</a:t>
            </a:r>
          </a:p>
        </p:txBody>
      </p:sp>
      <p:cxnSp>
        <p:nvCxnSpPr>
          <p:cNvPr id="27" name="Straight Connector 26"/>
          <p:cNvCxnSpPr/>
          <p:nvPr/>
        </p:nvCxnSpPr>
        <p:spPr>
          <a:xfrm>
            <a:off x="2605148" y="5291138"/>
            <a:ext cx="0" cy="4318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98" name="Rectangle 97"/>
          <p:cNvSpPr/>
          <p:nvPr/>
        </p:nvSpPr>
        <p:spPr>
          <a:xfrm>
            <a:off x="1154113" y="1474789"/>
            <a:ext cx="2834640" cy="15462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dirty="0"/>
              <a:t>For a node at position </a:t>
            </a:r>
            <a:r>
              <a:rPr lang="en-US" i="1" dirty="0"/>
              <a:t>p,</a:t>
            </a:r>
            <a:br>
              <a:rPr lang="en-US" i="1" dirty="0"/>
            </a:br>
            <a:br>
              <a:rPr lang="en-US" i="1" dirty="0"/>
            </a:br>
            <a:r>
              <a:rPr lang="en-US" i="1" dirty="0"/>
              <a:t>  </a:t>
            </a:r>
            <a:r>
              <a:rPr lang="en-US" dirty="0"/>
              <a:t>L. child position:   2</a:t>
            </a:r>
            <a:r>
              <a:rPr lang="en-US" i="1" dirty="0"/>
              <a:t>p</a:t>
            </a:r>
            <a:r>
              <a:rPr lang="en-US" dirty="0"/>
              <a:t> + 1</a:t>
            </a:r>
          </a:p>
          <a:p>
            <a:pPr>
              <a:defRPr/>
            </a:pPr>
            <a:r>
              <a:rPr lang="en-US" dirty="0"/>
              <a:t>  R. child position:  2</a:t>
            </a:r>
            <a:r>
              <a:rPr lang="en-US" i="1" dirty="0"/>
              <a:t>p + 2</a:t>
            </a:r>
            <a:endParaRPr lang="en-US" dirty="0"/>
          </a:p>
        </p:txBody>
      </p:sp>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4" name="Slide Number Placeholder 3"/>
          <p:cNvSpPr>
            <a:spLocks noGrp="1"/>
          </p:cNvSpPr>
          <p:nvPr>
            <p:ph type="sldNum" sz="quarter" idx="12"/>
          </p:nvPr>
        </p:nvSpPr>
        <p:spPr/>
        <p:txBody>
          <a:bodyPr/>
          <a:lstStyle/>
          <a:p>
            <a:pPr>
              <a:defRPr/>
            </a:pPr>
            <a:fld id="{0D7B5496-982B-480A-8085-B08F2CA91C21}" type="slidenum">
              <a:rPr lang="en-US" smtClean="0"/>
              <a:pPr>
                <a:defRPr/>
              </a:pPr>
              <a:t>13</a:t>
            </a:fld>
            <a:endParaRPr lang="en-US" dirty="0"/>
          </a:p>
        </p:txBody>
      </p:sp>
      <p:sp>
        <p:nvSpPr>
          <p:cNvPr id="2" name="Title 1"/>
          <p:cNvSpPr>
            <a:spLocks noGrp="1"/>
          </p:cNvSpPr>
          <p:nvPr>
            <p:ph type="title"/>
          </p:nvPr>
        </p:nvSpPr>
        <p:spPr/>
        <p:txBody>
          <a:bodyPr/>
          <a:lstStyle/>
          <a:p>
            <a:r>
              <a:rPr lang="en-US" dirty="0"/>
              <a:t>Implementing a Min-Heap</a:t>
            </a:r>
          </a:p>
        </p:txBody>
      </p:sp>
      <p:graphicFrame>
        <p:nvGraphicFramePr>
          <p:cNvPr id="83" name="Table 82"/>
          <p:cNvGraphicFramePr>
            <a:graphicFrameLocks noGrp="1"/>
          </p:cNvGraphicFramePr>
          <p:nvPr/>
        </p:nvGraphicFramePr>
        <p:xfrm>
          <a:off x="1767840" y="4536896"/>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1994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5666" name="Group 112"/>
          <p:cNvGrpSpPr>
            <a:grpSpLocks/>
          </p:cNvGrpSpPr>
          <p:nvPr/>
        </p:nvGrpSpPr>
        <p:grpSpPr bwMode="auto">
          <a:xfrm>
            <a:off x="3733800" y="1930401"/>
            <a:ext cx="3505200" cy="1998663"/>
            <a:chOff x="5213726" y="3063501"/>
            <a:chExt cx="3503808" cy="1997965"/>
          </a:xfrm>
        </p:grpSpPr>
        <p:sp>
          <p:nvSpPr>
            <p:cNvPr id="155674" name="TextBox 115"/>
            <p:cNvSpPr txBox="1">
              <a:spLocks noChangeArrowheads="1"/>
            </p:cNvSpPr>
            <p:nvPr/>
          </p:nvSpPr>
          <p:spPr bwMode="auto">
            <a:xfrm>
              <a:off x="6855343" y="3063501"/>
              <a:ext cx="312906" cy="369332"/>
            </a:xfrm>
            <a:prstGeom prst="rect">
              <a:avLst/>
            </a:prstGeom>
            <a:noFill/>
            <a:ln w="9525">
              <a:noFill/>
              <a:miter lim="800000"/>
              <a:headEnd/>
              <a:tailEnd/>
            </a:ln>
          </p:spPr>
          <p:txBody>
            <a:bodyPr wrap="none">
              <a:spAutoFit/>
            </a:bodyPr>
            <a:lstStyle/>
            <a:p>
              <a:r>
                <a:rPr lang="en-US" b="1"/>
                <a:t>8</a:t>
              </a:r>
            </a:p>
          </p:txBody>
        </p:sp>
        <p:sp>
          <p:nvSpPr>
            <p:cNvPr id="155675" name="TextBox 118"/>
            <p:cNvSpPr txBox="1">
              <a:spLocks noChangeArrowheads="1"/>
            </p:cNvSpPr>
            <p:nvPr/>
          </p:nvSpPr>
          <p:spPr bwMode="auto">
            <a:xfrm>
              <a:off x="5924248" y="3602967"/>
              <a:ext cx="441146" cy="369332"/>
            </a:xfrm>
            <a:prstGeom prst="rect">
              <a:avLst/>
            </a:prstGeom>
            <a:noFill/>
            <a:ln w="9525">
              <a:noFill/>
              <a:miter lim="800000"/>
              <a:headEnd/>
              <a:tailEnd/>
            </a:ln>
          </p:spPr>
          <p:txBody>
            <a:bodyPr wrap="none">
              <a:spAutoFit/>
            </a:bodyPr>
            <a:lstStyle/>
            <a:p>
              <a:r>
                <a:rPr lang="en-US" b="1"/>
                <a:t>18</a:t>
              </a:r>
            </a:p>
          </p:txBody>
        </p:sp>
        <p:sp>
          <p:nvSpPr>
            <p:cNvPr id="155676" name="TextBox 127"/>
            <p:cNvSpPr txBox="1">
              <a:spLocks noChangeArrowheads="1"/>
            </p:cNvSpPr>
            <p:nvPr/>
          </p:nvSpPr>
          <p:spPr bwMode="auto">
            <a:xfrm>
              <a:off x="7771121" y="3602967"/>
              <a:ext cx="441147" cy="369332"/>
            </a:xfrm>
            <a:prstGeom prst="rect">
              <a:avLst/>
            </a:prstGeom>
            <a:noFill/>
            <a:ln w="9525">
              <a:noFill/>
              <a:miter lim="800000"/>
              <a:headEnd/>
              <a:tailEnd/>
            </a:ln>
          </p:spPr>
          <p:txBody>
            <a:bodyPr>
              <a:spAutoFit/>
            </a:bodyPr>
            <a:lstStyle/>
            <a:p>
              <a:pPr algn="ctr"/>
              <a:r>
                <a:rPr lang="en-US" b="1">
                  <a:solidFill>
                    <a:srgbClr val="FF0000"/>
                  </a:solidFill>
                </a:rPr>
                <a:t>29</a:t>
              </a:r>
            </a:p>
          </p:txBody>
        </p:sp>
        <p:grpSp>
          <p:nvGrpSpPr>
            <p:cNvPr id="155677" name="Group 128"/>
            <p:cNvGrpSpPr>
              <a:grpSpLocks/>
            </p:cNvGrpSpPr>
            <p:nvPr/>
          </p:nvGrpSpPr>
          <p:grpSpPr bwMode="auto">
            <a:xfrm>
              <a:off x="5213726" y="4692134"/>
              <a:ext cx="882292" cy="369332"/>
              <a:chOff x="4590254" y="5277977"/>
              <a:chExt cx="882292" cy="369332"/>
            </a:xfrm>
          </p:grpSpPr>
          <p:sp>
            <p:nvSpPr>
              <p:cNvPr id="155702" name="TextBox 153"/>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155703" name="TextBox 154"/>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155678" name="Group 129"/>
            <p:cNvGrpSpPr>
              <a:grpSpLocks/>
            </p:cNvGrpSpPr>
            <p:nvPr/>
          </p:nvGrpSpPr>
          <p:grpSpPr bwMode="auto">
            <a:xfrm>
              <a:off x="6198174" y="4692134"/>
              <a:ext cx="873193" cy="369332"/>
              <a:chOff x="2571515" y="5410200"/>
              <a:chExt cx="873193" cy="369332"/>
            </a:xfrm>
          </p:grpSpPr>
          <p:sp>
            <p:nvSpPr>
              <p:cNvPr id="155700" name="TextBox 151"/>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155701" name="TextBox 152"/>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155679" name="Group 130"/>
            <p:cNvGrpSpPr>
              <a:grpSpLocks/>
            </p:cNvGrpSpPr>
            <p:nvPr/>
          </p:nvGrpSpPr>
          <p:grpSpPr bwMode="auto">
            <a:xfrm>
              <a:off x="7173523" y="4692134"/>
              <a:ext cx="882292" cy="369332"/>
              <a:chOff x="2571515" y="5943600"/>
              <a:chExt cx="882292" cy="369332"/>
            </a:xfrm>
          </p:grpSpPr>
          <p:sp>
            <p:nvSpPr>
              <p:cNvPr id="155698" name="TextBox 149"/>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155699" name="TextBox 150"/>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155680" name="Group 131"/>
            <p:cNvGrpSpPr>
              <a:grpSpLocks/>
            </p:cNvGrpSpPr>
            <p:nvPr/>
          </p:nvGrpSpPr>
          <p:grpSpPr bwMode="auto">
            <a:xfrm>
              <a:off x="5434299" y="4142433"/>
              <a:ext cx="1421044" cy="379568"/>
              <a:chOff x="5434299" y="4142433"/>
              <a:chExt cx="1421044" cy="379568"/>
            </a:xfrm>
          </p:grpSpPr>
          <p:sp>
            <p:nvSpPr>
              <p:cNvPr id="155696" name="TextBox 147"/>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155697" name="TextBox 148"/>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155681" name="Group 132"/>
            <p:cNvGrpSpPr>
              <a:grpSpLocks/>
            </p:cNvGrpSpPr>
            <p:nvPr/>
          </p:nvGrpSpPr>
          <p:grpSpPr bwMode="auto">
            <a:xfrm>
              <a:off x="7394096" y="4142433"/>
              <a:ext cx="1323438" cy="369332"/>
              <a:chOff x="7394096" y="4142433"/>
              <a:chExt cx="1323438" cy="369332"/>
            </a:xfrm>
          </p:grpSpPr>
          <p:sp>
            <p:nvSpPr>
              <p:cNvPr id="155694" name="TextBox 145"/>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a:solidFill>
                      <a:srgbClr val="FF0000"/>
                    </a:solidFill>
                  </a:rPr>
                  <a:t>39</a:t>
                </a:r>
              </a:p>
            </p:txBody>
          </p:sp>
          <p:sp>
            <p:nvSpPr>
              <p:cNvPr id="155695" name="TextBox 146"/>
              <p:cNvSpPr txBox="1">
                <a:spLocks noChangeArrowheads="1"/>
              </p:cNvSpPr>
              <p:nvPr/>
            </p:nvSpPr>
            <p:spPr bwMode="auto">
              <a:xfrm>
                <a:off x="8276388" y="4142433"/>
                <a:ext cx="441146" cy="369332"/>
              </a:xfrm>
              <a:prstGeom prst="rect">
                <a:avLst/>
              </a:prstGeom>
              <a:noFill/>
              <a:ln w="9525">
                <a:noFill/>
                <a:miter lim="800000"/>
                <a:headEnd/>
                <a:tailEnd/>
              </a:ln>
            </p:spPr>
            <p:txBody>
              <a:bodyPr wrap="none">
                <a:spAutoFit/>
              </a:bodyPr>
              <a:lstStyle/>
              <a:p>
                <a:r>
                  <a:rPr lang="en-US" b="1">
                    <a:solidFill>
                      <a:srgbClr val="FF0000"/>
                    </a:solidFill>
                  </a:rPr>
                  <a:t>66</a:t>
                </a:r>
              </a:p>
            </p:txBody>
          </p:sp>
        </p:grpSp>
        <p:cxnSp>
          <p:nvCxnSpPr>
            <p:cNvPr id="134" name="Straight Connector 133"/>
            <p:cNvCxnSpPr>
              <a:stCxn id="155674" idx="1"/>
              <a:endCxn id="155675" idx="0"/>
            </p:cNvCxnSpPr>
            <p:nvPr/>
          </p:nvCxnSpPr>
          <p:spPr>
            <a:xfrm flipH="1">
              <a:off x="6145219" y="3247587"/>
              <a:ext cx="710918" cy="355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55674" idx="3"/>
              <a:endCxn id="155676" idx="0"/>
            </p:cNvCxnSpPr>
            <p:nvPr/>
          </p:nvCxnSpPr>
          <p:spPr>
            <a:xfrm>
              <a:off x="7168749" y="3247587"/>
              <a:ext cx="823586" cy="355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55696" idx="0"/>
            </p:cNvCxnSpPr>
            <p:nvPr/>
          </p:nvCxnSpPr>
          <p:spPr>
            <a:xfrm flipH="1">
              <a:off x="5654876" y="3972821"/>
              <a:ext cx="269768" cy="169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7660679" y="3972821"/>
              <a:ext cx="220575" cy="169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55697" idx="0"/>
            </p:cNvCxnSpPr>
            <p:nvPr/>
          </p:nvCxnSpPr>
          <p:spPr>
            <a:xfrm flipH="1" flipV="1">
              <a:off x="6365793" y="3972821"/>
              <a:ext cx="269768"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55695" idx="0"/>
            </p:cNvCxnSpPr>
            <p:nvPr/>
          </p:nvCxnSpPr>
          <p:spPr>
            <a:xfrm flipH="1" flipV="1">
              <a:off x="8212909" y="3972821"/>
              <a:ext cx="284050" cy="169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55702" idx="0"/>
            </p:cNvCxnSpPr>
            <p:nvPr/>
          </p:nvCxnSpPr>
          <p:spPr>
            <a:xfrm flipV="1">
              <a:off x="5434301" y="4512383"/>
              <a:ext cx="128536"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55703" idx="0"/>
            </p:cNvCxnSpPr>
            <p:nvPr/>
          </p:nvCxnSpPr>
          <p:spPr>
            <a:xfrm flipH="1" flipV="1">
              <a:off x="5789760" y="4512383"/>
              <a:ext cx="85691"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55700" idx="0"/>
            </p:cNvCxnSpPr>
            <p:nvPr/>
          </p:nvCxnSpPr>
          <p:spPr>
            <a:xfrm flipV="1">
              <a:off x="6418160" y="4521904"/>
              <a:ext cx="82517" cy="169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55701" idx="0"/>
            </p:cNvCxnSpPr>
            <p:nvPr/>
          </p:nvCxnSpPr>
          <p:spPr>
            <a:xfrm flipH="1" flipV="1">
              <a:off x="6743468" y="4512383"/>
              <a:ext cx="107907"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55698" idx="0"/>
            </p:cNvCxnSpPr>
            <p:nvPr/>
          </p:nvCxnSpPr>
          <p:spPr>
            <a:xfrm flipV="1">
              <a:off x="7394085" y="4512383"/>
              <a:ext cx="93626"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55699" idx="0"/>
            </p:cNvCxnSpPr>
            <p:nvPr/>
          </p:nvCxnSpPr>
          <p:spPr>
            <a:xfrm flipH="1" flipV="1">
              <a:off x="7771760" y="4521904"/>
              <a:ext cx="63475" cy="169803"/>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 name="Elbow Connector 6"/>
          <p:cNvCxnSpPr/>
          <p:nvPr/>
        </p:nvCxnSpPr>
        <p:spPr>
          <a:xfrm flipV="1">
            <a:off x="3138548" y="5289550"/>
            <a:ext cx="2125663" cy="446088"/>
          </a:xfrm>
          <a:prstGeom prst="bentConnector2">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4741922" y="5289550"/>
            <a:ext cx="0" cy="4460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71800" y="5735638"/>
            <a:ext cx="400110" cy="650178"/>
          </a:xfrm>
          <a:prstGeom prst="rect">
            <a:avLst/>
          </a:prstGeom>
          <a:noFill/>
        </p:spPr>
        <p:txBody>
          <a:bodyPr vert="vert" wrap="none">
            <a:spAutoFit/>
          </a:bodyPr>
          <a:lstStyle/>
          <a:p>
            <a:pPr>
              <a:defRPr/>
            </a:pPr>
            <a:r>
              <a:rPr lang="en-US" sz="1400" b="1" dirty="0"/>
              <a:t>Parent</a:t>
            </a:r>
          </a:p>
        </p:txBody>
      </p:sp>
      <p:sp>
        <p:nvSpPr>
          <p:cNvPr id="158" name="TextBox 157"/>
          <p:cNvSpPr txBox="1"/>
          <p:nvPr/>
        </p:nvSpPr>
        <p:spPr>
          <a:xfrm>
            <a:off x="4541837" y="5735638"/>
            <a:ext cx="400110" cy="747962"/>
          </a:xfrm>
          <a:prstGeom prst="rect">
            <a:avLst/>
          </a:prstGeom>
          <a:noFill/>
        </p:spPr>
        <p:txBody>
          <a:bodyPr vert="vert" wrap="none">
            <a:spAutoFit/>
          </a:bodyPr>
          <a:lstStyle/>
          <a:p>
            <a:pPr>
              <a:defRPr/>
            </a:pPr>
            <a:r>
              <a:rPr lang="en-US" sz="1400" b="1" dirty="0"/>
              <a:t>L. Child</a:t>
            </a:r>
          </a:p>
        </p:txBody>
      </p:sp>
      <p:sp>
        <p:nvSpPr>
          <p:cNvPr id="159" name="TextBox 158"/>
          <p:cNvSpPr txBox="1"/>
          <p:nvPr/>
        </p:nvSpPr>
        <p:spPr>
          <a:xfrm>
            <a:off x="5060950" y="5741988"/>
            <a:ext cx="400110" cy="768800"/>
          </a:xfrm>
          <a:prstGeom prst="rect">
            <a:avLst/>
          </a:prstGeom>
          <a:noFill/>
        </p:spPr>
        <p:txBody>
          <a:bodyPr vert="vert" wrap="none">
            <a:spAutoFit/>
          </a:bodyPr>
          <a:lstStyle/>
          <a:p>
            <a:pPr>
              <a:defRPr/>
            </a:pPr>
            <a:r>
              <a:rPr lang="en-US" sz="1400" b="1" dirty="0"/>
              <a:t>R. Child</a:t>
            </a:r>
          </a:p>
        </p:txBody>
      </p:sp>
      <p:cxnSp>
        <p:nvCxnSpPr>
          <p:cNvPr id="27" name="Straight Connector 26"/>
          <p:cNvCxnSpPr/>
          <p:nvPr/>
        </p:nvCxnSpPr>
        <p:spPr>
          <a:xfrm>
            <a:off x="3138547" y="5305426"/>
            <a:ext cx="0" cy="43021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1154113" y="1474789"/>
            <a:ext cx="2834640" cy="15462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dirty="0"/>
              <a:t>For a node at position </a:t>
            </a:r>
            <a:r>
              <a:rPr lang="en-US" i="1" dirty="0"/>
              <a:t>p,</a:t>
            </a:r>
            <a:br>
              <a:rPr lang="en-US" i="1" dirty="0"/>
            </a:br>
            <a:br>
              <a:rPr lang="en-US" i="1" dirty="0"/>
            </a:br>
            <a:r>
              <a:rPr lang="en-US" i="1" dirty="0"/>
              <a:t>  </a:t>
            </a:r>
            <a:r>
              <a:rPr lang="en-US" dirty="0"/>
              <a:t>L. child position:   2</a:t>
            </a:r>
            <a:r>
              <a:rPr lang="en-US" i="1" dirty="0"/>
              <a:t>p</a:t>
            </a:r>
            <a:r>
              <a:rPr lang="en-US" dirty="0"/>
              <a:t> + 1</a:t>
            </a:r>
          </a:p>
          <a:p>
            <a:pPr>
              <a:defRPr/>
            </a:pPr>
            <a:r>
              <a:rPr lang="en-US" dirty="0"/>
              <a:t>  R. child position:  2</a:t>
            </a:r>
            <a:r>
              <a:rPr lang="en-US" i="1" dirty="0"/>
              <a:t>p + 2</a:t>
            </a:r>
            <a:endParaRPr lang="en-US" dirty="0"/>
          </a:p>
        </p:txBody>
      </p:sp>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4" name="Slide Number Placeholder 3"/>
          <p:cNvSpPr>
            <a:spLocks noGrp="1"/>
          </p:cNvSpPr>
          <p:nvPr>
            <p:ph type="sldNum" sz="quarter" idx="12"/>
          </p:nvPr>
        </p:nvSpPr>
        <p:spPr/>
        <p:txBody>
          <a:bodyPr/>
          <a:lstStyle/>
          <a:p>
            <a:pPr>
              <a:defRPr/>
            </a:pPr>
            <a:fld id="{0D7B5496-982B-480A-8085-B08F2CA91C21}" type="slidenum">
              <a:rPr lang="en-US" smtClean="0"/>
              <a:pPr>
                <a:defRPr/>
              </a:pPr>
              <a:t>14</a:t>
            </a:fld>
            <a:endParaRPr lang="en-US" dirty="0"/>
          </a:p>
        </p:txBody>
      </p:sp>
      <p:sp>
        <p:nvSpPr>
          <p:cNvPr id="2" name="Title 1"/>
          <p:cNvSpPr>
            <a:spLocks noGrp="1"/>
          </p:cNvSpPr>
          <p:nvPr>
            <p:ph type="title"/>
          </p:nvPr>
        </p:nvSpPr>
        <p:spPr/>
        <p:txBody>
          <a:bodyPr/>
          <a:lstStyle/>
          <a:p>
            <a:r>
              <a:rPr lang="en-US" dirty="0"/>
              <a:t>Implementing a Min-Heap</a:t>
            </a:r>
          </a:p>
        </p:txBody>
      </p:sp>
      <p:graphicFrame>
        <p:nvGraphicFramePr>
          <p:cNvPr id="83" name="Table 82"/>
          <p:cNvGraphicFramePr>
            <a:graphicFrameLocks noGrp="1"/>
          </p:cNvGraphicFramePr>
          <p:nvPr/>
        </p:nvGraphicFramePr>
        <p:xfrm>
          <a:off x="1767840" y="4536896"/>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851786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6689" name="Group 112"/>
          <p:cNvGrpSpPr>
            <a:grpSpLocks/>
          </p:cNvGrpSpPr>
          <p:nvPr/>
        </p:nvGrpSpPr>
        <p:grpSpPr bwMode="auto">
          <a:xfrm>
            <a:off x="3733800" y="1930401"/>
            <a:ext cx="3505200" cy="1998663"/>
            <a:chOff x="5213726" y="3063501"/>
            <a:chExt cx="3503808" cy="1997965"/>
          </a:xfrm>
        </p:grpSpPr>
        <p:sp>
          <p:nvSpPr>
            <p:cNvPr id="156697" name="TextBox 115"/>
            <p:cNvSpPr txBox="1">
              <a:spLocks noChangeArrowheads="1"/>
            </p:cNvSpPr>
            <p:nvPr/>
          </p:nvSpPr>
          <p:spPr bwMode="auto">
            <a:xfrm>
              <a:off x="6855343" y="3063501"/>
              <a:ext cx="312906" cy="369332"/>
            </a:xfrm>
            <a:prstGeom prst="rect">
              <a:avLst/>
            </a:prstGeom>
            <a:noFill/>
            <a:ln w="9525">
              <a:noFill/>
              <a:miter lim="800000"/>
              <a:headEnd/>
              <a:tailEnd/>
            </a:ln>
          </p:spPr>
          <p:txBody>
            <a:bodyPr wrap="none">
              <a:spAutoFit/>
            </a:bodyPr>
            <a:lstStyle/>
            <a:p>
              <a:r>
                <a:rPr lang="en-US" b="1"/>
                <a:t>8</a:t>
              </a:r>
            </a:p>
          </p:txBody>
        </p:sp>
        <p:sp>
          <p:nvSpPr>
            <p:cNvPr id="156698" name="TextBox 118"/>
            <p:cNvSpPr txBox="1">
              <a:spLocks noChangeArrowheads="1"/>
            </p:cNvSpPr>
            <p:nvPr/>
          </p:nvSpPr>
          <p:spPr bwMode="auto">
            <a:xfrm>
              <a:off x="5924248" y="3602967"/>
              <a:ext cx="441146" cy="369332"/>
            </a:xfrm>
            <a:prstGeom prst="rect">
              <a:avLst/>
            </a:prstGeom>
            <a:noFill/>
            <a:ln w="9525">
              <a:noFill/>
              <a:miter lim="800000"/>
              <a:headEnd/>
              <a:tailEnd/>
            </a:ln>
          </p:spPr>
          <p:txBody>
            <a:bodyPr wrap="none">
              <a:spAutoFit/>
            </a:bodyPr>
            <a:lstStyle/>
            <a:p>
              <a:r>
                <a:rPr lang="en-US" b="1"/>
                <a:t>18</a:t>
              </a:r>
            </a:p>
          </p:txBody>
        </p:sp>
        <p:sp>
          <p:nvSpPr>
            <p:cNvPr id="156699" name="TextBox 127"/>
            <p:cNvSpPr txBox="1">
              <a:spLocks noChangeArrowheads="1"/>
            </p:cNvSpPr>
            <p:nvPr/>
          </p:nvSpPr>
          <p:spPr bwMode="auto">
            <a:xfrm>
              <a:off x="7771121" y="3602967"/>
              <a:ext cx="441147" cy="369332"/>
            </a:xfrm>
            <a:prstGeom prst="rect">
              <a:avLst/>
            </a:prstGeom>
            <a:noFill/>
            <a:ln w="9525">
              <a:noFill/>
              <a:miter lim="800000"/>
              <a:headEnd/>
              <a:tailEnd/>
            </a:ln>
          </p:spPr>
          <p:txBody>
            <a:bodyPr>
              <a:spAutoFit/>
            </a:bodyPr>
            <a:lstStyle/>
            <a:p>
              <a:pPr algn="ctr"/>
              <a:r>
                <a:rPr lang="en-US" b="1"/>
                <a:t>29</a:t>
              </a:r>
            </a:p>
          </p:txBody>
        </p:sp>
        <p:grpSp>
          <p:nvGrpSpPr>
            <p:cNvPr id="156700" name="Group 128"/>
            <p:cNvGrpSpPr>
              <a:grpSpLocks/>
            </p:cNvGrpSpPr>
            <p:nvPr/>
          </p:nvGrpSpPr>
          <p:grpSpPr bwMode="auto">
            <a:xfrm>
              <a:off x="5213726" y="4692134"/>
              <a:ext cx="882292" cy="369332"/>
              <a:chOff x="4590254" y="5277977"/>
              <a:chExt cx="882292" cy="369332"/>
            </a:xfrm>
          </p:grpSpPr>
          <p:sp>
            <p:nvSpPr>
              <p:cNvPr id="156725" name="TextBox 153"/>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solidFill>
                      <a:srgbClr val="FF0000"/>
                    </a:solidFill>
                  </a:rPr>
                  <a:t>37</a:t>
                </a:r>
              </a:p>
            </p:txBody>
          </p:sp>
          <p:sp>
            <p:nvSpPr>
              <p:cNvPr id="156726" name="TextBox 154"/>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solidFill>
                      <a:srgbClr val="FF0000"/>
                    </a:solidFill>
                  </a:rPr>
                  <a:t>26</a:t>
                </a:r>
              </a:p>
            </p:txBody>
          </p:sp>
        </p:grpSp>
        <p:grpSp>
          <p:nvGrpSpPr>
            <p:cNvPr id="156701" name="Group 129"/>
            <p:cNvGrpSpPr>
              <a:grpSpLocks/>
            </p:cNvGrpSpPr>
            <p:nvPr/>
          </p:nvGrpSpPr>
          <p:grpSpPr bwMode="auto">
            <a:xfrm>
              <a:off x="6198174" y="4692134"/>
              <a:ext cx="873193" cy="369332"/>
              <a:chOff x="2571515" y="5410200"/>
              <a:chExt cx="873193" cy="369332"/>
            </a:xfrm>
          </p:grpSpPr>
          <p:sp>
            <p:nvSpPr>
              <p:cNvPr id="156723" name="TextBox 151"/>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156724" name="TextBox 152"/>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156702" name="Group 130"/>
            <p:cNvGrpSpPr>
              <a:grpSpLocks/>
            </p:cNvGrpSpPr>
            <p:nvPr/>
          </p:nvGrpSpPr>
          <p:grpSpPr bwMode="auto">
            <a:xfrm>
              <a:off x="7173523" y="4692134"/>
              <a:ext cx="882292" cy="369332"/>
              <a:chOff x="2571515" y="5943600"/>
              <a:chExt cx="882292" cy="369332"/>
            </a:xfrm>
          </p:grpSpPr>
          <p:sp>
            <p:nvSpPr>
              <p:cNvPr id="156721" name="TextBox 149"/>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156722" name="TextBox 150"/>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156703" name="Group 131"/>
            <p:cNvGrpSpPr>
              <a:grpSpLocks/>
            </p:cNvGrpSpPr>
            <p:nvPr/>
          </p:nvGrpSpPr>
          <p:grpSpPr bwMode="auto">
            <a:xfrm>
              <a:off x="5434299" y="4142433"/>
              <a:ext cx="1421044" cy="379568"/>
              <a:chOff x="5434299" y="4142433"/>
              <a:chExt cx="1421044" cy="379568"/>
            </a:xfrm>
          </p:grpSpPr>
          <p:sp>
            <p:nvSpPr>
              <p:cNvPr id="156719" name="TextBox 147"/>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solidFill>
                      <a:srgbClr val="FF0000"/>
                    </a:solidFill>
                  </a:rPr>
                  <a:t>20</a:t>
                </a:r>
              </a:p>
            </p:txBody>
          </p:sp>
          <p:sp>
            <p:nvSpPr>
              <p:cNvPr id="156720" name="TextBox 148"/>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156704" name="Group 132"/>
            <p:cNvGrpSpPr>
              <a:grpSpLocks/>
            </p:cNvGrpSpPr>
            <p:nvPr/>
          </p:nvGrpSpPr>
          <p:grpSpPr bwMode="auto">
            <a:xfrm>
              <a:off x="7394096" y="4142433"/>
              <a:ext cx="1323438" cy="369332"/>
              <a:chOff x="7394096" y="4142433"/>
              <a:chExt cx="1323438" cy="369332"/>
            </a:xfrm>
          </p:grpSpPr>
          <p:sp>
            <p:nvSpPr>
              <p:cNvPr id="156717" name="TextBox 145"/>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a:t>39</a:t>
                </a:r>
              </a:p>
            </p:txBody>
          </p:sp>
          <p:sp>
            <p:nvSpPr>
              <p:cNvPr id="156718" name="TextBox 146"/>
              <p:cNvSpPr txBox="1">
                <a:spLocks noChangeArrowheads="1"/>
              </p:cNvSpPr>
              <p:nvPr/>
            </p:nvSpPr>
            <p:spPr bwMode="auto">
              <a:xfrm>
                <a:off x="8276388" y="4142433"/>
                <a:ext cx="441146" cy="369332"/>
              </a:xfrm>
              <a:prstGeom prst="rect">
                <a:avLst/>
              </a:prstGeom>
              <a:noFill/>
              <a:ln w="9525">
                <a:noFill/>
                <a:miter lim="800000"/>
                <a:headEnd/>
                <a:tailEnd/>
              </a:ln>
            </p:spPr>
            <p:txBody>
              <a:bodyPr wrap="none">
                <a:spAutoFit/>
              </a:bodyPr>
              <a:lstStyle/>
              <a:p>
                <a:r>
                  <a:rPr lang="en-US" b="1"/>
                  <a:t>66</a:t>
                </a:r>
              </a:p>
            </p:txBody>
          </p:sp>
        </p:grpSp>
        <p:cxnSp>
          <p:nvCxnSpPr>
            <p:cNvPr id="134" name="Straight Connector 133"/>
            <p:cNvCxnSpPr>
              <a:stCxn id="156697" idx="1"/>
              <a:endCxn id="156698" idx="0"/>
            </p:cNvCxnSpPr>
            <p:nvPr/>
          </p:nvCxnSpPr>
          <p:spPr>
            <a:xfrm flipH="1">
              <a:off x="6145219" y="3247587"/>
              <a:ext cx="710918" cy="355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56697" idx="3"/>
              <a:endCxn id="156699" idx="0"/>
            </p:cNvCxnSpPr>
            <p:nvPr/>
          </p:nvCxnSpPr>
          <p:spPr>
            <a:xfrm>
              <a:off x="7168749" y="3247587"/>
              <a:ext cx="823586" cy="355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56719" idx="0"/>
            </p:cNvCxnSpPr>
            <p:nvPr/>
          </p:nvCxnSpPr>
          <p:spPr>
            <a:xfrm flipH="1">
              <a:off x="5654876" y="3972821"/>
              <a:ext cx="269768" cy="169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7660679" y="3972821"/>
              <a:ext cx="220575" cy="169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56720" idx="0"/>
            </p:cNvCxnSpPr>
            <p:nvPr/>
          </p:nvCxnSpPr>
          <p:spPr>
            <a:xfrm flipH="1" flipV="1">
              <a:off x="6365793" y="3972821"/>
              <a:ext cx="269768"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56718" idx="0"/>
            </p:cNvCxnSpPr>
            <p:nvPr/>
          </p:nvCxnSpPr>
          <p:spPr>
            <a:xfrm flipH="1" flipV="1">
              <a:off x="8212909" y="3972821"/>
              <a:ext cx="284050" cy="169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56725" idx="0"/>
            </p:cNvCxnSpPr>
            <p:nvPr/>
          </p:nvCxnSpPr>
          <p:spPr>
            <a:xfrm flipV="1">
              <a:off x="5434301" y="4512383"/>
              <a:ext cx="128536"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56726" idx="0"/>
            </p:cNvCxnSpPr>
            <p:nvPr/>
          </p:nvCxnSpPr>
          <p:spPr>
            <a:xfrm flipH="1" flipV="1">
              <a:off x="5789760" y="4512383"/>
              <a:ext cx="85691"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56723" idx="0"/>
            </p:cNvCxnSpPr>
            <p:nvPr/>
          </p:nvCxnSpPr>
          <p:spPr>
            <a:xfrm flipV="1">
              <a:off x="6418160" y="4521904"/>
              <a:ext cx="82517" cy="169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56724" idx="0"/>
            </p:cNvCxnSpPr>
            <p:nvPr/>
          </p:nvCxnSpPr>
          <p:spPr>
            <a:xfrm flipH="1" flipV="1">
              <a:off x="6743468" y="4512383"/>
              <a:ext cx="107907"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56721" idx="0"/>
            </p:cNvCxnSpPr>
            <p:nvPr/>
          </p:nvCxnSpPr>
          <p:spPr>
            <a:xfrm flipV="1">
              <a:off x="7394085" y="4512383"/>
              <a:ext cx="93626"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56722" idx="0"/>
            </p:cNvCxnSpPr>
            <p:nvPr/>
          </p:nvCxnSpPr>
          <p:spPr>
            <a:xfrm flipH="1" flipV="1">
              <a:off x="7771760" y="4521904"/>
              <a:ext cx="63475" cy="169803"/>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 name="Elbow Connector 6"/>
          <p:cNvCxnSpPr/>
          <p:nvPr/>
        </p:nvCxnSpPr>
        <p:spPr>
          <a:xfrm flipV="1">
            <a:off x="3730686" y="5278438"/>
            <a:ext cx="2617787" cy="442912"/>
          </a:xfrm>
          <a:prstGeom prst="bentConnector2">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864285" y="5289550"/>
            <a:ext cx="0" cy="446088"/>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581400" y="5732463"/>
            <a:ext cx="400110" cy="650178"/>
          </a:xfrm>
          <a:prstGeom prst="rect">
            <a:avLst/>
          </a:prstGeom>
          <a:noFill/>
        </p:spPr>
        <p:txBody>
          <a:bodyPr vert="vert" wrap="none">
            <a:spAutoFit/>
          </a:bodyPr>
          <a:lstStyle/>
          <a:p>
            <a:pPr>
              <a:defRPr/>
            </a:pPr>
            <a:r>
              <a:rPr lang="en-US" sz="1400" b="1" dirty="0"/>
              <a:t>Parent</a:t>
            </a:r>
          </a:p>
        </p:txBody>
      </p:sp>
      <p:sp>
        <p:nvSpPr>
          <p:cNvPr id="158" name="TextBox 157"/>
          <p:cNvSpPr txBox="1"/>
          <p:nvPr/>
        </p:nvSpPr>
        <p:spPr>
          <a:xfrm>
            <a:off x="5641975" y="5732463"/>
            <a:ext cx="400110" cy="747962"/>
          </a:xfrm>
          <a:prstGeom prst="rect">
            <a:avLst/>
          </a:prstGeom>
          <a:noFill/>
        </p:spPr>
        <p:txBody>
          <a:bodyPr vert="vert" wrap="none">
            <a:spAutoFit/>
          </a:bodyPr>
          <a:lstStyle/>
          <a:p>
            <a:pPr>
              <a:defRPr/>
            </a:pPr>
            <a:r>
              <a:rPr lang="en-US" sz="1400" b="1" dirty="0"/>
              <a:t>L. Child</a:t>
            </a:r>
          </a:p>
        </p:txBody>
      </p:sp>
      <p:sp>
        <p:nvSpPr>
          <p:cNvPr id="159" name="TextBox 158"/>
          <p:cNvSpPr txBox="1"/>
          <p:nvPr/>
        </p:nvSpPr>
        <p:spPr>
          <a:xfrm>
            <a:off x="6142037" y="5732463"/>
            <a:ext cx="400110" cy="768800"/>
          </a:xfrm>
          <a:prstGeom prst="rect">
            <a:avLst/>
          </a:prstGeom>
          <a:noFill/>
        </p:spPr>
        <p:txBody>
          <a:bodyPr vert="vert" wrap="none">
            <a:spAutoFit/>
          </a:bodyPr>
          <a:lstStyle/>
          <a:p>
            <a:pPr>
              <a:defRPr/>
            </a:pPr>
            <a:r>
              <a:rPr lang="en-US" sz="1400" b="1" dirty="0"/>
              <a:t>R. Child</a:t>
            </a:r>
          </a:p>
        </p:txBody>
      </p:sp>
      <p:cxnSp>
        <p:nvCxnSpPr>
          <p:cNvPr id="27" name="Straight Connector 26"/>
          <p:cNvCxnSpPr/>
          <p:nvPr/>
        </p:nvCxnSpPr>
        <p:spPr>
          <a:xfrm>
            <a:off x="3730685" y="5289550"/>
            <a:ext cx="0" cy="43180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1154113" y="1474789"/>
            <a:ext cx="2834640" cy="15462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dirty="0"/>
              <a:t>For a node at position </a:t>
            </a:r>
            <a:r>
              <a:rPr lang="en-US" i="1" dirty="0"/>
              <a:t>p,</a:t>
            </a:r>
            <a:br>
              <a:rPr lang="en-US" i="1" dirty="0"/>
            </a:br>
            <a:br>
              <a:rPr lang="en-US" i="1" dirty="0"/>
            </a:br>
            <a:r>
              <a:rPr lang="en-US" i="1" dirty="0"/>
              <a:t>  </a:t>
            </a:r>
            <a:r>
              <a:rPr lang="en-US" dirty="0"/>
              <a:t>L. child position:   2</a:t>
            </a:r>
            <a:r>
              <a:rPr lang="en-US" i="1" dirty="0"/>
              <a:t>p</a:t>
            </a:r>
            <a:r>
              <a:rPr lang="en-US" dirty="0"/>
              <a:t> + 1</a:t>
            </a:r>
          </a:p>
          <a:p>
            <a:pPr>
              <a:defRPr/>
            </a:pPr>
            <a:r>
              <a:rPr lang="en-US" dirty="0"/>
              <a:t>  R. child position:  2</a:t>
            </a:r>
            <a:r>
              <a:rPr lang="en-US" i="1" dirty="0"/>
              <a:t>p + 2</a:t>
            </a:r>
            <a:endParaRPr lang="en-US" dirty="0"/>
          </a:p>
        </p:txBody>
      </p:sp>
      <p:sp>
        <p:nvSpPr>
          <p:cNvPr id="4" name="Footer Placeholder 3"/>
          <p:cNvSpPr>
            <a:spLocks noGrp="1"/>
          </p:cNvSpPr>
          <p:nvPr>
            <p:ph type="ftr" sz="quarter" idx="11"/>
          </p:nvPr>
        </p:nvSpPr>
        <p:spPr/>
        <p:txBody>
          <a:bodyPr/>
          <a:lstStyle/>
          <a:p>
            <a:pPr>
              <a:defRPr/>
            </a:pPr>
            <a:r>
              <a:rPr lang="en-US"/>
              <a:t>Trees (29)</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15</a:t>
            </a:fld>
            <a:endParaRPr lang="en-US" dirty="0"/>
          </a:p>
        </p:txBody>
      </p:sp>
      <p:sp>
        <p:nvSpPr>
          <p:cNvPr id="2" name="Title 1"/>
          <p:cNvSpPr>
            <a:spLocks noGrp="1"/>
          </p:cNvSpPr>
          <p:nvPr>
            <p:ph type="title"/>
          </p:nvPr>
        </p:nvSpPr>
        <p:spPr/>
        <p:txBody>
          <a:bodyPr/>
          <a:lstStyle/>
          <a:p>
            <a:r>
              <a:rPr lang="en-US" dirty="0"/>
              <a:t>Implementing a Min-Heap</a:t>
            </a:r>
          </a:p>
        </p:txBody>
      </p:sp>
      <p:graphicFrame>
        <p:nvGraphicFramePr>
          <p:cNvPr id="83" name="Table 82"/>
          <p:cNvGraphicFramePr>
            <a:graphicFrameLocks noGrp="1"/>
          </p:cNvGraphicFramePr>
          <p:nvPr/>
        </p:nvGraphicFramePr>
        <p:xfrm>
          <a:off x="1767840" y="4536896"/>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00917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712" name="Group 112"/>
          <p:cNvGrpSpPr>
            <a:grpSpLocks/>
          </p:cNvGrpSpPr>
          <p:nvPr/>
        </p:nvGrpSpPr>
        <p:grpSpPr bwMode="auto">
          <a:xfrm>
            <a:off x="3733800" y="1930401"/>
            <a:ext cx="3505200" cy="1998663"/>
            <a:chOff x="5213726" y="3063501"/>
            <a:chExt cx="3503808" cy="1997965"/>
          </a:xfrm>
        </p:grpSpPr>
        <p:sp>
          <p:nvSpPr>
            <p:cNvPr id="157720" name="TextBox 115"/>
            <p:cNvSpPr txBox="1">
              <a:spLocks noChangeArrowheads="1"/>
            </p:cNvSpPr>
            <p:nvPr/>
          </p:nvSpPr>
          <p:spPr bwMode="auto">
            <a:xfrm>
              <a:off x="6855343" y="3063501"/>
              <a:ext cx="312906" cy="369332"/>
            </a:xfrm>
            <a:prstGeom prst="rect">
              <a:avLst/>
            </a:prstGeom>
            <a:noFill/>
            <a:ln w="9525">
              <a:noFill/>
              <a:miter lim="800000"/>
              <a:headEnd/>
              <a:tailEnd/>
            </a:ln>
          </p:spPr>
          <p:txBody>
            <a:bodyPr wrap="none">
              <a:spAutoFit/>
            </a:bodyPr>
            <a:lstStyle/>
            <a:p>
              <a:r>
                <a:rPr lang="en-US" b="1"/>
                <a:t>8</a:t>
              </a:r>
            </a:p>
          </p:txBody>
        </p:sp>
        <p:sp>
          <p:nvSpPr>
            <p:cNvPr id="157721" name="TextBox 118"/>
            <p:cNvSpPr txBox="1">
              <a:spLocks noChangeArrowheads="1"/>
            </p:cNvSpPr>
            <p:nvPr/>
          </p:nvSpPr>
          <p:spPr bwMode="auto">
            <a:xfrm>
              <a:off x="5924248" y="3602967"/>
              <a:ext cx="441146" cy="369332"/>
            </a:xfrm>
            <a:prstGeom prst="rect">
              <a:avLst/>
            </a:prstGeom>
            <a:noFill/>
            <a:ln w="9525">
              <a:noFill/>
              <a:miter lim="800000"/>
              <a:headEnd/>
              <a:tailEnd/>
            </a:ln>
          </p:spPr>
          <p:txBody>
            <a:bodyPr wrap="none">
              <a:spAutoFit/>
            </a:bodyPr>
            <a:lstStyle/>
            <a:p>
              <a:r>
                <a:rPr lang="en-US" b="1"/>
                <a:t>18</a:t>
              </a:r>
            </a:p>
          </p:txBody>
        </p:sp>
        <p:sp>
          <p:nvSpPr>
            <p:cNvPr id="157722" name="TextBox 127"/>
            <p:cNvSpPr txBox="1">
              <a:spLocks noChangeArrowheads="1"/>
            </p:cNvSpPr>
            <p:nvPr/>
          </p:nvSpPr>
          <p:spPr bwMode="auto">
            <a:xfrm>
              <a:off x="7771121" y="3602967"/>
              <a:ext cx="441147" cy="369332"/>
            </a:xfrm>
            <a:prstGeom prst="rect">
              <a:avLst/>
            </a:prstGeom>
            <a:noFill/>
            <a:ln w="9525">
              <a:noFill/>
              <a:miter lim="800000"/>
              <a:headEnd/>
              <a:tailEnd/>
            </a:ln>
          </p:spPr>
          <p:txBody>
            <a:bodyPr>
              <a:spAutoFit/>
            </a:bodyPr>
            <a:lstStyle/>
            <a:p>
              <a:pPr algn="ctr"/>
              <a:r>
                <a:rPr lang="en-US" b="1"/>
                <a:t>29</a:t>
              </a:r>
            </a:p>
          </p:txBody>
        </p:sp>
        <p:grpSp>
          <p:nvGrpSpPr>
            <p:cNvPr id="157723" name="Group 128"/>
            <p:cNvGrpSpPr>
              <a:grpSpLocks/>
            </p:cNvGrpSpPr>
            <p:nvPr/>
          </p:nvGrpSpPr>
          <p:grpSpPr bwMode="auto">
            <a:xfrm>
              <a:off x="5213726" y="4692134"/>
              <a:ext cx="882292" cy="369332"/>
              <a:chOff x="4590254" y="5277977"/>
              <a:chExt cx="882292" cy="369332"/>
            </a:xfrm>
          </p:grpSpPr>
          <p:sp>
            <p:nvSpPr>
              <p:cNvPr id="157748" name="TextBox 153"/>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157749" name="TextBox 154"/>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157724" name="Group 129"/>
            <p:cNvGrpSpPr>
              <a:grpSpLocks/>
            </p:cNvGrpSpPr>
            <p:nvPr/>
          </p:nvGrpSpPr>
          <p:grpSpPr bwMode="auto">
            <a:xfrm>
              <a:off x="6198174" y="4692134"/>
              <a:ext cx="873193" cy="369332"/>
              <a:chOff x="2571515" y="5410200"/>
              <a:chExt cx="873193" cy="369332"/>
            </a:xfrm>
          </p:grpSpPr>
          <p:sp>
            <p:nvSpPr>
              <p:cNvPr id="157746" name="TextBox 151"/>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solidFill>
                      <a:srgbClr val="FF0000"/>
                    </a:solidFill>
                  </a:rPr>
                  <a:t>76</a:t>
                </a:r>
              </a:p>
            </p:txBody>
          </p:sp>
          <p:sp>
            <p:nvSpPr>
              <p:cNvPr id="157747" name="TextBox 152"/>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solidFill>
                      <a:srgbClr val="FF0000"/>
                    </a:solidFill>
                  </a:rPr>
                  <a:t>32</a:t>
                </a:r>
              </a:p>
            </p:txBody>
          </p:sp>
        </p:grpSp>
        <p:grpSp>
          <p:nvGrpSpPr>
            <p:cNvPr id="157725" name="Group 130"/>
            <p:cNvGrpSpPr>
              <a:grpSpLocks/>
            </p:cNvGrpSpPr>
            <p:nvPr/>
          </p:nvGrpSpPr>
          <p:grpSpPr bwMode="auto">
            <a:xfrm>
              <a:off x="7173523" y="4692134"/>
              <a:ext cx="882292" cy="369332"/>
              <a:chOff x="2571515" y="5943600"/>
              <a:chExt cx="882292" cy="369332"/>
            </a:xfrm>
          </p:grpSpPr>
          <p:sp>
            <p:nvSpPr>
              <p:cNvPr id="157744" name="TextBox 149"/>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157745" name="TextBox 150"/>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157726" name="Group 131"/>
            <p:cNvGrpSpPr>
              <a:grpSpLocks/>
            </p:cNvGrpSpPr>
            <p:nvPr/>
          </p:nvGrpSpPr>
          <p:grpSpPr bwMode="auto">
            <a:xfrm>
              <a:off x="5434299" y="4142433"/>
              <a:ext cx="1421044" cy="379568"/>
              <a:chOff x="5434299" y="4142433"/>
              <a:chExt cx="1421044" cy="379568"/>
            </a:xfrm>
          </p:grpSpPr>
          <p:sp>
            <p:nvSpPr>
              <p:cNvPr id="157742" name="TextBox 147"/>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157743" name="TextBox 148"/>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solidFill>
                      <a:srgbClr val="FF0000"/>
                    </a:solidFill>
                  </a:rPr>
                  <a:t>28</a:t>
                </a:r>
              </a:p>
            </p:txBody>
          </p:sp>
        </p:grpSp>
        <p:grpSp>
          <p:nvGrpSpPr>
            <p:cNvPr id="157727" name="Group 132"/>
            <p:cNvGrpSpPr>
              <a:grpSpLocks/>
            </p:cNvGrpSpPr>
            <p:nvPr/>
          </p:nvGrpSpPr>
          <p:grpSpPr bwMode="auto">
            <a:xfrm>
              <a:off x="7394096" y="4142433"/>
              <a:ext cx="1323438" cy="369332"/>
              <a:chOff x="7394096" y="4142433"/>
              <a:chExt cx="1323438" cy="369332"/>
            </a:xfrm>
          </p:grpSpPr>
          <p:sp>
            <p:nvSpPr>
              <p:cNvPr id="157740" name="TextBox 145"/>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a:t>39</a:t>
                </a:r>
              </a:p>
            </p:txBody>
          </p:sp>
          <p:sp>
            <p:nvSpPr>
              <p:cNvPr id="157741" name="TextBox 146"/>
              <p:cNvSpPr txBox="1">
                <a:spLocks noChangeArrowheads="1"/>
              </p:cNvSpPr>
              <p:nvPr/>
            </p:nvSpPr>
            <p:spPr bwMode="auto">
              <a:xfrm>
                <a:off x="8276388" y="4142433"/>
                <a:ext cx="441146" cy="369332"/>
              </a:xfrm>
              <a:prstGeom prst="rect">
                <a:avLst/>
              </a:prstGeom>
              <a:noFill/>
              <a:ln w="9525">
                <a:noFill/>
                <a:miter lim="800000"/>
                <a:headEnd/>
                <a:tailEnd/>
              </a:ln>
            </p:spPr>
            <p:txBody>
              <a:bodyPr wrap="none">
                <a:spAutoFit/>
              </a:bodyPr>
              <a:lstStyle/>
              <a:p>
                <a:r>
                  <a:rPr lang="en-US" b="1"/>
                  <a:t>66</a:t>
                </a:r>
              </a:p>
            </p:txBody>
          </p:sp>
        </p:grpSp>
        <p:cxnSp>
          <p:nvCxnSpPr>
            <p:cNvPr id="134" name="Straight Connector 133"/>
            <p:cNvCxnSpPr>
              <a:stCxn id="157720" idx="1"/>
              <a:endCxn id="157721" idx="0"/>
            </p:cNvCxnSpPr>
            <p:nvPr/>
          </p:nvCxnSpPr>
          <p:spPr>
            <a:xfrm flipH="1">
              <a:off x="6145219" y="3247587"/>
              <a:ext cx="710918" cy="355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57720" idx="3"/>
              <a:endCxn id="157722" idx="0"/>
            </p:cNvCxnSpPr>
            <p:nvPr/>
          </p:nvCxnSpPr>
          <p:spPr>
            <a:xfrm>
              <a:off x="7168749" y="3247587"/>
              <a:ext cx="823586" cy="355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57742" idx="0"/>
            </p:cNvCxnSpPr>
            <p:nvPr/>
          </p:nvCxnSpPr>
          <p:spPr>
            <a:xfrm flipH="1">
              <a:off x="5654876" y="3972821"/>
              <a:ext cx="269768" cy="169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7660679" y="3972821"/>
              <a:ext cx="220575" cy="169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57743" idx="0"/>
            </p:cNvCxnSpPr>
            <p:nvPr/>
          </p:nvCxnSpPr>
          <p:spPr>
            <a:xfrm flipH="1" flipV="1">
              <a:off x="6365793" y="3972821"/>
              <a:ext cx="269768"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57741" idx="0"/>
            </p:cNvCxnSpPr>
            <p:nvPr/>
          </p:nvCxnSpPr>
          <p:spPr>
            <a:xfrm flipH="1" flipV="1">
              <a:off x="8212909" y="3972821"/>
              <a:ext cx="284050" cy="169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57748" idx="0"/>
            </p:cNvCxnSpPr>
            <p:nvPr/>
          </p:nvCxnSpPr>
          <p:spPr>
            <a:xfrm flipV="1">
              <a:off x="5434301" y="4512383"/>
              <a:ext cx="128536"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57749" idx="0"/>
            </p:cNvCxnSpPr>
            <p:nvPr/>
          </p:nvCxnSpPr>
          <p:spPr>
            <a:xfrm flipH="1" flipV="1">
              <a:off x="5789760" y="4512383"/>
              <a:ext cx="85691"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57746" idx="0"/>
            </p:cNvCxnSpPr>
            <p:nvPr/>
          </p:nvCxnSpPr>
          <p:spPr>
            <a:xfrm flipV="1">
              <a:off x="6418160" y="4521904"/>
              <a:ext cx="82517" cy="169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57747" idx="0"/>
            </p:cNvCxnSpPr>
            <p:nvPr/>
          </p:nvCxnSpPr>
          <p:spPr>
            <a:xfrm flipH="1" flipV="1">
              <a:off x="6743468" y="4512383"/>
              <a:ext cx="107907"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57744" idx="0"/>
            </p:cNvCxnSpPr>
            <p:nvPr/>
          </p:nvCxnSpPr>
          <p:spPr>
            <a:xfrm flipV="1">
              <a:off x="7394085" y="4512383"/>
              <a:ext cx="93626"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57745" idx="0"/>
            </p:cNvCxnSpPr>
            <p:nvPr/>
          </p:nvCxnSpPr>
          <p:spPr>
            <a:xfrm flipH="1" flipV="1">
              <a:off x="7771760" y="4521904"/>
              <a:ext cx="63475" cy="169803"/>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 name="Elbow Connector 6"/>
          <p:cNvCxnSpPr/>
          <p:nvPr/>
        </p:nvCxnSpPr>
        <p:spPr>
          <a:xfrm flipV="1">
            <a:off x="4340285" y="5275263"/>
            <a:ext cx="3154362" cy="449262"/>
          </a:xfrm>
          <a:prstGeom prst="bentConnector2">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7007285" y="5294314"/>
            <a:ext cx="0" cy="44608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191000" y="5737225"/>
            <a:ext cx="400110" cy="650178"/>
          </a:xfrm>
          <a:prstGeom prst="rect">
            <a:avLst/>
          </a:prstGeom>
          <a:noFill/>
        </p:spPr>
        <p:txBody>
          <a:bodyPr vert="vert" wrap="none">
            <a:spAutoFit/>
          </a:bodyPr>
          <a:lstStyle/>
          <a:p>
            <a:pPr>
              <a:defRPr/>
            </a:pPr>
            <a:r>
              <a:rPr lang="en-US" sz="1400" b="1" dirty="0"/>
              <a:t>Parent</a:t>
            </a:r>
          </a:p>
        </p:txBody>
      </p:sp>
      <p:sp>
        <p:nvSpPr>
          <p:cNvPr id="158" name="TextBox 157"/>
          <p:cNvSpPr txBox="1"/>
          <p:nvPr/>
        </p:nvSpPr>
        <p:spPr>
          <a:xfrm>
            <a:off x="6769100" y="5737225"/>
            <a:ext cx="400110" cy="747962"/>
          </a:xfrm>
          <a:prstGeom prst="rect">
            <a:avLst/>
          </a:prstGeom>
          <a:noFill/>
        </p:spPr>
        <p:txBody>
          <a:bodyPr vert="vert" wrap="none">
            <a:spAutoFit/>
          </a:bodyPr>
          <a:lstStyle/>
          <a:p>
            <a:pPr>
              <a:defRPr/>
            </a:pPr>
            <a:r>
              <a:rPr lang="en-US" sz="1400" b="1" dirty="0"/>
              <a:t>L. Child</a:t>
            </a:r>
          </a:p>
        </p:txBody>
      </p:sp>
      <p:sp>
        <p:nvSpPr>
          <p:cNvPr id="159" name="TextBox 158"/>
          <p:cNvSpPr txBox="1"/>
          <p:nvPr/>
        </p:nvSpPr>
        <p:spPr>
          <a:xfrm>
            <a:off x="7269162" y="5737225"/>
            <a:ext cx="400110" cy="768800"/>
          </a:xfrm>
          <a:prstGeom prst="rect">
            <a:avLst/>
          </a:prstGeom>
          <a:noFill/>
        </p:spPr>
        <p:txBody>
          <a:bodyPr vert="vert" wrap="none">
            <a:spAutoFit/>
          </a:bodyPr>
          <a:lstStyle/>
          <a:p>
            <a:pPr>
              <a:defRPr/>
            </a:pPr>
            <a:r>
              <a:rPr lang="en-US" sz="1400" b="1" dirty="0"/>
              <a:t>R. Child</a:t>
            </a:r>
          </a:p>
        </p:txBody>
      </p:sp>
      <p:cxnSp>
        <p:nvCxnSpPr>
          <p:cNvPr id="27" name="Straight Connector 26"/>
          <p:cNvCxnSpPr/>
          <p:nvPr/>
        </p:nvCxnSpPr>
        <p:spPr>
          <a:xfrm>
            <a:off x="4340285" y="5294313"/>
            <a:ext cx="0" cy="43021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1154112" y="1474789"/>
            <a:ext cx="2834640" cy="15462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dirty="0"/>
              <a:t>For a node at position </a:t>
            </a:r>
            <a:r>
              <a:rPr lang="en-US" i="1" dirty="0"/>
              <a:t>p,</a:t>
            </a:r>
            <a:br>
              <a:rPr lang="en-US" i="1" dirty="0"/>
            </a:br>
            <a:br>
              <a:rPr lang="en-US" i="1" dirty="0"/>
            </a:br>
            <a:r>
              <a:rPr lang="en-US" i="1" dirty="0"/>
              <a:t>  </a:t>
            </a:r>
            <a:r>
              <a:rPr lang="en-US" dirty="0"/>
              <a:t>L. child position:   2</a:t>
            </a:r>
            <a:r>
              <a:rPr lang="en-US" i="1" dirty="0"/>
              <a:t>p</a:t>
            </a:r>
            <a:r>
              <a:rPr lang="en-US" dirty="0"/>
              <a:t> + 1</a:t>
            </a:r>
          </a:p>
          <a:p>
            <a:pPr>
              <a:defRPr/>
            </a:pPr>
            <a:r>
              <a:rPr lang="en-US" dirty="0"/>
              <a:t>  R. child position:  2</a:t>
            </a:r>
            <a:r>
              <a:rPr lang="en-US" i="1" dirty="0"/>
              <a:t>p + 2</a:t>
            </a:r>
            <a:endParaRPr lang="en-US" dirty="0"/>
          </a:p>
        </p:txBody>
      </p:sp>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16</a:t>
            </a:fld>
            <a:endParaRPr lang="en-US" dirty="0"/>
          </a:p>
        </p:txBody>
      </p:sp>
      <p:sp>
        <p:nvSpPr>
          <p:cNvPr id="2" name="Title 1"/>
          <p:cNvSpPr>
            <a:spLocks noGrp="1"/>
          </p:cNvSpPr>
          <p:nvPr>
            <p:ph type="title"/>
          </p:nvPr>
        </p:nvSpPr>
        <p:spPr/>
        <p:txBody>
          <a:bodyPr/>
          <a:lstStyle/>
          <a:p>
            <a:r>
              <a:rPr lang="en-US" dirty="0"/>
              <a:t>Implementing a Min-Heap</a:t>
            </a:r>
          </a:p>
        </p:txBody>
      </p:sp>
      <p:graphicFrame>
        <p:nvGraphicFramePr>
          <p:cNvPr id="83" name="Table 82"/>
          <p:cNvGraphicFramePr>
            <a:graphicFrameLocks noGrp="1"/>
          </p:cNvGraphicFramePr>
          <p:nvPr/>
        </p:nvGraphicFramePr>
        <p:xfrm>
          <a:off x="1767840" y="4536896"/>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64201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7712" name="Group 112"/>
          <p:cNvGrpSpPr>
            <a:grpSpLocks/>
          </p:cNvGrpSpPr>
          <p:nvPr/>
        </p:nvGrpSpPr>
        <p:grpSpPr bwMode="auto">
          <a:xfrm>
            <a:off x="3733800" y="1930401"/>
            <a:ext cx="3505200" cy="1998663"/>
            <a:chOff x="5213726" y="3063501"/>
            <a:chExt cx="3503808" cy="1997965"/>
          </a:xfrm>
        </p:grpSpPr>
        <p:sp>
          <p:nvSpPr>
            <p:cNvPr id="157720" name="TextBox 115"/>
            <p:cNvSpPr txBox="1">
              <a:spLocks noChangeArrowheads="1"/>
            </p:cNvSpPr>
            <p:nvPr/>
          </p:nvSpPr>
          <p:spPr bwMode="auto">
            <a:xfrm>
              <a:off x="6855343" y="3063501"/>
              <a:ext cx="312906" cy="369332"/>
            </a:xfrm>
            <a:prstGeom prst="rect">
              <a:avLst/>
            </a:prstGeom>
            <a:noFill/>
            <a:ln w="9525">
              <a:noFill/>
              <a:miter lim="800000"/>
              <a:headEnd/>
              <a:tailEnd/>
            </a:ln>
          </p:spPr>
          <p:txBody>
            <a:bodyPr wrap="none">
              <a:spAutoFit/>
            </a:bodyPr>
            <a:lstStyle/>
            <a:p>
              <a:r>
                <a:rPr lang="en-US" b="1"/>
                <a:t>8</a:t>
              </a:r>
            </a:p>
          </p:txBody>
        </p:sp>
        <p:sp>
          <p:nvSpPr>
            <p:cNvPr id="157721" name="TextBox 118"/>
            <p:cNvSpPr txBox="1">
              <a:spLocks noChangeArrowheads="1"/>
            </p:cNvSpPr>
            <p:nvPr/>
          </p:nvSpPr>
          <p:spPr bwMode="auto">
            <a:xfrm>
              <a:off x="5924248" y="3602967"/>
              <a:ext cx="441146" cy="369332"/>
            </a:xfrm>
            <a:prstGeom prst="rect">
              <a:avLst/>
            </a:prstGeom>
            <a:noFill/>
            <a:ln w="9525">
              <a:noFill/>
              <a:miter lim="800000"/>
              <a:headEnd/>
              <a:tailEnd/>
            </a:ln>
          </p:spPr>
          <p:txBody>
            <a:bodyPr wrap="none">
              <a:spAutoFit/>
            </a:bodyPr>
            <a:lstStyle/>
            <a:p>
              <a:r>
                <a:rPr lang="en-US" b="1"/>
                <a:t>18</a:t>
              </a:r>
            </a:p>
          </p:txBody>
        </p:sp>
        <p:sp>
          <p:nvSpPr>
            <p:cNvPr id="157722" name="TextBox 127"/>
            <p:cNvSpPr txBox="1">
              <a:spLocks noChangeArrowheads="1"/>
            </p:cNvSpPr>
            <p:nvPr/>
          </p:nvSpPr>
          <p:spPr bwMode="auto">
            <a:xfrm>
              <a:off x="7771121" y="3602967"/>
              <a:ext cx="441147" cy="369332"/>
            </a:xfrm>
            <a:prstGeom prst="rect">
              <a:avLst/>
            </a:prstGeom>
            <a:noFill/>
            <a:ln w="9525">
              <a:noFill/>
              <a:miter lim="800000"/>
              <a:headEnd/>
              <a:tailEnd/>
            </a:ln>
          </p:spPr>
          <p:txBody>
            <a:bodyPr>
              <a:spAutoFit/>
            </a:bodyPr>
            <a:lstStyle/>
            <a:p>
              <a:pPr algn="ctr"/>
              <a:r>
                <a:rPr lang="en-US" b="1"/>
                <a:t>29</a:t>
              </a:r>
            </a:p>
          </p:txBody>
        </p:sp>
        <p:grpSp>
          <p:nvGrpSpPr>
            <p:cNvPr id="157723" name="Group 128"/>
            <p:cNvGrpSpPr>
              <a:grpSpLocks/>
            </p:cNvGrpSpPr>
            <p:nvPr/>
          </p:nvGrpSpPr>
          <p:grpSpPr bwMode="auto">
            <a:xfrm>
              <a:off x="5213726" y="4692134"/>
              <a:ext cx="882292" cy="369332"/>
              <a:chOff x="4590254" y="5277977"/>
              <a:chExt cx="882292" cy="369332"/>
            </a:xfrm>
          </p:grpSpPr>
          <p:sp>
            <p:nvSpPr>
              <p:cNvPr id="157748" name="TextBox 153"/>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157749" name="TextBox 154"/>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157724" name="Group 129"/>
            <p:cNvGrpSpPr>
              <a:grpSpLocks/>
            </p:cNvGrpSpPr>
            <p:nvPr/>
          </p:nvGrpSpPr>
          <p:grpSpPr bwMode="auto">
            <a:xfrm>
              <a:off x="6198174" y="4692134"/>
              <a:ext cx="873193" cy="369332"/>
              <a:chOff x="2571515" y="5410200"/>
              <a:chExt cx="873193" cy="369332"/>
            </a:xfrm>
          </p:grpSpPr>
          <p:sp>
            <p:nvSpPr>
              <p:cNvPr id="157746" name="TextBox 151"/>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157747" name="TextBox 152"/>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157725" name="Group 130"/>
            <p:cNvGrpSpPr>
              <a:grpSpLocks/>
            </p:cNvGrpSpPr>
            <p:nvPr/>
          </p:nvGrpSpPr>
          <p:grpSpPr bwMode="auto">
            <a:xfrm>
              <a:off x="7173523" y="4692134"/>
              <a:ext cx="882292" cy="369332"/>
              <a:chOff x="2571515" y="5943600"/>
              <a:chExt cx="882292" cy="369332"/>
            </a:xfrm>
          </p:grpSpPr>
          <p:sp>
            <p:nvSpPr>
              <p:cNvPr id="157744" name="TextBox 149"/>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dirty="0">
                    <a:solidFill>
                      <a:srgbClr val="FF0000"/>
                    </a:solidFill>
                  </a:rPr>
                  <a:t>74</a:t>
                </a:r>
              </a:p>
            </p:txBody>
          </p:sp>
          <p:sp>
            <p:nvSpPr>
              <p:cNvPr id="157745" name="TextBox 150"/>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solidFill>
                      <a:srgbClr val="FF0000"/>
                    </a:solidFill>
                  </a:rPr>
                  <a:t>89</a:t>
                </a:r>
              </a:p>
            </p:txBody>
          </p:sp>
        </p:grpSp>
        <p:grpSp>
          <p:nvGrpSpPr>
            <p:cNvPr id="157726" name="Group 131"/>
            <p:cNvGrpSpPr>
              <a:grpSpLocks/>
            </p:cNvGrpSpPr>
            <p:nvPr/>
          </p:nvGrpSpPr>
          <p:grpSpPr bwMode="auto">
            <a:xfrm>
              <a:off x="5434299" y="4142433"/>
              <a:ext cx="1421044" cy="379568"/>
              <a:chOff x="5434299" y="4142433"/>
              <a:chExt cx="1421044" cy="379568"/>
            </a:xfrm>
          </p:grpSpPr>
          <p:sp>
            <p:nvSpPr>
              <p:cNvPr id="157742" name="TextBox 147"/>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157743" name="TextBox 148"/>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dirty="0"/>
                  <a:t>28</a:t>
                </a:r>
              </a:p>
            </p:txBody>
          </p:sp>
        </p:grpSp>
        <p:grpSp>
          <p:nvGrpSpPr>
            <p:cNvPr id="157727" name="Group 132"/>
            <p:cNvGrpSpPr>
              <a:grpSpLocks/>
            </p:cNvGrpSpPr>
            <p:nvPr/>
          </p:nvGrpSpPr>
          <p:grpSpPr bwMode="auto">
            <a:xfrm>
              <a:off x="7394096" y="4142433"/>
              <a:ext cx="1323438" cy="369332"/>
              <a:chOff x="7394096" y="4142433"/>
              <a:chExt cx="1323438" cy="369332"/>
            </a:xfrm>
          </p:grpSpPr>
          <p:sp>
            <p:nvSpPr>
              <p:cNvPr id="157740" name="TextBox 145"/>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a:solidFill>
                      <a:srgbClr val="FF0000"/>
                    </a:solidFill>
                  </a:rPr>
                  <a:t>39</a:t>
                </a:r>
              </a:p>
            </p:txBody>
          </p:sp>
          <p:sp>
            <p:nvSpPr>
              <p:cNvPr id="157741" name="TextBox 146"/>
              <p:cNvSpPr txBox="1">
                <a:spLocks noChangeArrowheads="1"/>
              </p:cNvSpPr>
              <p:nvPr/>
            </p:nvSpPr>
            <p:spPr bwMode="auto">
              <a:xfrm>
                <a:off x="8276388" y="4142433"/>
                <a:ext cx="441146" cy="369332"/>
              </a:xfrm>
              <a:prstGeom prst="rect">
                <a:avLst/>
              </a:prstGeom>
              <a:noFill/>
              <a:ln w="9525">
                <a:noFill/>
                <a:miter lim="800000"/>
                <a:headEnd/>
                <a:tailEnd/>
              </a:ln>
            </p:spPr>
            <p:txBody>
              <a:bodyPr wrap="none">
                <a:spAutoFit/>
              </a:bodyPr>
              <a:lstStyle/>
              <a:p>
                <a:r>
                  <a:rPr lang="en-US" b="1"/>
                  <a:t>66</a:t>
                </a:r>
              </a:p>
            </p:txBody>
          </p:sp>
        </p:grpSp>
        <p:cxnSp>
          <p:nvCxnSpPr>
            <p:cNvPr id="134" name="Straight Connector 133"/>
            <p:cNvCxnSpPr>
              <a:stCxn id="157720" idx="1"/>
              <a:endCxn id="157721" idx="0"/>
            </p:cNvCxnSpPr>
            <p:nvPr/>
          </p:nvCxnSpPr>
          <p:spPr>
            <a:xfrm flipH="1">
              <a:off x="6145219" y="3247587"/>
              <a:ext cx="710918" cy="355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57720" idx="3"/>
              <a:endCxn id="157722" idx="0"/>
            </p:cNvCxnSpPr>
            <p:nvPr/>
          </p:nvCxnSpPr>
          <p:spPr>
            <a:xfrm>
              <a:off x="7168749" y="3247587"/>
              <a:ext cx="823586" cy="355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57742" idx="0"/>
            </p:cNvCxnSpPr>
            <p:nvPr/>
          </p:nvCxnSpPr>
          <p:spPr>
            <a:xfrm flipH="1">
              <a:off x="5654876" y="3972821"/>
              <a:ext cx="269768" cy="169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7660679" y="3972821"/>
              <a:ext cx="220575" cy="169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57743" idx="0"/>
            </p:cNvCxnSpPr>
            <p:nvPr/>
          </p:nvCxnSpPr>
          <p:spPr>
            <a:xfrm flipH="1" flipV="1">
              <a:off x="6365793" y="3972821"/>
              <a:ext cx="269768"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57741" idx="0"/>
            </p:cNvCxnSpPr>
            <p:nvPr/>
          </p:nvCxnSpPr>
          <p:spPr>
            <a:xfrm flipH="1" flipV="1">
              <a:off x="8212909" y="3972821"/>
              <a:ext cx="284050" cy="169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57748" idx="0"/>
            </p:cNvCxnSpPr>
            <p:nvPr/>
          </p:nvCxnSpPr>
          <p:spPr>
            <a:xfrm flipV="1">
              <a:off x="5434301" y="4512383"/>
              <a:ext cx="128536"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57749" idx="0"/>
            </p:cNvCxnSpPr>
            <p:nvPr/>
          </p:nvCxnSpPr>
          <p:spPr>
            <a:xfrm flipH="1" flipV="1">
              <a:off x="5789760" y="4512383"/>
              <a:ext cx="85691"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57746" idx="0"/>
            </p:cNvCxnSpPr>
            <p:nvPr/>
          </p:nvCxnSpPr>
          <p:spPr>
            <a:xfrm flipV="1">
              <a:off x="6418160" y="4521904"/>
              <a:ext cx="82517" cy="169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57747" idx="0"/>
            </p:cNvCxnSpPr>
            <p:nvPr/>
          </p:nvCxnSpPr>
          <p:spPr>
            <a:xfrm flipH="1" flipV="1">
              <a:off x="6743468" y="4512383"/>
              <a:ext cx="107907"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57744" idx="0"/>
            </p:cNvCxnSpPr>
            <p:nvPr/>
          </p:nvCxnSpPr>
          <p:spPr>
            <a:xfrm flipV="1">
              <a:off x="7394085" y="4512383"/>
              <a:ext cx="93626"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57745" idx="0"/>
            </p:cNvCxnSpPr>
            <p:nvPr/>
          </p:nvCxnSpPr>
          <p:spPr>
            <a:xfrm flipH="1" flipV="1">
              <a:off x="7771760" y="4521904"/>
              <a:ext cx="63475" cy="169803"/>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 name="Elbow Connector 6"/>
          <p:cNvCxnSpPr/>
          <p:nvPr/>
        </p:nvCxnSpPr>
        <p:spPr>
          <a:xfrm flipV="1">
            <a:off x="4780053" y="5294313"/>
            <a:ext cx="3854811" cy="442912"/>
          </a:xfrm>
          <a:prstGeom prst="bentConnector3">
            <a:avLst>
              <a:gd name="adj1" fmla="val 100008"/>
            </a:avLst>
          </a:prstGeom>
          <a:ln w="31750">
            <a:headEnd type="none"/>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8101013" y="5294314"/>
            <a:ext cx="0" cy="44608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572000" y="5737225"/>
            <a:ext cx="400110" cy="650178"/>
          </a:xfrm>
          <a:prstGeom prst="rect">
            <a:avLst/>
          </a:prstGeom>
          <a:noFill/>
        </p:spPr>
        <p:txBody>
          <a:bodyPr vert="vert" wrap="none">
            <a:spAutoFit/>
          </a:bodyPr>
          <a:lstStyle/>
          <a:p>
            <a:pPr>
              <a:defRPr/>
            </a:pPr>
            <a:r>
              <a:rPr lang="en-US" sz="1400" b="1" dirty="0"/>
              <a:t>Parent</a:t>
            </a:r>
          </a:p>
        </p:txBody>
      </p:sp>
      <p:sp>
        <p:nvSpPr>
          <p:cNvPr id="158" name="TextBox 157"/>
          <p:cNvSpPr txBox="1"/>
          <p:nvPr/>
        </p:nvSpPr>
        <p:spPr>
          <a:xfrm>
            <a:off x="7903924" y="5737225"/>
            <a:ext cx="400110" cy="747962"/>
          </a:xfrm>
          <a:prstGeom prst="rect">
            <a:avLst/>
          </a:prstGeom>
          <a:noFill/>
        </p:spPr>
        <p:txBody>
          <a:bodyPr vert="vert" wrap="none">
            <a:spAutoFit/>
          </a:bodyPr>
          <a:lstStyle/>
          <a:p>
            <a:pPr>
              <a:defRPr/>
            </a:pPr>
            <a:r>
              <a:rPr lang="en-US" sz="1400" b="1" dirty="0"/>
              <a:t>L. Child</a:t>
            </a:r>
          </a:p>
        </p:txBody>
      </p:sp>
      <p:sp>
        <p:nvSpPr>
          <p:cNvPr id="159" name="TextBox 158"/>
          <p:cNvSpPr txBox="1"/>
          <p:nvPr/>
        </p:nvSpPr>
        <p:spPr>
          <a:xfrm>
            <a:off x="8434808" y="5737225"/>
            <a:ext cx="400110" cy="768800"/>
          </a:xfrm>
          <a:prstGeom prst="rect">
            <a:avLst/>
          </a:prstGeom>
          <a:noFill/>
        </p:spPr>
        <p:txBody>
          <a:bodyPr vert="vert" wrap="none">
            <a:spAutoFit/>
          </a:bodyPr>
          <a:lstStyle/>
          <a:p>
            <a:pPr>
              <a:defRPr/>
            </a:pPr>
            <a:r>
              <a:rPr lang="en-US" sz="1400" b="1" dirty="0"/>
              <a:t>R. Child</a:t>
            </a:r>
          </a:p>
        </p:txBody>
      </p:sp>
      <p:cxnSp>
        <p:nvCxnSpPr>
          <p:cNvPr id="27" name="Straight Connector 26"/>
          <p:cNvCxnSpPr/>
          <p:nvPr/>
        </p:nvCxnSpPr>
        <p:spPr>
          <a:xfrm>
            <a:off x="4773672" y="5294313"/>
            <a:ext cx="0" cy="430212"/>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2" name="Rectangle 81"/>
          <p:cNvSpPr/>
          <p:nvPr/>
        </p:nvSpPr>
        <p:spPr>
          <a:xfrm>
            <a:off x="1154112" y="1474789"/>
            <a:ext cx="2834640" cy="15462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defRPr/>
            </a:pPr>
            <a:r>
              <a:rPr lang="en-US" dirty="0"/>
              <a:t>For a node at position </a:t>
            </a:r>
            <a:r>
              <a:rPr lang="en-US" i="1" dirty="0"/>
              <a:t>p,</a:t>
            </a:r>
            <a:br>
              <a:rPr lang="en-US" i="1" dirty="0"/>
            </a:br>
            <a:br>
              <a:rPr lang="en-US" i="1" dirty="0"/>
            </a:br>
            <a:r>
              <a:rPr lang="en-US" i="1" dirty="0"/>
              <a:t>  </a:t>
            </a:r>
            <a:r>
              <a:rPr lang="en-US" dirty="0"/>
              <a:t>L. child position:   2</a:t>
            </a:r>
            <a:r>
              <a:rPr lang="en-US" i="1" dirty="0"/>
              <a:t>p</a:t>
            </a:r>
            <a:r>
              <a:rPr lang="en-US" dirty="0"/>
              <a:t> + 1</a:t>
            </a:r>
          </a:p>
          <a:p>
            <a:pPr>
              <a:defRPr/>
            </a:pPr>
            <a:r>
              <a:rPr lang="en-US" dirty="0"/>
              <a:t>  R. child position:  2</a:t>
            </a:r>
            <a:r>
              <a:rPr lang="en-US" i="1" dirty="0"/>
              <a:t>p + 2</a:t>
            </a:r>
            <a:endParaRPr lang="en-US" dirty="0"/>
          </a:p>
        </p:txBody>
      </p:sp>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17</a:t>
            </a:fld>
            <a:endParaRPr lang="en-US" dirty="0"/>
          </a:p>
        </p:txBody>
      </p:sp>
      <p:sp>
        <p:nvSpPr>
          <p:cNvPr id="2" name="Title 1"/>
          <p:cNvSpPr>
            <a:spLocks noGrp="1"/>
          </p:cNvSpPr>
          <p:nvPr>
            <p:ph type="title"/>
          </p:nvPr>
        </p:nvSpPr>
        <p:spPr/>
        <p:txBody>
          <a:bodyPr/>
          <a:lstStyle/>
          <a:p>
            <a:r>
              <a:rPr lang="en-US" dirty="0"/>
              <a:t>Implementing a Min-Heap</a:t>
            </a:r>
          </a:p>
        </p:txBody>
      </p:sp>
      <p:graphicFrame>
        <p:nvGraphicFramePr>
          <p:cNvPr id="83" name="Table 82"/>
          <p:cNvGraphicFramePr>
            <a:graphicFrameLocks noGrp="1"/>
          </p:cNvGraphicFramePr>
          <p:nvPr/>
        </p:nvGraphicFramePr>
        <p:xfrm>
          <a:off x="1767840" y="4536896"/>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578372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8736" name="Group 112"/>
          <p:cNvGrpSpPr>
            <a:grpSpLocks/>
          </p:cNvGrpSpPr>
          <p:nvPr/>
        </p:nvGrpSpPr>
        <p:grpSpPr bwMode="auto">
          <a:xfrm>
            <a:off x="3733800" y="1930401"/>
            <a:ext cx="3505200" cy="1998663"/>
            <a:chOff x="5213726" y="3063501"/>
            <a:chExt cx="3503808" cy="1997965"/>
          </a:xfrm>
        </p:grpSpPr>
        <p:sp>
          <p:nvSpPr>
            <p:cNvPr id="158742" name="TextBox 115"/>
            <p:cNvSpPr txBox="1">
              <a:spLocks noChangeArrowheads="1"/>
            </p:cNvSpPr>
            <p:nvPr/>
          </p:nvSpPr>
          <p:spPr bwMode="auto">
            <a:xfrm>
              <a:off x="6855343" y="3063501"/>
              <a:ext cx="312906" cy="369332"/>
            </a:xfrm>
            <a:prstGeom prst="rect">
              <a:avLst/>
            </a:prstGeom>
            <a:noFill/>
            <a:ln w="9525">
              <a:noFill/>
              <a:miter lim="800000"/>
              <a:headEnd/>
              <a:tailEnd/>
            </a:ln>
          </p:spPr>
          <p:txBody>
            <a:bodyPr wrap="none">
              <a:spAutoFit/>
            </a:bodyPr>
            <a:lstStyle/>
            <a:p>
              <a:r>
                <a:rPr lang="en-US" b="1"/>
                <a:t>8</a:t>
              </a:r>
            </a:p>
          </p:txBody>
        </p:sp>
        <p:sp>
          <p:nvSpPr>
            <p:cNvPr id="158743" name="TextBox 118"/>
            <p:cNvSpPr txBox="1">
              <a:spLocks noChangeArrowheads="1"/>
            </p:cNvSpPr>
            <p:nvPr/>
          </p:nvSpPr>
          <p:spPr bwMode="auto">
            <a:xfrm>
              <a:off x="5924248" y="3602967"/>
              <a:ext cx="441146" cy="369332"/>
            </a:xfrm>
            <a:prstGeom prst="rect">
              <a:avLst/>
            </a:prstGeom>
            <a:noFill/>
            <a:ln w="9525">
              <a:noFill/>
              <a:miter lim="800000"/>
              <a:headEnd/>
              <a:tailEnd/>
            </a:ln>
          </p:spPr>
          <p:txBody>
            <a:bodyPr wrap="none">
              <a:spAutoFit/>
            </a:bodyPr>
            <a:lstStyle/>
            <a:p>
              <a:r>
                <a:rPr lang="en-US" b="1"/>
                <a:t>18</a:t>
              </a:r>
            </a:p>
          </p:txBody>
        </p:sp>
        <p:sp>
          <p:nvSpPr>
            <p:cNvPr id="158744" name="TextBox 127"/>
            <p:cNvSpPr txBox="1">
              <a:spLocks noChangeArrowheads="1"/>
            </p:cNvSpPr>
            <p:nvPr/>
          </p:nvSpPr>
          <p:spPr bwMode="auto">
            <a:xfrm>
              <a:off x="7771121" y="3602967"/>
              <a:ext cx="441147" cy="369332"/>
            </a:xfrm>
            <a:prstGeom prst="rect">
              <a:avLst/>
            </a:prstGeom>
            <a:noFill/>
            <a:ln w="9525">
              <a:noFill/>
              <a:miter lim="800000"/>
              <a:headEnd/>
              <a:tailEnd/>
            </a:ln>
          </p:spPr>
          <p:txBody>
            <a:bodyPr>
              <a:spAutoFit/>
            </a:bodyPr>
            <a:lstStyle/>
            <a:p>
              <a:pPr algn="ctr"/>
              <a:r>
                <a:rPr lang="en-US" b="1"/>
                <a:t>29</a:t>
              </a:r>
            </a:p>
          </p:txBody>
        </p:sp>
        <p:grpSp>
          <p:nvGrpSpPr>
            <p:cNvPr id="158745" name="Group 128"/>
            <p:cNvGrpSpPr>
              <a:grpSpLocks/>
            </p:cNvGrpSpPr>
            <p:nvPr/>
          </p:nvGrpSpPr>
          <p:grpSpPr bwMode="auto">
            <a:xfrm>
              <a:off x="5213726" y="4692134"/>
              <a:ext cx="882292" cy="369332"/>
              <a:chOff x="4590254" y="5277977"/>
              <a:chExt cx="882292" cy="369332"/>
            </a:xfrm>
          </p:grpSpPr>
          <p:sp>
            <p:nvSpPr>
              <p:cNvPr id="158770" name="TextBox 153"/>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158771" name="TextBox 154"/>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158746" name="Group 129"/>
            <p:cNvGrpSpPr>
              <a:grpSpLocks/>
            </p:cNvGrpSpPr>
            <p:nvPr/>
          </p:nvGrpSpPr>
          <p:grpSpPr bwMode="auto">
            <a:xfrm>
              <a:off x="6198174" y="4692134"/>
              <a:ext cx="873193" cy="369332"/>
              <a:chOff x="2571515" y="5410200"/>
              <a:chExt cx="873193" cy="369332"/>
            </a:xfrm>
          </p:grpSpPr>
          <p:sp>
            <p:nvSpPr>
              <p:cNvPr id="158768" name="TextBox 151"/>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158769" name="TextBox 152"/>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158747" name="Group 130"/>
            <p:cNvGrpSpPr>
              <a:grpSpLocks/>
            </p:cNvGrpSpPr>
            <p:nvPr/>
          </p:nvGrpSpPr>
          <p:grpSpPr bwMode="auto">
            <a:xfrm>
              <a:off x="7173523" y="4692134"/>
              <a:ext cx="882292" cy="369332"/>
              <a:chOff x="2571515" y="5943600"/>
              <a:chExt cx="882292" cy="369332"/>
            </a:xfrm>
          </p:grpSpPr>
          <p:sp>
            <p:nvSpPr>
              <p:cNvPr id="158766" name="TextBox 149"/>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solidFill>
                      <a:srgbClr val="FF0000"/>
                    </a:solidFill>
                  </a:rPr>
                  <a:t>74</a:t>
                </a:r>
              </a:p>
            </p:txBody>
          </p:sp>
          <p:sp>
            <p:nvSpPr>
              <p:cNvPr id="158767" name="TextBox 150"/>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158748" name="Group 131"/>
            <p:cNvGrpSpPr>
              <a:grpSpLocks/>
            </p:cNvGrpSpPr>
            <p:nvPr/>
          </p:nvGrpSpPr>
          <p:grpSpPr bwMode="auto">
            <a:xfrm>
              <a:off x="5434299" y="4142433"/>
              <a:ext cx="1421044" cy="379568"/>
              <a:chOff x="5434299" y="4142433"/>
              <a:chExt cx="1421044" cy="379568"/>
            </a:xfrm>
          </p:grpSpPr>
          <p:sp>
            <p:nvSpPr>
              <p:cNvPr id="158764" name="TextBox 147"/>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158765" name="TextBox 148"/>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158749" name="Group 132"/>
            <p:cNvGrpSpPr>
              <a:grpSpLocks/>
            </p:cNvGrpSpPr>
            <p:nvPr/>
          </p:nvGrpSpPr>
          <p:grpSpPr bwMode="auto">
            <a:xfrm>
              <a:off x="7394096" y="4142433"/>
              <a:ext cx="1323438" cy="369332"/>
              <a:chOff x="7394096" y="4142433"/>
              <a:chExt cx="1323438" cy="369332"/>
            </a:xfrm>
          </p:grpSpPr>
          <p:sp>
            <p:nvSpPr>
              <p:cNvPr id="158762" name="TextBox 145"/>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a:solidFill>
                      <a:srgbClr val="FF0000"/>
                    </a:solidFill>
                  </a:rPr>
                  <a:t>39</a:t>
                </a:r>
              </a:p>
            </p:txBody>
          </p:sp>
          <p:sp>
            <p:nvSpPr>
              <p:cNvPr id="158763" name="TextBox 146"/>
              <p:cNvSpPr txBox="1">
                <a:spLocks noChangeArrowheads="1"/>
              </p:cNvSpPr>
              <p:nvPr/>
            </p:nvSpPr>
            <p:spPr bwMode="auto">
              <a:xfrm>
                <a:off x="8276388" y="4142433"/>
                <a:ext cx="441146" cy="369332"/>
              </a:xfrm>
              <a:prstGeom prst="rect">
                <a:avLst/>
              </a:prstGeom>
              <a:noFill/>
              <a:ln w="9525">
                <a:noFill/>
                <a:miter lim="800000"/>
                <a:headEnd/>
                <a:tailEnd/>
              </a:ln>
            </p:spPr>
            <p:txBody>
              <a:bodyPr wrap="none">
                <a:spAutoFit/>
              </a:bodyPr>
              <a:lstStyle/>
              <a:p>
                <a:r>
                  <a:rPr lang="en-US" b="1"/>
                  <a:t>66</a:t>
                </a:r>
              </a:p>
            </p:txBody>
          </p:sp>
        </p:grpSp>
        <p:cxnSp>
          <p:nvCxnSpPr>
            <p:cNvPr id="134" name="Straight Connector 133"/>
            <p:cNvCxnSpPr>
              <a:stCxn id="158742" idx="1"/>
              <a:endCxn id="158743" idx="0"/>
            </p:cNvCxnSpPr>
            <p:nvPr/>
          </p:nvCxnSpPr>
          <p:spPr>
            <a:xfrm flipH="1">
              <a:off x="6145219" y="3247587"/>
              <a:ext cx="710918" cy="355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58742" idx="3"/>
              <a:endCxn id="158744" idx="0"/>
            </p:cNvCxnSpPr>
            <p:nvPr/>
          </p:nvCxnSpPr>
          <p:spPr>
            <a:xfrm>
              <a:off x="7168749" y="3247587"/>
              <a:ext cx="823586" cy="3554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58764" idx="0"/>
            </p:cNvCxnSpPr>
            <p:nvPr/>
          </p:nvCxnSpPr>
          <p:spPr>
            <a:xfrm flipH="1">
              <a:off x="5654876" y="3972821"/>
              <a:ext cx="269768" cy="169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7660679" y="3972821"/>
              <a:ext cx="220575" cy="169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58765" idx="0"/>
            </p:cNvCxnSpPr>
            <p:nvPr/>
          </p:nvCxnSpPr>
          <p:spPr>
            <a:xfrm flipH="1" flipV="1">
              <a:off x="6365793" y="3972821"/>
              <a:ext cx="269768"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58763" idx="0"/>
            </p:cNvCxnSpPr>
            <p:nvPr/>
          </p:nvCxnSpPr>
          <p:spPr>
            <a:xfrm flipH="1" flipV="1">
              <a:off x="8212909" y="3972821"/>
              <a:ext cx="284050" cy="169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58770" idx="0"/>
            </p:cNvCxnSpPr>
            <p:nvPr/>
          </p:nvCxnSpPr>
          <p:spPr>
            <a:xfrm flipV="1">
              <a:off x="5434301" y="4512383"/>
              <a:ext cx="128536"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58771" idx="0"/>
            </p:cNvCxnSpPr>
            <p:nvPr/>
          </p:nvCxnSpPr>
          <p:spPr>
            <a:xfrm flipH="1" flipV="1">
              <a:off x="5789760" y="4512383"/>
              <a:ext cx="85691"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58768" idx="0"/>
            </p:cNvCxnSpPr>
            <p:nvPr/>
          </p:nvCxnSpPr>
          <p:spPr>
            <a:xfrm flipV="1">
              <a:off x="6418160" y="4521904"/>
              <a:ext cx="82517" cy="16980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58769" idx="0"/>
            </p:cNvCxnSpPr>
            <p:nvPr/>
          </p:nvCxnSpPr>
          <p:spPr>
            <a:xfrm flipH="1" flipV="1">
              <a:off x="6743468" y="4512383"/>
              <a:ext cx="107907"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58766" idx="0"/>
            </p:cNvCxnSpPr>
            <p:nvPr/>
          </p:nvCxnSpPr>
          <p:spPr>
            <a:xfrm flipV="1">
              <a:off x="7394085" y="4512383"/>
              <a:ext cx="93626" cy="179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58767" idx="0"/>
            </p:cNvCxnSpPr>
            <p:nvPr/>
          </p:nvCxnSpPr>
          <p:spPr>
            <a:xfrm flipH="1" flipV="1">
              <a:off x="7771760" y="4521904"/>
              <a:ext cx="63475" cy="169803"/>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7" name="Elbow Connector 6"/>
          <p:cNvCxnSpPr/>
          <p:nvPr/>
        </p:nvCxnSpPr>
        <p:spPr>
          <a:xfrm rot="10800000">
            <a:off x="4835586" y="5295900"/>
            <a:ext cx="3165475" cy="420688"/>
          </a:xfrm>
          <a:prstGeom prst="bentConnector2">
            <a:avLst/>
          </a:prstGeom>
          <a:ln w="31750">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4648200" y="5737225"/>
            <a:ext cx="400110" cy="650178"/>
          </a:xfrm>
          <a:prstGeom prst="rect">
            <a:avLst/>
          </a:prstGeom>
          <a:noFill/>
        </p:spPr>
        <p:txBody>
          <a:bodyPr vert="vert" wrap="none">
            <a:spAutoFit/>
          </a:bodyPr>
          <a:lstStyle/>
          <a:p>
            <a:pPr>
              <a:defRPr/>
            </a:pPr>
            <a:r>
              <a:rPr lang="en-US" sz="1400" b="1" dirty="0"/>
              <a:t>Parent</a:t>
            </a:r>
          </a:p>
        </p:txBody>
      </p:sp>
      <p:sp>
        <p:nvSpPr>
          <p:cNvPr id="159" name="TextBox 158"/>
          <p:cNvSpPr txBox="1"/>
          <p:nvPr/>
        </p:nvSpPr>
        <p:spPr>
          <a:xfrm>
            <a:off x="7831138" y="5726114"/>
            <a:ext cx="400110" cy="539571"/>
          </a:xfrm>
          <a:prstGeom prst="rect">
            <a:avLst/>
          </a:prstGeom>
          <a:noFill/>
        </p:spPr>
        <p:txBody>
          <a:bodyPr vert="vert" wrap="none">
            <a:spAutoFit/>
          </a:bodyPr>
          <a:lstStyle/>
          <a:p>
            <a:pPr>
              <a:defRPr/>
            </a:pPr>
            <a:r>
              <a:rPr lang="en-US" sz="1400" b="1" dirty="0"/>
              <a:t>Child</a:t>
            </a:r>
          </a:p>
        </p:txBody>
      </p:sp>
      <p:cxnSp>
        <p:nvCxnSpPr>
          <p:cNvPr id="27" name="Straight Connector 26"/>
          <p:cNvCxnSpPr/>
          <p:nvPr/>
        </p:nvCxnSpPr>
        <p:spPr>
          <a:xfrm>
            <a:off x="8001060" y="5295901"/>
            <a:ext cx="0" cy="430213"/>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85" name="Rectangle 84"/>
          <p:cNvSpPr/>
          <p:nvPr/>
        </p:nvSpPr>
        <p:spPr>
          <a:xfrm>
            <a:off x="7469189" y="2655889"/>
            <a:ext cx="2249487" cy="119062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t>A node at position </a:t>
            </a:r>
            <a:r>
              <a:rPr lang="en-US" i="1" dirty="0"/>
              <a:t>c </a:t>
            </a:r>
            <a:br>
              <a:rPr lang="en-US" i="1" dirty="0"/>
            </a:br>
            <a:r>
              <a:rPr lang="en-US" dirty="0"/>
              <a:t>can find its parent at</a:t>
            </a:r>
            <a:br>
              <a:rPr lang="en-US" dirty="0"/>
            </a:br>
            <a:r>
              <a:rPr lang="en-US" dirty="0"/>
              <a:t>(</a:t>
            </a:r>
            <a:r>
              <a:rPr lang="en-US" i="1" dirty="0"/>
              <a:t>c</a:t>
            </a:r>
            <a:r>
              <a:rPr lang="en-US" dirty="0"/>
              <a:t> – 1) / 2</a:t>
            </a:r>
          </a:p>
        </p:txBody>
      </p:sp>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18</a:t>
            </a:fld>
            <a:endParaRPr lang="en-US" dirty="0"/>
          </a:p>
        </p:txBody>
      </p:sp>
      <p:sp>
        <p:nvSpPr>
          <p:cNvPr id="2" name="Title 1"/>
          <p:cNvSpPr>
            <a:spLocks noGrp="1"/>
          </p:cNvSpPr>
          <p:nvPr>
            <p:ph type="title"/>
          </p:nvPr>
        </p:nvSpPr>
        <p:spPr/>
        <p:txBody>
          <a:bodyPr/>
          <a:lstStyle/>
          <a:p>
            <a:r>
              <a:rPr lang="en-US" dirty="0"/>
              <a:t>Implementing a Min-Heap</a:t>
            </a:r>
          </a:p>
        </p:txBody>
      </p:sp>
      <p:graphicFrame>
        <p:nvGraphicFramePr>
          <p:cNvPr id="81" name="Table 80"/>
          <p:cNvGraphicFramePr>
            <a:graphicFrameLocks noGrp="1"/>
          </p:cNvGraphicFramePr>
          <p:nvPr/>
        </p:nvGraphicFramePr>
        <p:xfrm>
          <a:off x="1767840" y="4536896"/>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19904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9746" name="Group 112"/>
          <p:cNvGrpSpPr>
            <a:grpSpLocks/>
          </p:cNvGrpSpPr>
          <p:nvPr/>
        </p:nvGrpSpPr>
        <p:grpSpPr bwMode="auto">
          <a:xfrm>
            <a:off x="1728788" y="2206626"/>
            <a:ext cx="3503612" cy="1997075"/>
            <a:chOff x="5213726" y="3063501"/>
            <a:chExt cx="3503808" cy="1997965"/>
          </a:xfrm>
        </p:grpSpPr>
        <p:sp>
          <p:nvSpPr>
            <p:cNvPr id="159790" name="TextBox 115"/>
            <p:cNvSpPr txBox="1">
              <a:spLocks noChangeArrowheads="1"/>
            </p:cNvSpPr>
            <p:nvPr/>
          </p:nvSpPr>
          <p:spPr bwMode="auto">
            <a:xfrm>
              <a:off x="6855343" y="3063501"/>
              <a:ext cx="312906" cy="369332"/>
            </a:xfrm>
            <a:prstGeom prst="rect">
              <a:avLst/>
            </a:prstGeom>
            <a:noFill/>
            <a:ln w="9525">
              <a:noFill/>
              <a:miter lim="800000"/>
              <a:headEnd/>
              <a:tailEnd/>
            </a:ln>
          </p:spPr>
          <p:txBody>
            <a:bodyPr wrap="none">
              <a:spAutoFit/>
            </a:bodyPr>
            <a:lstStyle/>
            <a:p>
              <a:r>
                <a:rPr lang="en-US" b="1"/>
                <a:t>8</a:t>
              </a:r>
            </a:p>
          </p:txBody>
        </p:sp>
        <p:sp>
          <p:nvSpPr>
            <p:cNvPr id="159791" name="TextBox 118"/>
            <p:cNvSpPr txBox="1">
              <a:spLocks noChangeArrowheads="1"/>
            </p:cNvSpPr>
            <p:nvPr/>
          </p:nvSpPr>
          <p:spPr bwMode="auto">
            <a:xfrm>
              <a:off x="5924248" y="3602967"/>
              <a:ext cx="441146" cy="369332"/>
            </a:xfrm>
            <a:prstGeom prst="rect">
              <a:avLst/>
            </a:prstGeom>
            <a:noFill/>
            <a:ln w="9525">
              <a:noFill/>
              <a:miter lim="800000"/>
              <a:headEnd/>
              <a:tailEnd/>
            </a:ln>
          </p:spPr>
          <p:txBody>
            <a:bodyPr wrap="none">
              <a:spAutoFit/>
            </a:bodyPr>
            <a:lstStyle/>
            <a:p>
              <a:r>
                <a:rPr lang="en-US" b="1"/>
                <a:t>18</a:t>
              </a:r>
            </a:p>
          </p:txBody>
        </p:sp>
        <p:sp>
          <p:nvSpPr>
            <p:cNvPr id="159792" name="TextBox 127"/>
            <p:cNvSpPr txBox="1">
              <a:spLocks noChangeArrowheads="1"/>
            </p:cNvSpPr>
            <p:nvPr/>
          </p:nvSpPr>
          <p:spPr bwMode="auto">
            <a:xfrm>
              <a:off x="7771121" y="3602967"/>
              <a:ext cx="441147" cy="369332"/>
            </a:xfrm>
            <a:prstGeom prst="rect">
              <a:avLst/>
            </a:prstGeom>
            <a:noFill/>
            <a:ln w="9525">
              <a:noFill/>
              <a:miter lim="800000"/>
              <a:headEnd/>
              <a:tailEnd/>
            </a:ln>
          </p:spPr>
          <p:txBody>
            <a:bodyPr>
              <a:spAutoFit/>
            </a:bodyPr>
            <a:lstStyle/>
            <a:p>
              <a:pPr algn="ctr"/>
              <a:r>
                <a:rPr lang="en-US" b="1" dirty="0"/>
                <a:t>29</a:t>
              </a:r>
            </a:p>
          </p:txBody>
        </p:sp>
        <p:grpSp>
          <p:nvGrpSpPr>
            <p:cNvPr id="159793" name="Group 128"/>
            <p:cNvGrpSpPr>
              <a:grpSpLocks/>
            </p:cNvGrpSpPr>
            <p:nvPr/>
          </p:nvGrpSpPr>
          <p:grpSpPr bwMode="auto">
            <a:xfrm>
              <a:off x="5213726" y="4692134"/>
              <a:ext cx="882292" cy="369332"/>
              <a:chOff x="4590254" y="5277977"/>
              <a:chExt cx="882292" cy="369332"/>
            </a:xfrm>
          </p:grpSpPr>
          <p:sp>
            <p:nvSpPr>
              <p:cNvPr id="159818" name="TextBox 153"/>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159819" name="TextBox 154"/>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159794" name="Group 129"/>
            <p:cNvGrpSpPr>
              <a:grpSpLocks/>
            </p:cNvGrpSpPr>
            <p:nvPr/>
          </p:nvGrpSpPr>
          <p:grpSpPr bwMode="auto">
            <a:xfrm>
              <a:off x="6198174" y="4692134"/>
              <a:ext cx="873193" cy="369332"/>
              <a:chOff x="2571515" y="5410200"/>
              <a:chExt cx="873193" cy="369332"/>
            </a:xfrm>
          </p:grpSpPr>
          <p:sp>
            <p:nvSpPr>
              <p:cNvPr id="159816" name="TextBox 151"/>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159817" name="TextBox 152"/>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159795" name="Group 130"/>
            <p:cNvGrpSpPr>
              <a:grpSpLocks/>
            </p:cNvGrpSpPr>
            <p:nvPr/>
          </p:nvGrpSpPr>
          <p:grpSpPr bwMode="auto">
            <a:xfrm>
              <a:off x="7173523" y="4692134"/>
              <a:ext cx="882292" cy="369332"/>
              <a:chOff x="2571515" y="5943600"/>
              <a:chExt cx="882292" cy="369332"/>
            </a:xfrm>
          </p:grpSpPr>
          <p:sp>
            <p:nvSpPr>
              <p:cNvPr id="159814" name="TextBox 149"/>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159815" name="TextBox 150"/>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159796" name="Group 131"/>
            <p:cNvGrpSpPr>
              <a:grpSpLocks/>
            </p:cNvGrpSpPr>
            <p:nvPr/>
          </p:nvGrpSpPr>
          <p:grpSpPr bwMode="auto">
            <a:xfrm>
              <a:off x="5434299" y="4142433"/>
              <a:ext cx="1421044" cy="379568"/>
              <a:chOff x="5434299" y="4142433"/>
              <a:chExt cx="1421044" cy="379568"/>
            </a:xfrm>
          </p:grpSpPr>
          <p:sp>
            <p:nvSpPr>
              <p:cNvPr id="159812" name="TextBox 147"/>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159813" name="TextBox 148"/>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159797" name="Group 132"/>
            <p:cNvGrpSpPr>
              <a:grpSpLocks/>
            </p:cNvGrpSpPr>
            <p:nvPr/>
          </p:nvGrpSpPr>
          <p:grpSpPr bwMode="auto">
            <a:xfrm>
              <a:off x="7394096" y="4142433"/>
              <a:ext cx="1323438" cy="369332"/>
              <a:chOff x="7394096" y="4142433"/>
              <a:chExt cx="1323438" cy="369332"/>
            </a:xfrm>
          </p:grpSpPr>
          <p:sp>
            <p:nvSpPr>
              <p:cNvPr id="159810" name="TextBox 145"/>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a:t>39</a:t>
                </a:r>
              </a:p>
            </p:txBody>
          </p:sp>
          <p:sp>
            <p:nvSpPr>
              <p:cNvPr id="159811" name="TextBox 146"/>
              <p:cNvSpPr txBox="1">
                <a:spLocks noChangeArrowheads="1"/>
              </p:cNvSpPr>
              <p:nvPr/>
            </p:nvSpPr>
            <p:spPr bwMode="auto">
              <a:xfrm>
                <a:off x="8276388" y="4142433"/>
                <a:ext cx="441146" cy="369332"/>
              </a:xfrm>
              <a:prstGeom prst="rect">
                <a:avLst/>
              </a:prstGeom>
              <a:noFill/>
              <a:ln w="9525">
                <a:noFill/>
                <a:miter lim="800000"/>
                <a:headEnd/>
                <a:tailEnd/>
              </a:ln>
            </p:spPr>
            <p:txBody>
              <a:bodyPr wrap="none">
                <a:spAutoFit/>
              </a:bodyPr>
              <a:lstStyle/>
              <a:p>
                <a:r>
                  <a:rPr lang="en-US" b="1"/>
                  <a:t>66</a:t>
                </a:r>
              </a:p>
            </p:txBody>
          </p:sp>
        </p:grpSp>
        <p:cxnSp>
          <p:nvCxnSpPr>
            <p:cNvPr id="134" name="Straight Connector 133"/>
            <p:cNvCxnSpPr>
              <a:stCxn id="159790" idx="1"/>
              <a:endCxn id="159791" idx="0"/>
            </p:cNvCxnSpPr>
            <p:nvPr/>
          </p:nvCxnSpPr>
          <p:spPr>
            <a:xfrm flipH="1">
              <a:off x="6144053" y="3247733"/>
              <a:ext cx="711240" cy="355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59790" idx="3"/>
              <a:endCxn id="159792" idx="0"/>
            </p:cNvCxnSpPr>
            <p:nvPr/>
          </p:nvCxnSpPr>
          <p:spPr>
            <a:xfrm>
              <a:off x="7168047" y="3247733"/>
              <a:ext cx="823959" cy="35575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59812" idx="0"/>
            </p:cNvCxnSpPr>
            <p:nvPr/>
          </p:nvCxnSpPr>
          <p:spPr>
            <a:xfrm flipH="1">
              <a:off x="5655076" y="3971956"/>
              <a:ext cx="269890" cy="169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7660200" y="3971956"/>
              <a:ext cx="220675" cy="169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59813" idx="0"/>
            </p:cNvCxnSpPr>
            <p:nvPr/>
          </p:nvCxnSpPr>
          <p:spPr>
            <a:xfrm flipH="1" flipV="1">
              <a:off x="6364727" y="3971956"/>
              <a:ext cx="269890" cy="181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59811" idx="0"/>
            </p:cNvCxnSpPr>
            <p:nvPr/>
          </p:nvCxnSpPr>
          <p:spPr>
            <a:xfrm flipH="1" flipV="1">
              <a:off x="8212681" y="3971956"/>
              <a:ext cx="284179" cy="169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59818" idx="0"/>
            </p:cNvCxnSpPr>
            <p:nvPr/>
          </p:nvCxnSpPr>
          <p:spPr>
            <a:xfrm flipV="1">
              <a:off x="5434400" y="4511946"/>
              <a:ext cx="128595" cy="179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59819" idx="0"/>
            </p:cNvCxnSpPr>
            <p:nvPr/>
          </p:nvCxnSpPr>
          <p:spPr>
            <a:xfrm flipH="1" flipV="1">
              <a:off x="5790020" y="4511946"/>
              <a:ext cx="85730" cy="179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59816" idx="0"/>
            </p:cNvCxnSpPr>
            <p:nvPr/>
          </p:nvCxnSpPr>
          <p:spPr>
            <a:xfrm flipV="1">
              <a:off x="6418705" y="4521475"/>
              <a:ext cx="80968" cy="169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59817" idx="0"/>
            </p:cNvCxnSpPr>
            <p:nvPr/>
          </p:nvCxnSpPr>
          <p:spPr>
            <a:xfrm flipH="1" flipV="1">
              <a:off x="6742574" y="4511946"/>
              <a:ext cx="107956" cy="179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59814" idx="0"/>
            </p:cNvCxnSpPr>
            <p:nvPr/>
          </p:nvCxnSpPr>
          <p:spPr>
            <a:xfrm flipV="1">
              <a:off x="7393485" y="4511946"/>
              <a:ext cx="93668" cy="1794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59815" idx="0"/>
            </p:cNvCxnSpPr>
            <p:nvPr/>
          </p:nvCxnSpPr>
          <p:spPr>
            <a:xfrm flipH="1" flipV="1">
              <a:off x="7771331" y="4521475"/>
              <a:ext cx="63504" cy="169939"/>
            </a:xfrm>
            <a:prstGeom prst="line">
              <a:avLst/>
            </a:prstGeom>
          </p:spPr>
          <p:style>
            <a:lnRef idx="1">
              <a:schemeClr val="accent1"/>
            </a:lnRef>
            <a:fillRef idx="0">
              <a:schemeClr val="accent1"/>
            </a:fillRef>
            <a:effectRef idx="0">
              <a:schemeClr val="accent1"/>
            </a:effectRef>
            <a:fontRef idx="minor">
              <a:schemeClr val="tx1"/>
            </a:fontRef>
          </p:style>
        </p:cxnSp>
      </p:grpSp>
      <p:sp>
        <p:nvSpPr>
          <p:cNvPr id="4" name="Footer Placeholder 3"/>
          <p:cNvSpPr>
            <a:spLocks noGrp="1"/>
          </p:cNvSpPr>
          <p:nvPr>
            <p:ph type="ftr" sz="quarter" idx="11"/>
          </p:nvPr>
        </p:nvSpPr>
        <p:spPr/>
        <p:txBody>
          <a:bodyPr/>
          <a:lstStyle/>
          <a:p>
            <a:pPr>
              <a:defRPr/>
            </a:pPr>
            <a:r>
              <a:rPr lang="en-US"/>
              <a:t>Trees (29)</a:t>
            </a:r>
            <a:endParaRPr lang="en-US" dirty="0"/>
          </a:p>
        </p:txBody>
      </p:sp>
      <p:sp>
        <p:nvSpPr>
          <p:cNvPr id="7" name="Slide Number Placeholder 6"/>
          <p:cNvSpPr>
            <a:spLocks noGrp="1"/>
          </p:cNvSpPr>
          <p:nvPr>
            <p:ph type="sldNum" sz="quarter" idx="12"/>
          </p:nvPr>
        </p:nvSpPr>
        <p:spPr/>
        <p:txBody>
          <a:bodyPr/>
          <a:lstStyle/>
          <a:p>
            <a:pPr>
              <a:defRPr/>
            </a:pPr>
            <a:fld id="{0D7B5496-982B-480A-8085-B08F2CA91C21}" type="slidenum">
              <a:rPr lang="en-US" smtClean="0"/>
              <a:pPr>
                <a:defRPr/>
              </a:pPr>
              <a:t>19</a:t>
            </a:fld>
            <a:endParaRPr lang="en-US" dirty="0"/>
          </a:p>
        </p:txBody>
      </p:sp>
      <p:sp>
        <p:nvSpPr>
          <p:cNvPr id="3" name="Title 2"/>
          <p:cNvSpPr>
            <a:spLocks noGrp="1"/>
          </p:cNvSpPr>
          <p:nvPr>
            <p:ph type="title"/>
          </p:nvPr>
        </p:nvSpPr>
        <p:spPr/>
        <p:txBody>
          <a:bodyPr/>
          <a:lstStyle/>
          <a:p>
            <a:r>
              <a:rPr lang="en-US" dirty="0"/>
              <a:t>Inserting into a Vector Min-Heap </a:t>
            </a:r>
          </a:p>
        </p:txBody>
      </p:sp>
      <p:graphicFrame>
        <p:nvGraphicFramePr>
          <p:cNvPr id="80" name="Table 79"/>
          <p:cNvGraphicFramePr>
            <a:graphicFrameLocks noGrp="1"/>
          </p:cNvGraphicFramePr>
          <p:nvPr/>
        </p:nvGraphicFramePr>
        <p:xfrm>
          <a:off x="1767840" y="4536896"/>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81" name="TextBox 3"/>
          <p:cNvSpPr txBox="1">
            <a:spLocks noChangeArrowheads="1"/>
          </p:cNvSpPr>
          <p:nvPr/>
        </p:nvSpPr>
        <p:spPr bwMode="auto">
          <a:xfrm>
            <a:off x="5778500" y="1437717"/>
            <a:ext cx="4127500" cy="2862322"/>
          </a:xfrm>
          <a:prstGeom prst="rect">
            <a:avLst/>
          </a:prstGeom>
          <a:noFill/>
          <a:ln w="9525">
            <a:noFill/>
            <a:miter lim="800000"/>
            <a:headEnd/>
            <a:tailEnd/>
          </a:ln>
        </p:spPr>
        <p:txBody>
          <a:bodyPr wrap="square">
            <a:spAutoFit/>
          </a:bodyPr>
          <a:lstStyle/>
          <a:p>
            <a:pPr marL="342900" indent="-342900">
              <a:buFont typeface="+mj-lt"/>
              <a:buAutoNum type="arabicPeriod"/>
            </a:pPr>
            <a:r>
              <a:rPr lang="en-US" sz="1600" dirty="0">
                <a:latin typeface="Consolas" panose="020B0609020204030204" pitchFamily="49" charset="0"/>
                <a:cs typeface="Consolas" panose="020B0609020204030204" pitchFamily="49" charset="0"/>
              </a:rPr>
              <a:t>Insert the new element at the end of the vector.</a:t>
            </a:r>
          </a:p>
          <a:p>
            <a:pPr marL="342900" indent="-342900">
              <a:spcBef>
                <a:spcPts val="400"/>
              </a:spcBef>
              <a:buFont typeface="+mj-lt"/>
              <a:buAutoNum type="arabicPeriod"/>
            </a:pPr>
            <a:r>
              <a:rPr lang="en-US" sz="1600" dirty="0">
                <a:latin typeface="Consolas" panose="020B0609020204030204" pitchFamily="49" charset="0"/>
                <a:cs typeface="Consolas" panose="020B0609020204030204" pitchFamily="49" charset="0"/>
              </a:rPr>
              <a:t>Set child = vector.size() – 1.</a:t>
            </a:r>
          </a:p>
          <a:p>
            <a:pPr marL="342900" indent="-342900">
              <a:spcBef>
                <a:spcPts val="400"/>
              </a:spcBef>
              <a:buFont typeface="+mj-lt"/>
              <a:buAutoNum type="arabicPeriod"/>
            </a:pPr>
            <a:r>
              <a:rPr lang="en-US" sz="1600" dirty="0">
                <a:latin typeface="Consolas" panose="020B0609020204030204" pitchFamily="49" charset="0"/>
                <a:cs typeface="Consolas" panose="020B0609020204030204" pitchFamily="49" charset="0"/>
              </a:rPr>
              <a:t>Set parent = (child – 1) / 2.</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while (parent &gt;= 0 AND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table[parent] &gt; table[child])</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Swap table[parent]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and table[child].</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Set child = parent.</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Set parent = (child - 1) / 2.</a:t>
            </a:r>
          </a:p>
        </p:txBody>
      </p:sp>
    </p:spTree>
    <p:extLst>
      <p:ext uri="{BB962C8B-B14F-4D97-AF65-F5344CB8AC3E}">
        <p14:creationId xmlns:p14="http://schemas.microsoft.com/office/powerpoint/2010/main" val="3957798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16F3C92-6485-41E7-878C-6F9A4619F21B}"/>
              </a:ext>
            </a:extLst>
          </p:cNvPr>
          <p:cNvPicPr>
            <a:picLocks noChangeAspect="1"/>
          </p:cNvPicPr>
          <p:nvPr/>
        </p:nvPicPr>
        <p:blipFill>
          <a:blip r:embed="rId2"/>
          <a:stretch>
            <a:fillRect/>
          </a:stretch>
        </p:blipFill>
        <p:spPr>
          <a:xfrm>
            <a:off x="826008" y="1421534"/>
            <a:ext cx="7086600" cy="5200650"/>
          </a:xfrm>
          <a:prstGeom prst="rect">
            <a:avLst/>
          </a:prstGeom>
        </p:spPr>
      </p:pic>
      <p:sp>
        <p:nvSpPr>
          <p:cNvPr id="2" name="Title 1"/>
          <p:cNvSpPr>
            <a:spLocks noGrp="1"/>
          </p:cNvSpPr>
          <p:nvPr>
            <p:ph type="title"/>
          </p:nvPr>
        </p:nvSpPr>
        <p:spPr/>
        <p:txBody>
          <a:bodyPr/>
          <a:lstStyle/>
          <a:p>
            <a:r>
              <a:rPr lang="en-US" dirty="0"/>
              <a:t>Attendance Quiz #28</a:t>
            </a:r>
          </a:p>
        </p:txBody>
      </p:sp>
      <p:sp>
        <p:nvSpPr>
          <p:cNvPr id="4" name="Footer Placeholder 3"/>
          <p:cNvSpPr>
            <a:spLocks noGrp="1"/>
          </p:cNvSpPr>
          <p:nvPr>
            <p:ph type="ftr" sz="quarter" idx="11"/>
          </p:nvPr>
        </p:nvSpPr>
        <p:spPr/>
        <p:txBody>
          <a:bodyPr/>
          <a:lstStyle/>
          <a:p>
            <a:r>
              <a:rPr lang="en-US"/>
              <a:t>Trees (29)</a:t>
            </a:r>
            <a:endParaRPr lang="en-US" dirty="0"/>
          </a:p>
        </p:txBody>
      </p:sp>
      <p:sp>
        <p:nvSpPr>
          <p:cNvPr id="5" name="Slide Number Placeholder 4"/>
          <p:cNvSpPr>
            <a:spLocks noGrp="1"/>
          </p:cNvSpPr>
          <p:nvPr>
            <p:ph type="sldNum" sz="quarter" idx="12"/>
          </p:nvPr>
        </p:nvSpPr>
        <p:spPr/>
        <p:txBody>
          <a:bodyPr/>
          <a:lstStyle/>
          <a:p>
            <a:fld id="{F59D9B86-AB8B-404F-8D86-C97B35C4C67E}" type="slidenum">
              <a:rPr lang="en-US" smtClean="0"/>
              <a:pPr/>
              <a:t>2</a:t>
            </a:fld>
            <a:endParaRPr lang="en-US" dirty="0"/>
          </a:p>
        </p:txBody>
      </p:sp>
    </p:spTree>
    <p:extLst>
      <p:ext uri="{BB962C8B-B14F-4D97-AF65-F5344CB8AC3E}">
        <p14:creationId xmlns:p14="http://schemas.microsoft.com/office/powerpoint/2010/main" val="954562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8" name="TextBox 3"/>
          <p:cNvSpPr txBox="1">
            <a:spLocks noChangeArrowheads="1"/>
          </p:cNvSpPr>
          <p:nvPr/>
        </p:nvSpPr>
        <p:spPr bwMode="auto">
          <a:xfrm>
            <a:off x="5778500" y="1437717"/>
            <a:ext cx="4127500" cy="2862322"/>
          </a:xfrm>
          <a:prstGeom prst="rect">
            <a:avLst/>
          </a:prstGeom>
          <a:noFill/>
          <a:ln w="9525">
            <a:noFill/>
            <a:miter lim="800000"/>
            <a:headEnd/>
            <a:tailEnd/>
          </a:ln>
        </p:spPr>
        <p:txBody>
          <a:bodyPr wrap="square">
            <a:spAutoFit/>
          </a:bodyPr>
          <a:lstStyle/>
          <a:p>
            <a:pPr marL="342900" indent="-342900">
              <a:buFont typeface="+mj-lt"/>
              <a:buAutoNum type="arabicPeriod"/>
            </a:pPr>
            <a:r>
              <a:rPr lang="en-US" sz="1600" dirty="0">
                <a:solidFill>
                  <a:srgbClr val="FF0000"/>
                </a:solidFill>
                <a:latin typeface="Consolas" panose="020B0609020204030204" pitchFamily="49" charset="0"/>
                <a:cs typeface="Consolas" panose="020B0609020204030204" pitchFamily="49" charset="0"/>
              </a:rPr>
              <a:t>Insert the new element at the end of the vector.</a:t>
            </a:r>
          </a:p>
          <a:p>
            <a:pPr marL="342900" indent="-342900">
              <a:spcBef>
                <a:spcPts val="400"/>
              </a:spcBef>
              <a:buFont typeface="+mj-lt"/>
              <a:buAutoNum type="arabicPeriod"/>
            </a:pPr>
            <a:r>
              <a:rPr lang="en-US" sz="1600" dirty="0">
                <a:latin typeface="Consolas" panose="020B0609020204030204" pitchFamily="49" charset="0"/>
                <a:cs typeface="Consolas" panose="020B0609020204030204" pitchFamily="49" charset="0"/>
              </a:rPr>
              <a:t>Set child = vector.size() – 1.</a:t>
            </a:r>
          </a:p>
          <a:p>
            <a:pPr marL="342900" indent="-342900">
              <a:spcBef>
                <a:spcPts val="400"/>
              </a:spcBef>
              <a:buFont typeface="+mj-lt"/>
              <a:buAutoNum type="arabicPeriod"/>
            </a:pPr>
            <a:r>
              <a:rPr lang="en-US" sz="1600" dirty="0">
                <a:latin typeface="Consolas" panose="020B0609020204030204" pitchFamily="49" charset="0"/>
                <a:cs typeface="Consolas" panose="020B0609020204030204" pitchFamily="49" charset="0"/>
              </a:rPr>
              <a:t>Set parent = (child – 1) / 2.</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while (parent &gt;= 0 AND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table[parent] &gt; table[child])</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Swap table[parent]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and table[child].</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Set child = parent.</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Set parent = (child - 1) / 2.</a:t>
            </a:r>
          </a:p>
        </p:txBody>
      </p:sp>
      <p:sp>
        <p:nvSpPr>
          <p:cNvPr id="4" name="Footer Placeholder 3"/>
          <p:cNvSpPr>
            <a:spLocks noGrp="1"/>
          </p:cNvSpPr>
          <p:nvPr>
            <p:ph type="ftr" sz="quarter" idx="11"/>
          </p:nvPr>
        </p:nvSpPr>
        <p:spPr/>
        <p:txBody>
          <a:bodyPr/>
          <a:lstStyle/>
          <a:p>
            <a:pPr>
              <a:defRPr/>
            </a:pPr>
            <a:r>
              <a:rPr lang="en-US"/>
              <a:t>Trees (29)</a:t>
            </a:r>
            <a:endParaRPr lang="en-US" dirty="0"/>
          </a:p>
        </p:txBody>
      </p:sp>
      <p:sp>
        <p:nvSpPr>
          <p:cNvPr id="7" name="Slide Number Placeholder 6"/>
          <p:cNvSpPr>
            <a:spLocks noGrp="1"/>
          </p:cNvSpPr>
          <p:nvPr>
            <p:ph type="sldNum" sz="quarter" idx="12"/>
          </p:nvPr>
        </p:nvSpPr>
        <p:spPr/>
        <p:txBody>
          <a:bodyPr/>
          <a:lstStyle/>
          <a:p>
            <a:pPr>
              <a:defRPr/>
            </a:pPr>
            <a:fld id="{0D7B5496-982B-480A-8085-B08F2CA91C21}" type="slidenum">
              <a:rPr lang="en-US" smtClean="0"/>
              <a:pPr>
                <a:defRPr/>
              </a:pPr>
              <a:t>20</a:t>
            </a:fld>
            <a:endParaRPr lang="en-US" dirty="0"/>
          </a:p>
        </p:txBody>
      </p:sp>
      <p:sp>
        <p:nvSpPr>
          <p:cNvPr id="3" name="Title 2"/>
          <p:cNvSpPr>
            <a:spLocks noGrp="1"/>
          </p:cNvSpPr>
          <p:nvPr>
            <p:ph type="title"/>
          </p:nvPr>
        </p:nvSpPr>
        <p:spPr/>
        <p:txBody>
          <a:bodyPr/>
          <a:lstStyle/>
          <a:p>
            <a:r>
              <a:rPr lang="en-US" dirty="0"/>
              <a:t>Inserting into a Vector Min-Heap </a:t>
            </a:r>
          </a:p>
        </p:txBody>
      </p:sp>
      <p:graphicFrame>
        <p:nvGraphicFramePr>
          <p:cNvPr id="80" name="Table 79"/>
          <p:cNvGraphicFramePr>
            <a:graphicFrameLocks noGrp="1"/>
          </p:cNvGraphicFramePr>
          <p:nvPr/>
        </p:nvGraphicFramePr>
        <p:xfrm>
          <a:off x="1767840" y="4536896"/>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38" name="TextBox 115"/>
          <p:cNvSpPr txBox="1">
            <a:spLocks noChangeArrowheads="1"/>
          </p:cNvSpPr>
          <p:nvPr/>
        </p:nvSpPr>
        <p:spPr bwMode="auto">
          <a:xfrm>
            <a:off x="3370264" y="2206625"/>
            <a:ext cx="312737" cy="368300"/>
          </a:xfrm>
          <a:prstGeom prst="rect">
            <a:avLst/>
          </a:prstGeom>
          <a:noFill/>
          <a:ln w="9525">
            <a:noFill/>
            <a:miter lim="800000"/>
            <a:headEnd/>
            <a:tailEnd/>
          </a:ln>
        </p:spPr>
        <p:txBody>
          <a:bodyPr wrap="none">
            <a:spAutoFit/>
          </a:bodyPr>
          <a:lstStyle/>
          <a:p>
            <a:r>
              <a:rPr lang="en-US" b="1" dirty="0"/>
              <a:t>8</a:t>
            </a:r>
          </a:p>
        </p:txBody>
      </p:sp>
      <p:sp>
        <p:nvSpPr>
          <p:cNvPr id="39" name="TextBox 118"/>
          <p:cNvSpPr txBox="1">
            <a:spLocks noChangeArrowheads="1"/>
          </p:cNvSpPr>
          <p:nvPr/>
        </p:nvSpPr>
        <p:spPr bwMode="auto">
          <a:xfrm>
            <a:off x="2439989" y="2744789"/>
            <a:ext cx="441325" cy="369887"/>
          </a:xfrm>
          <a:prstGeom prst="rect">
            <a:avLst/>
          </a:prstGeom>
          <a:noFill/>
          <a:ln w="9525">
            <a:noFill/>
            <a:miter lim="800000"/>
            <a:headEnd/>
            <a:tailEnd/>
          </a:ln>
        </p:spPr>
        <p:txBody>
          <a:bodyPr wrap="none">
            <a:spAutoFit/>
          </a:bodyPr>
          <a:lstStyle/>
          <a:p>
            <a:r>
              <a:rPr lang="en-US" b="1"/>
              <a:t>18</a:t>
            </a:r>
          </a:p>
        </p:txBody>
      </p:sp>
      <p:sp>
        <p:nvSpPr>
          <p:cNvPr id="40" name="TextBox 127"/>
          <p:cNvSpPr txBox="1">
            <a:spLocks noChangeArrowheads="1"/>
          </p:cNvSpPr>
          <p:nvPr/>
        </p:nvSpPr>
        <p:spPr bwMode="auto">
          <a:xfrm>
            <a:off x="4286251" y="2744789"/>
            <a:ext cx="441325" cy="369887"/>
          </a:xfrm>
          <a:prstGeom prst="rect">
            <a:avLst/>
          </a:prstGeom>
          <a:noFill/>
          <a:ln w="9525">
            <a:noFill/>
            <a:miter lim="800000"/>
            <a:headEnd/>
            <a:tailEnd/>
          </a:ln>
        </p:spPr>
        <p:txBody>
          <a:bodyPr>
            <a:spAutoFit/>
          </a:bodyPr>
          <a:lstStyle/>
          <a:p>
            <a:pPr algn="ctr"/>
            <a:r>
              <a:rPr lang="en-US" b="1"/>
              <a:t>29</a:t>
            </a:r>
          </a:p>
        </p:txBody>
      </p:sp>
      <p:grpSp>
        <p:nvGrpSpPr>
          <p:cNvPr id="41" name="Group 128"/>
          <p:cNvGrpSpPr>
            <a:grpSpLocks/>
          </p:cNvGrpSpPr>
          <p:nvPr/>
        </p:nvGrpSpPr>
        <p:grpSpPr bwMode="auto">
          <a:xfrm>
            <a:off x="1728788" y="3833814"/>
            <a:ext cx="882650" cy="369887"/>
            <a:chOff x="4590254" y="5277977"/>
            <a:chExt cx="882292" cy="369332"/>
          </a:xfrm>
        </p:grpSpPr>
        <p:sp>
          <p:nvSpPr>
            <p:cNvPr id="42" name="TextBox 153"/>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43" name="TextBox 154"/>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44" name="Group 129"/>
          <p:cNvGrpSpPr>
            <a:grpSpLocks/>
          </p:cNvGrpSpPr>
          <p:nvPr/>
        </p:nvGrpSpPr>
        <p:grpSpPr bwMode="auto">
          <a:xfrm>
            <a:off x="2713039" y="3833814"/>
            <a:ext cx="873125" cy="369887"/>
            <a:chOff x="2571515" y="5410200"/>
            <a:chExt cx="873193" cy="369332"/>
          </a:xfrm>
        </p:grpSpPr>
        <p:sp>
          <p:nvSpPr>
            <p:cNvPr id="45" name="TextBox 151"/>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46" name="TextBox 152"/>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47" name="Group 130"/>
          <p:cNvGrpSpPr>
            <a:grpSpLocks/>
          </p:cNvGrpSpPr>
          <p:nvPr/>
        </p:nvGrpSpPr>
        <p:grpSpPr bwMode="auto">
          <a:xfrm>
            <a:off x="3689350" y="3833814"/>
            <a:ext cx="882650" cy="369887"/>
            <a:chOff x="2571515" y="5943600"/>
            <a:chExt cx="882292" cy="369332"/>
          </a:xfrm>
        </p:grpSpPr>
        <p:sp>
          <p:nvSpPr>
            <p:cNvPr id="48" name="TextBox 149"/>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49" name="TextBox 150"/>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50" name="Group 131"/>
          <p:cNvGrpSpPr>
            <a:grpSpLocks/>
          </p:cNvGrpSpPr>
          <p:nvPr/>
        </p:nvGrpSpPr>
        <p:grpSpPr bwMode="auto">
          <a:xfrm>
            <a:off x="1949451" y="3284538"/>
            <a:ext cx="1420813" cy="379412"/>
            <a:chOff x="5434299" y="4142433"/>
            <a:chExt cx="1421044" cy="379568"/>
          </a:xfrm>
        </p:grpSpPr>
        <p:sp>
          <p:nvSpPr>
            <p:cNvPr id="51" name="TextBox 147"/>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52" name="TextBox 148"/>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53" name="Group 132"/>
          <p:cNvGrpSpPr>
            <a:grpSpLocks/>
          </p:cNvGrpSpPr>
          <p:nvPr/>
        </p:nvGrpSpPr>
        <p:grpSpPr bwMode="auto">
          <a:xfrm>
            <a:off x="3910014" y="3284539"/>
            <a:ext cx="1322387" cy="369887"/>
            <a:chOff x="7394096" y="4142433"/>
            <a:chExt cx="1323438" cy="369332"/>
          </a:xfrm>
        </p:grpSpPr>
        <p:sp>
          <p:nvSpPr>
            <p:cNvPr id="54" name="TextBox 145"/>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a:t>39</a:t>
              </a:r>
            </a:p>
          </p:txBody>
        </p:sp>
        <p:sp>
          <p:nvSpPr>
            <p:cNvPr id="55" name="TextBox 146"/>
            <p:cNvSpPr txBox="1">
              <a:spLocks noChangeArrowheads="1"/>
            </p:cNvSpPr>
            <p:nvPr/>
          </p:nvSpPr>
          <p:spPr bwMode="auto">
            <a:xfrm>
              <a:off x="8276388" y="4142433"/>
              <a:ext cx="441146" cy="369332"/>
            </a:xfrm>
            <a:prstGeom prst="rect">
              <a:avLst/>
            </a:prstGeom>
            <a:noFill/>
            <a:ln w="9525">
              <a:noFill/>
              <a:miter lim="800000"/>
              <a:headEnd/>
              <a:tailEnd/>
            </a:ln>
          </p:spPr>
          <p:txBody>
            <a:bodyPr wrap="none">
              <a:spAutoFit/>
            </a:bodyPr>
            <a:lstStyle/>
            <a:p>
              <a:r>
                <a:rPr lang="en-US" b="1"/>
                <a:t>66</a:t>
              </a:r>
            </a:p>
          </p:txBody>
        </p:sp>
      </p:grpSp>
      <p:cxnSp>
        <p:nvCxnSpPr>
          <p:cNvPr id="56" name="Straight Connector 55"/>
          <p:cNvCxnSpPr>
            <a:stCxn id="38" idx="1"/>
            <a:endCxn id="39" idx="0"/>
          </p:cNvCxnSpPr>
          <p:nvPr/>
        </p:nvCxnSpPr>
        <p:spPr>
          <a:xfrm flipH="1">
            <a:off x="2660651" y="2390776"/>
            <a:ext cx="709613" cy="354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p:cNvCxnSpPr>
            <a:stCxn id="38" idx="3"/>
            <a:endCxn id="40" idx="0"/>
          </p:cNvCxnSpPr>
          <p:nvPr/>
        </p:nvCxnSpPr>
        <p:spPr>
          <a:xfrm>
            <a:off x="3683001" y="2390776"/>
            <a:ext cx="823913" cy="354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58" name="Straight Connector 57"/>
          <p:cNvCxnSpPr>
            <a:endCxn id="51" idx="0"/>
          </p:cNvCxnSpPr>
          <p:nvPr/>
        </p:nvCxnSpPr>
        <p:spPr>
          <a:xfrm flipH="1">
            <a:off x="2170114" y="3114676"/>
            <a:ext cx="269875"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flipH="1">
            <a:off x="4176713" y="3114676"/>
            <a:ext cx="220662"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0" name="Straight Connector 59"/>
          <p:cNvCxnSpPr>
            <a:stCxn id="52" idx="0"/>
          </p:cNvCxnSpPr>
          <p:nvPr/>
        </p:nvCxnSpPr>
        <p:spPr>
          <a:xfrm flipH="1" flipV="1">
            <a:off x="2881314" y="3114676"/>
            <a:ext cx="268287"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a:stCxn id="55" idx="0"/>
          </p:cNvCxnSpPr>
          <p:nvPr/>
        </p:nvCxnSpPr>
        <p:spPr>
          <a:xfrm flipH="1" flipV="1">
            <a:off x="4727576" y="3114676"/>
            <a:ext cx="284163"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2" name="Straight Connector 61"/>
          <p:cNvCxnSpPr>
            <a:stCxn id="42" idx="0"/>
          </p:cNvCxnSpPr>
          <p:nvPr/>
        </p:nvCxnSpPr>
        <p:spPr>
          <a:xfrm flipV="1">
            <a:off x="1949450" y="3654425"/>
            <a:ext cx="128588"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p:cNvCxnSpPr>
            <a:stCxn id="43" idx="0"/>
          </p:cNvCxnSpPr>
          <p:nvPr/>
        </p:nvCxnSpPr>
        <p:spPr>
          <a:xfrm flipH="1" flipV="1">
            <a:off x="2305051" y="3654425"/>
            <a:ext cx="8572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45" idx="0"/>
          </p:cNvCxnSpPr>
          <p:nvPr/>
        </p:nvCxnSpPr>
        <p:spPr>
          <a:xfrm flipV="1">
            <a:off x="2933700" y="3663951"/>
            <a:ext cx="82550"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a:stCxn id="46" idx="0"/>
          </p:cNvCxnSpPr>
          <p:nvPr/>
        </p:nvCxnSpPr>
        <p:spPr>
          <a:xfrm flipH="1" flipV="1">
            <a:off x="3257550" y="3654425"/>
            <a:ext cx="10795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p:cNvCxnSpPr>
            <a:stCxn id="48" idx="0"/>
          </p:cNvCxnSpPr>
          <p:nvPr/>
        </p:nvCxnSpPr>
        <p:spPr>
          <a:xfrm flipV="1">
            <a:off x="3910014" y="3654425"/>
            <a:ext cx="9207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p:cNvCxnSpPr>
            <a:stCxn id="49" idx="0"/>
          </p:cNvCxnSpPr>
          <p:nvPr/>
        </p:nvCxnSpPr>
        <p:spPr>
          <a:xfrm flipH="1" flipV="1">
            <a:off x="4286250" y="3663951"/>
            <a:ext cx="65088" cy="169863"/>
          </a:xfrm>
          <a:prstGeom prst="line">
            <a:avLst/>
          </a:prstGeom>
        </p:spPr>
        <p:style>
          <a:lnRef idx="1">
            <a:schemeClr val="accent1"/>
          </a:lnRef>
          <a:fillRef idx="0">
            <a:schemeClr val="accent1"/>
          </a:fillRef>
          <a:effectRef idx="0">
            <a:schemeClr val="accent1"/>
          </a:effectRef>
          <a:fontRef idx="minor">
            <a:schemeClr val="tx1"/>
          </a:fontRef>
        </p:style>
      </p:cxnSp>
      <p:sp>
        <p:nvSpPr>
          <p:cNvPr id="68" name="TextBox 80"/>
          <p:cNvSpPr txBox="1">
            <a:spLocks noChangeArrowheads="1"/>
          </p:cNvSpPr>
          <p:nvPr/>
        </p:nvSpPr>
        <p:spPr bwMode="auto">
          <a:xfrm>
            <a:off x="4635500" y="3833813"/>
            <a:ext cx="441146" cy="369332"/>
          </a:xfrm>
          <a:prstGeom prst="rect">
            <a:avLst/>
          </a:prstGeom>
          <a:noFill/>
          <a:ln w="9525">
            <a:noFill/>
            <a:miter lim="800000"/>
            <a:headEnd/>
            <a:tailEnd/>
          </a:ln>
        </p:spPr>
        <p:txBody>
          <a:bodyPr wrap="none">
            <a:spAutoFit/>
          </a:bodyPr>
          <a:lstStyle/>
          <a:p>
            <a:r>
              <a:rPr lang="en-US" b="1" dirty="0">
                <a:solidFill>
                  <a:srgbClr val="FF0000"/>
                </a:solidFill>
              </a:rPr>
              <a:t>10</a:t>
            </a:r>
          </a:p>
        </p:txBody>
      </p:sp>
      <p:cxnSp>
        <p:nvCxnSpPr>
          <p:cNvPr id="69" name="Straight Connector 68"/>
          <p:cNvCxnSpPr>
            <a:stCxn id="68" idx="0"/>
          </p:cNvCxnSpPr>
          <p:nvPr/>
        </p:nvCxnSpPr>
        <p:spPr>
          <a:xfrm flipV="1">
            <a:off x="4856073" y="3654425"/>
            <a:ext cx="38190" cy="179388"/>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24098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TextBox 115"/>
          <p:cNvSpPr txBox="1">
            <a:spLocks noChangeArrowheads="1"/>
          </p:cNvSpPr>
          <p:nvPr/>
        </p:nvSpPr>
        <p:spPr bwMode="auto">
          <a:xfrm>
            <a:off x="3370264" y="2206625"/>
            <a:ext cx="312737" cy="368300"/>
          </a:xfrm>
          <a:prstGeom prst="rect">
            <a:avLst/>
          </a:prstGeom>
          <a:noFill/>
          <a:ln w="9525">
            <a:noFill/>
            <a:miter lim="800000"/>
            <a:headEnd/>
            <a:tailEnd/>
          </a:ln>
        </p:spPr>
        <p:txBody>
          <a:bodyPr wrap="none">
            <a:spAutoFit/>
          </a:bodyPr>
          <a:lstStyle/>
          <a:p>
            <a:r>
              <a:rPr lang="en-US" b="1" dirty="0"/>
              <a:t>8</a:t>
            </a:r>
          </a:p>
        </p:txBody>
      </p:sp>
      <p:sp>
        <p:nvSpPr>
          <p:cNvPr id="160771" name="TextBox 118"/>
          <p:cNvSpPr txBox="1">
            <a:spLocks noChangeArrowheads="1"/>
          </p:cNvSpPr>
          <p:nvPr/>
        </p:nvSpPr>
        <p:spPr bwMode="auto">
          <a:xfrm>
            <a:off x="2439989" y="2744789"/>
            <a:ext cx="441325" cy="369887"/>
          </a:xfrm>
          <a:prstGeom prst="rect">
            <a:avLst/>
          </a:prstGeom>
          <a:noFill/>
          <a:ln w="9525">
            <a:noFill/>
            <a:miter lim="800000"/>
            <a:headEnd/>
            <a:tailEnd/>
          </a:ln>
        </p:spPr>
        <p:txBody>
          <a:bodyPr wrap="none">
            <a:spAutoFit/>
          </a:bodyPr>
          <a:lstStyle/>
          <a:p>
            <a:r>
              <a:rPr lang="en-US" b="1"/>
              <a:t>18</a:t>
            </a:r>
          </a:p>
        </p:txBody>
      </p:sp>
      <p:sp>
        <p:nvSpPr>
          <p:cNvPr id="160772" name="TextBox 127"/>
          <p:cNvSpPr txBox="1">
            <a:spLocks noChangeArrowheads="1"/>
          </p:cNvSpPr>
          <p:nvPr/>
        </p:nvSpPr>
        <p:spPr bwMode="auto">
          <a:xfrm>
            <a:off x="4286251" y="2744789"/>
            <a:ext cx="441325" cy="369887"/>
          </a:xfrm>
          <a:prstGeom prst="rect">
            <a:avLst/>
          </a:prstGeom>
          <a:noFill/>
          <a:ln w="9525">
            <a:noFill/>
            <a:miter lim="800000"/>
            <a:headEnd/>
            <a:tailEnd/>
          </a:ln>
        </p:spPr>
        <p:txBody>
          <a:bodyPr>
            <a:spAutoFit/>
          </a:bodyPr>
          <a:lstStyle/>
          <a:p>
            <a:pPr algn="ctr"/>
            <a:r>
              <a:rPr lang="en-US" b="1"/>
              <a:t>29</a:t>
            </a:r>
          </a:p>
        </p:txBody>
      </p:sp>
      <p:grpSp>
        <p:nvGrpSpPr>
          <p:cNvPr id="160773" name="Group 128"/>
          <p:cNvGrpSpPr>
            <a:grpSpLocks/>
          </p:cNvGrpSpPr>
          <p:nvPr/>
        </p:nvGrpSpPr>
        <p:grpSpPr bwMode="auto">
          <a:xfrm>
            <a:off x="1728788" y="3833814"/>
            <a:ext cx="882650" cy="369887"/>
            <a:chOff x="4590254" y="5277977"/>
            <a:chExt cx="882292" cy="369332"/>
          </a:xfrm>
        </p:grpSpPr>
        <p:sp>
          <p:nvSpPr>
            <p:cNvPr id="160846" name="TextBox 153"/>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160847" name="TextBox 154"/>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160774" name="Group 129"/>
          <p:cNvGrpSpPr>
            <a:grpSpLocks/>
          </p:cNvGrpSpPr>
          <p:nvPr/>
        </p:nvGrpSpPr>
        <p:grpSpPr bwMode="auto">
          <a:xfrm>
            <a:off x="2713039" y="3833814"/>
            <a:ext cx="873125" cy="369887"/>
            <a:chOff x="2571515" y="5410200"/>
            <a:chExt cx="873193" cy="369332"/>
          </a:xfrm>
        </p:grpSpPr>
        <p:sp>
          <p:nvSpPr>
            <p:cNvPr id="160844" name="TextBox 151"/>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160845" name="TextBox 152"/>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160775" name="Group 130"/>
          <p:cNvGrpSpPr>
            <a:grpSpLocks/>
          </p:cNvGrpSpPr>
          <p:nvPr/>
        </p:nvGrpSpPr>
        <p:grpSpPr bwMode="auto">
          <a:xfrm>
            <a:off x="3689350" y="3833814"/>
            <a:ext cx="882650" cy="369887"/>
            <a:chOff x="2571515" y="5943600"/>
            <a:chExt cx="882292" cy="369332"/>
          </a:xfrm>
        </p:grpSpPr>
        <p:sp>
          <p:nvSpPr>
            <p:cNvPr id="160842" name="TextBox 149"/>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160843" name="TextBox 150"/>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160776" name="Group 131"/>
          <p:cNvGrpSpPr>
            <a:grpSpLocks/>
          </p:cNvGrpSpPr>
          <p:nvPr/>
        </p:nvGrpSpPr>
        <p:grpSpPr bwMode="auto">
          <a:xfrm>
            <a:off x="1949451" y="3284538"/>
            <a:ext cx="1420813" cy="379412"/>
            <a:chOff x="5434299" y="4142433"/>
            <a:chExt cx="1421044" cy="379568"/>
          </a:xfrm>
        </p:grpSpPr>
        <p:sp>
          <p:nvSpPr>
            <p:cNvPr id="160840" name="TextBox 147"/>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160841" name="TextBox 148"/>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160777" name="Group 132"/>
          <p:cNvGrpSpPr>
            <a:grpSpLocks/>
          </p:cNvGrpSpPr>
          <p:nvPr/>
        </p:nvGrpSpPr>
        <p:grpSpPr bwMode="auto">
          <a:xfrm>
            <a:off x="3910014" y="3284539"/>
            <a:ext cx="1322387" cy="369887"/>
            <a:chOff x="7394096" y="4142433"/>
            <a:chExt cx="1323438" cy="369332"/>
          </a:xfrm>
        </p:grpSpPr>
        <p:sp>
          <p:nvSpPr>
            <p:cNvPr id="160838" name="TextBox 145"/>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a:t>39</a:t>
              </a:r>
            </a:p>
          </p:txBody>
        </p:sp>
        <p:sp>
          <p:nvSpPr>
            <p:cNvPr id="160839" name="TextBox 146"/>
            <p:cNvSpPr txBox="1">
              <a:spLocks noChangeArrowheads="1"/>
            </p:cNvSpPr>
            <p:nvPr/>
          </p:nvSpPr>
          <p:spPr bwMode="auto">
            <a:xfrm>
              <a:off x="8276388" y="4142433"/>
              <a:ext cx="441146" cy="369332"/>
            </a:xfrm>
            <a:prstGeom prst="rect">
              <a:avLst/>
            </a:prstGeom>
            <a:noFill/>
            <a:ln w="9525">
              <a:noFill/>
              <a:miter lim="800000"/>
              <a:headEnd/>
              <a:tailEnd/>
            </a:ln>
          </p:spPr>
          <p:txBody>
            <a:bodyPr wrap="none">
              <a:spAutoFit/>
            </a:bodyPr>
            <a:lstStyle/>
            <a:p>
              <a:r>
                <a:rPr lang="en-US" b="1"/>
                <a:t>66</a:t>
              </a:r>
            </a:p>
          </p:txBody>
        </p:sp>
      </p:grpSp>
      <p:cxnSp>
        <p:nvCxnSpPr>
          <p:cNvPr id="134" name="Straight Connector 133"/>
          <p:cNvCxnSpPr>
            <a:stCxn id="160770" idx="1"/>
            <a:endCxn id="160771" idx="0"/>
          </p:cNvCxnSpPr>
          <p:nvPr/>
        </p:nvCxnSpPr>
        <p:spPr>
          <a:xfrm flipH="1">
            <a:off x="2660651" y="2390776"/>
            <a:ext cx="709613" cy="354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60770" idx="3"/>
            <a:endCxn id="160772" idx="0"/>
          </p:cNvCxnSpPr>
          <p:nvPr/>
        </p:nvCxnSpPr>
        <p:spPr>
          <a:xfrm>
            <a:off x="3683001" y="2390776"/>
            <a:ext cx="823913" cy="354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60840" idx="0"/>
          </p:cNvCxnSpPr>
          <p:nvPr/>
        </p:nvCxnSpPr>
        <p:spPr>
          <a:xfrm flipH="1">
            <a:off x="2170114" y="3114676"/>
            <a:ext cx="269875"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4176713" y="3114676"/>
            <a:ext cx="220662"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60841" idx="0"/>
          </p:cNvCxnSpPr>
          <p:nvPr/>
        </p:nvCxnSpPr>
        <p:spPr>
          <a:xfrm flipH="1" flipV="1">
            <a:off x="2881314" y="3114676"/>
            <a:ext cx="268287"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60839" idx="0"/>
          </p:cNvCxnSpPr>
          <p:nvPr/>
        </p:nvCxnSpPr>
        <p:spPr>
          <a:xfrm flipH="1" flipV="1">
            <a:off x="4727576" y="3114676"/>
            <a:ext cx="284163"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60846" idx="0"/>
          </p:cNvCxnSpPr>
          <p:nvPr/>
        </p:nvCxnSpPr>
        <p:spPr>
          <a:xfrm flipV="1">
            <a:off x="1949450" y="3654425"/>
            <a:ext cx="128588"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60847" idx="0"/>
          </p:cNvCxnSpPr>
          <p:nvPr/>
        </p:nvCxnSpPr>
        <p:spPr>
          <a:xfrm flipH="1" flipV="1">
            <a:off x="2305051" y="3654425"/>
            <a:ext cx="8572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60844" idx="0"/>
          </p:cNvCxnSpPr>
          <p:nvPr/>
        </p:nvCxnSpPr>
        <p:spPr>
          <a:xfrm flipV="1">
            <a:off x="2933700" y="3663951"/>
            <a:ext cx="82550"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60845" idx="0"/>
          </p:cNvCxnSpPr>
          <p:nvPr/>
        </p:nvCxnSpPr>
        <p:spPr>
          <a:xfrm flipH="1" flipV="1">
            <a:off x="3257550" y="3654425"/>
            <a:ext cx="10795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60842" idx="0"/>
          </p:cNvCxnSpPr>
          <p:nvPr/>
        </p:nvCxnSpPr>
        <p:spPr>
          <a:xfrm flipV="1">
            <a:off x="3910014" y="3654425"/>
            <a:ext cx="9207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60843" idx="0"/>
          </p:cNvCxnSpPr>
          <p:nvPr/>
        </p:nvCxnSpPr>
        <p:spPr>
          <a:xfrm flipH="1" flipV="1">
            <a:off x="4286250" y="3663951"/>
            <a:ext cx="65088" cy="169863"/>
          </a:xfrm>
          <a:prstGeom prst="line">
            <a:avLst/>
          </a:prstGeom>
        </p:spPr>
        <p:style>
          <a:lnRef idx="1">
            <a:schemeClr val="accent1"/>
          </a:lnRef>
          <a:fillRef idx="0">
            <a:schemeClr val="accent1"/>
          </a:fillRef>
          <a:effectRef idx="0">
            <a:schemeClr val="accent1"/>
          </a:effectRef>
          <a:fontRef idx="minor">
            <a:schemeClr val="tx1"/>
          </a:fontRef>
        </p:style>
      </p:cxnSp>
      <p:sp>
        <p:nvSpPr>
          <p:cNvPr id="160832" name="TextBox 80"/>
          <p:cNvSpPr txBox="1">
            <a:spLocks noChangeArrowheads="1"/>
          </p:cNvSpPr>
          <p:nvPr/>
        </p:nvSpPr>
        <p:spPr bwMode="auto">
          <a:xfrm>
            <a:off x="4635500" y="3833813"/>
            <a:ext cx="441146" cy="369332"/>
          </a:xfrm>
          <a:prstGeom prst="rect">
            <a:avLst/>
          </a:prstGeom>
          <a:noFill/>
          <a:ln w="9525">
            <a:noFill/>
            <a:miter lim="800000"/>
            <a:headEnd/>
            <a:tailEnd/>
          </a:ln>
        </p:spPr>
        <p:txBody>
          <a:bodyPr wrap="none">
            <a:spAutoFit/>
          </a:bodyPr>
          <a:lstStyle/>
          <a:p>
            <a:r>
              <a:rPr lang="en-US" b="1" dirty="0">
                <a:solidFill>
                  <a:srgbClr val="FF0000"/>
                </a:solidFill>
              </a:rPr>
              <a:t>10</a:t>
            </a:r>
          </a:p>
        </p:txBody>
      </p:sp>
      <p:cxnSp>
        <p:nvCxnSpPr>
          <p:cNvPr id="7" name="Straight Connector 6"/>
          <p:cNvCxnSpPr>
            <a:stCxn id="160832" idx="0"/>
          </p:cNvCxnSpPr>
          <p:nvPr/>
        </p:nvCxnSpPr>
        <p:spPr>
          <a:xfrm flipV="1">
            <a:off x="4856073" y="3654425"/>
            <a:ext cx="38190" cy="179388"/>
          </a:xfrm>
          <a:prstGeom prst="line">
            <a:avLst/>
          </a:prstGeom>
        </p:spPr>
        <p:style>
          <a:lnRef idx="1">
            <a:schemeClr val="accent1"/>
          </a:lnRef>
          <a:fillRef idx="0">
            <a:schemeClr val="accent1"/>
          </a:fillRef>
          <a:effectRef idx="0">
            <a:schemeClr val="accent1"/>
          </a:effectRef>
          <a:fontRef idx="minor">
            <a:schemeClr val="tx1"/>
          </a:fontRef>
        </p:style>
      </p:cxnSp>
      <p:grpSp>
        <p:nvGrpSpPr>
          <p:cNvPr id="160835" name="Group 11"/>
          <p:cNvGrpSpPr>
            <a:grpSpLocks/>
          </p:cNvGrpSpPr>
          <p:nvPr/>
        </p:nvGrpSpPr>
        <p:grpSpPr bwMode="auto">
          <a:xfrm>
            <a:off x="8941715" y="5294313"/>
            <a:ext cx="430887" cy="1128590"/>
            <a:chOff x="7225526" y="5307679"/>
            <a:chExt cx="431562" cy="1128206"/>
          </a:xfrm>
        </p:grpSpPr>
        <p:sp>
          <p:nvSpPr>
            <p:cNvPr id="85" name="TextBox 84"/>
            <p:cNvSpPr txBox="1"/>
            <p:nvPr/>
          </p:nvSpPr>
          <p:spPr>
            <a:xfrm>
              <a:off x="7225526" y="5726636"/>
              <a:ext cx="431562" cy="709249"/>
            </a:xfrm>
            <a:prstGeom prst="rect">
              <a:avLst/>
            </a:prstGeom>
            <a:noFill/>
          </p:spPr>
          <p:txBody>
            <a:bodyPr vert="vert" wrap="none">
              <a:spAutoFit/>
            </a:bodyPr>
            <a:lstStyle/>
            <a:p>
              <a:pPr>
                <a:defRPr/>
              </a:pPr>
              <a:r>
                <a:rPr lang="en-US" sz="1600" b="1" dirty="0">
                  <a:latin typeface="Courier New" pitchFamily="49" charset="0"/>
                  <a:cs typeface="Courier New" pitchFamily="49" charset="0"/>
                </a:rPr>
                <a:t>Child</a:t>
              </a:r>
            </a:p>
          </p:txBody>
        </p:sp>
        <p:cxnSp>
          <p:nvCxnSpPr>
            <p:cNvPr id="11" name="Straight Arrow Connector 10"/>
            <p:cNvCxnSpPr>
              <a:stCxn id="85" idx="0"/>
            </p:cNvCxnSpPr>
            <p:nvPr/>
          </p:nvCxnSpPr>
          <p:spPr>
            <a:xfrm flipV="1">
              <a:off x="7441308" y="5307679"/>
              <a:ext cx="1132" cy="41895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21</a:t>
            </a:fld>
            <a:endParaRPr lang="en-US" dirty="0"/>
          </a:p>
        </p:txBody>
      </p:sp>
      <p:sp>
        <p:nvSpPr>
          <p:cNvPr id="2" name="Title 1"/>
          <p:cNvSpPr>
            <a:spLocks noGrp="1"/>
          </p:cNvSpPr>
          <p:nvPr>
            <p:ph type="title"/>
          </p:nvPr>
        </p:nvSpPr>
        <p:spPr/>
        <p:txBody>
          <a:bodyPr/>
          <a:lstStyle/>
          <a:p>
            <a:r>
              <a:rPr lang="en-US" dirty="0"/>
              <a:t>Inserting into a Vector Min-Heap </a:t>
            </a:r>
          </a:p>
        </p:txBody>
      </p:sp>
      <p:graphicFrame>
        <p:nvGraphicFramePr>
          <p:cNvPr id="83" name="Table 82"/>
          <p:cNvGraphicFramePr>
            <a:graphicFrameLocks noGrp="1"/>
          </p:cNvGraphicFramePr>
          <p:nvPr/>
        </p:nvGraphicFramePr>
        <p:xfrm>
          <a:off x="1767840" y="4536896"/>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86" name="TextBox 3"/>
          <p:cNvSpPr txBox="1">
            <a:spLocks noChangeArrowheads="1"/>
          </p:cNvSpPr>
          <p:nvPr/>
        </p:nvSpPr>
        <p:spPr bwMode="auto">
          <a:xfrm>
            <a:off x="5778500" y="1437717"/>
            <a:ext cx="4127500" cy="2862322"/>
          </a:xfrm>
          <a:prstGeom prst="rect">
            <a:avLst/>
          </a:prstGeom>
          <a:noFill/>
          <a:ln w="9525">
            <a:noFill/>
            <a:miter lim="800000"/>
            <a:headEnd/>
            <a:tailEnd/>
          </a:ln>
        </p:spPr>
        <p:txBody>
          <a:bodyPr wrap="square">
            <a:spAutoFit/>
          </a:bodyPr>
          <a:lstStyle/>
          <a:p>
            <a:pPr marL="342900" indent="-342900">
              <a:buFont typeface="+mj-lt"/>
              <a:buAutoNum type="arabicPeriod"/>
            </a:pPr>
            <a:r>
              <a:rPr lang="en-US" sz="1600" dirty="0">
                <a:latin typeface="Consolas" panose="020B0609020204030204" pitchFamily="49" charset="0"/>
                <a:cs typeface="Consolas" panose="020B0609020204030204" pitchFamily="49" charset="0"/>
              </a:rPr>
              <a:t>Insert the new element at the end of the vector.</a:t>
            </a:r>
          </a:p>
          <a:p>
            <a:pPr marL="342900" indent="-342900">
              <a:spcBef>
                <a:spcPts val="400"/>
              </a:spcBef>
              <a:buFont typeface="+mj-lt"/>
              <a:buAutoNum type="arabicPeriod"/>
            </a:pPr>
            <a:r>
              <a:rPr lang="en-US" sz="1600" dirty="0">
                <a:solidFill>
                  <a:srgbClr val="FF0000"/>
                </a:solidFill>
                <a:latin typeface="Consolas" panose="020B0609020204030204" pitchFamily="49" charset="0"/>
                <a:cs typeface="Consolas" panose="020B0609020204030204" pitchFamily="49" charset="0"/>
              </a:rPr>
              <a:t>Set child = vector.size() – 1.</a:t>
            </a:r>
          </a:p>
          <a:p>
            <a:pPr marL="342900" indent="-342900">
              <a:spcBef>
                <a:spcPts val="400"/>
              </a:spcBef>
              <a:buFont typeface="+mj-lt"/>
              <a:buAutoNum type="arabicPeriod"/>
            </a:pPr>
            <a:r>
              <a:rPr lang="en-US" sz="1600" dirty="0">
                <a:latin typeface="Consolas" panose="020B0609020204030204" pitchFamily="49" charset="0"/>
                <a:cs typeface="Consolas" panose="020B0609020204030204" pitchFamily="49" charset="0"/>
              </a:rPr>
              <a:t>Set parent = (child – 1) / 2.</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while (parent &gt;= 0 AND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table[parent] &gt; table[child])</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Swap table[parent]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and table[child].</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Set child = parent.</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Set parent = (child - 1) / 2.</a:t>
            </a:r>
          </a:p>
        </p:txBody>
      </p:sp>
    </p:spTree>
    <p:extLst>
      <p:ext uri="{BB962C8B-B14F-4D97-AF65-F5344CB8AC3E}">
        <p14:creationId xmlns:p14="http://schemas.microsoft.com/office/powerpoint/2010/main" val="6961338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Box 115"/>
          <p:cNvSpPr txBox="1">
            <a:spLocks noChangeArrowheads="1"/>
          </p:cNvSpPr>
          <p:nvPr/>
        </p:nvSpPr>
        <p:spPr bwMode="auto">
          <a:xfrm>
            <a:off x="3370264" y="2206625"/>
            <a:ext cx="312737" cy="368300"/>
          </a:xfrm>
          <a:prstGeom prst="rect">
            <a:avLst/>
          </a:prstGeom>
          <a:noFill/>
          <a:ln w="9525">
            <a:noFill/>
            <a:miter lim="800000"/>
            <a:headEnd/>
            <a:tailEnd/>
          </a:ln>
        </p:spPr>
        <p:txBody>
          <a:bodyPr wrap="none">
            <a:spAutoFit/>
          </a:bodyPr>
          <a:lstStyle/>
          <a:p>
            <a:r>
              <a:rPr lang="en-US" b="1" dirty="0"/>
              <a:t>8</a:t>
            </a:r>
          </a:p>
        </p:txBody>
      </p:sp>
      <p:sp>
        <p:nvSpPr>
          <p:cNvPr id="161795" name="TextBox 118"/>
          <p:cNvSpPr txBox="1">
            <a:spLocks noChangeArrowheads="1"/>
          </p:cNvSpPr>
          <p:nvPr/>
        </p:nvSpPr>
        <p:spPr bwMode="auto">
          <a:xfrm>
            <a:off x="2439989" y="2744789"/>
            <a:ext cx="441325" cy="369887"/>
          </a:xfrm>
          <a:prstGeom prst="rect">
            <a:avLst/>
          </a:prstGeom>
          <a:noFill/>
          <a:ln w="9525">
            <a:noFill/>
            <a:miter lim="800000"/>
            <a:headEnd/>
            <a:tailEnd/>
          </a:ln>
        </p:spPr>
        <p:txBody>
          <a:bodyPr wrap="none">
            <a:spAutoFit/>
          </a:bodyPr>
          <a:lstStyle/>
          <a:p>
            <a:r>
              <a:rPr lang="en-US" b="1"/>
              <a:t>18</a:t>
            </a:r>
          </a:p>
        </p:txBody>
      </p:sp>
      <p:sp>
        <p:nvSpPr>
          <p:cNvPr id="161796" name="TextBox 127"/>
          <p:cNvSpPr txBox="1">
            <a:spLocks noChangeArrowheads="1"/>
          </p:cNvSpPr>
          <p:nvPr/>
        </p:nvSpPr>
        <p:spPr bwMode="auto">
          <a:xfrm>
            <a:off x="4286251" y="2744789"/>
            <a:ext cx="441325" cy="369887"/>
          </a:xfrm>
          <a:prstGeom prst="rect">
            <a:avLst/>
          </a:prstGeom>
          <a:noFill/>
          <a:ln w="9525">
            <a:noFill/>
            <a:miter lim="800000"/>
            <a:headEnd/>
            <a:tailEnd/>
          </a:ln>
        </p:spPr>
        <p:txBody>
          <a:bodyPr>
            <a:spAutoFit/>
          </a:bodyPr>
          <a:lstStyle/>
          <a:p>
            <a:pPr algn="ctr"/>
            <a:r>
              <a:rPr lang="en-US" b="1"/>
              <a:t>29</a:t>
            </a:r>
          </a:p>
        </p:txBody>
      </p:sp>
      <p:grpSp>
        <p:nvGrpSpPr>
          <p:cNvPr id="161797" name="Group 128"/>
          <p:cNvGrpSpPr>
            <a:grpSpLocks/>
          </p:cNvGrpSpPr>
          <p:nvPr/>
        </p:nvGrpSpPr>
        <p:grpSpPr bwMode="auto">
          <a:xfrm>
            <a:off x="1728788" y="3833814"/>
            <a:ext cx="882650" cy="369887"/>
            <a:chOff x="4590254" y="5277977"/>
            <a:chExt cx="882292" cy="369332"/>
          </a:xfrm>
        </p:grpSpPr>
        <p:sp>
          <p:nvSpPr>
            <p:cNvPr id="161874" name="TextBox 153"/>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161875" name="TextBox 154"/>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161798" name="Group 129"/>
          <p:cNvGrpSpPr>
            <a:grpSpLocks/>
          </p:cNvGrpSpPr>
          <p:nvPr/>
        </p:nvGrpSpPr>
        <p:grpSpPr bwMode="auto">
          <a:xfrm>
            <a:off x="2713039" y="3833814"/>
            <a:ext cx="873125" cy="369887"/>
            <a:chOff x="2571515" y="5410200"/>
            <a:chExt cx="873193" cy="369332"/>
          </a:xfrm>
        </p:grpSpPr>
        <p:sp>
          <p:nvSpPr>
            <p:cNvPr id="161872" name="TextBox 151"/>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161873" name="TextBox 152"/>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161799" name="Group 130"/>
          <p:cNvGrpSpPr>
            <a:grpSpLocks/>
          </p:cNvGrpSpPr>
          <p:nvPr/>
        </p:nvGrpSpPr>
        <p:grpSpPr bwMode="auto">
          <a:xfrm>
            <a:off x="3689350" y="3833814"/>
            <a:ext cx="882650" cy="369887"/>
            <a:chOff x="2571515" y="5943600"/>
            <a:chExt cx="882292" cy="369332"/>
          </a:xfrm>
        </p:grpSpPr>
        <p:sp>
          <p:nvSpPr>
            <p:cNvPr id="161870" name="TextBox 149"/>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161871" name="TextBox 150"/>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161800" name="Group 131"/>
          <p:cNvGrpSpPr>
            <a:grpSpLocks/>
          </p:cNvGrpSpPr>
          <p:nvPr/>
        </p:nvGrpSpPr>
        <p:grpSpPr bwMode="auto">
          <a:xfrm>
            <a:off x="1949451" y="3284538"/>
            <a:ext cx="1420813" cy="379412"/>
            <a:chOff x="5434299" y="4142433"/>
            <a:chExt cx="1421044" cy="379568"/>
          </a:xfrm>
        </p:grpSpPr>
        <p:sp>
          <p:nvSpPr>
            <p:cNvPr id="161868" name="TextBox 147"/>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161869" name="TextBox 148"/>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161801" name="Group 132"/>
          <p:cNvGrpSpPr>
            <a:grpSpLocks/>
          </p:cNvGrpSpPr>
          <p:nvPr/>
        </p:nvGrpSpPr>
        <p:grpSpPr bwMode="auto">
          <a:xfrm>
            <a:off x="3910014" y="3284539"/>
            <a:ext cx="1322387" cy="369887"/>
            <a:chOff x="7394096" y="4142433"/>
            <a:chExt cx="1323438" cy="369332"/>
          </a:xfrm>
        </p:grpSpPr>
        <p:sp>
          <p:nvSpPr>
            <p:cNvPr id="161866" name="TextBox 145"/>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a:t>39</a:t>
              </a:r>
            </a:p>
          </p:txBody>
        </p:sp>
        <p:sp>
          <p:nvSpPr>
            <p:cNvPr id="161867" name="TextBox 146"/>
            <p:cNvSpPr txBox="1">
              <a:spLocks noChangeArrowheads="1"/>
            </p:cNvSpPr>
            <p:nvPr/>
          </p:nvSpPr>
          <p:spPr bwMode="auto">
            <a:xfrm>
              <a:off x="8276388" y="4142433"/>
              <a:ext cx="441146" cy="369332"/>
            </a:xfrm>
            <a:prstGeom prst="rect">
              <a:avLst/>
            </a:prstGeom>
            <a:noFill/>
            <a:ln w="9525">
              <a:noFill/>
              <a:miter lim="800000"/>
              <a:headEnd/>
              <a:tailEnd/>
            </a:ln>
          </p:spPr>
          <p:txBody>
            <a:bodyPr wrap="none">
              <a:spAutoFit/>
            </a:bodyPr>
            <a:lstStyle/>
            <a:p>
              <a:r>
                <a:rPr lang="en-US" b="1">
                  <a:solidFill>
                    <a:srgbClr val="FF0000"/>
                  </a:solidFill>
                </a:rPr>
                <a:t>66</a:t>
              </a:r>
            </a:p>
          </p:txBody>
        </p:sp>
      </p:grpSp>
      <p:cxnSp>
        <p:nvCxnSpPr>
          <p:cNvPr id="134" name="Straight Connector 133"/>
          <p:cNvCxnSpPr>
            <a:stCxn id="161794" idx="1"/>
            <a:endCxn id="161795" idx="0"/>
          </p:cNvCxnSpPr>
          <p:nvPr/>
        </p:nvCxnSpPr>
        <p:spPr>
          <a:xfrm flipH="1">
            <a:off x="2660651" y="2390776"/>
            <a:ext cx="709613" cy="354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61794" idx="3"/>
            <a:endCxn id="161796" idx="0"/>
          </p:cNvCxnSpPr>
          <p:nvPr/>
        </p:nvCxnSpPr>
        <p:spPr>
          <a:xfrm>
            <a:off x="3683001" y="2390776"/>
            <a:ext cx="823913" cy="354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61868" idx="0"/>
          </p:cNvCxnSpPr>
          <p:nvPr/>
        </p:nvCxnSpPr>
        <p:spPr>
          <a:xfrm flipH="1">
            <a:off x="2170114" y="3114676"/>
            <a:ext cx="269875"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4176713" y="3114676"/>
            <a:ext cx="220662"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61869" idx="0"/>
          </p:cNvCxnSpPr>
          <p:nvPr/>
        </p:nvCxnSpPr>
        <p:spPr>
          <a:xfrm flipH="1" flipV="1">
            <a:off x="2881314" y="3114676"/>
            <a:ext cx="268287"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61867" idx="0"/>
          </p:cNvCxnSpPr>
          <p:nvPr/>
        </p:nvCxnSpPr>
        <p:spPr>
          <a:xfrm flipH="1" flipV="1">
            <a:off x="4727576" y="3114676"/>
            <a:ext cx="284163"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61874" idx="0"/>
          </p:cNvCxnSpPr>
          <p:nvPr/>
        </p:nvCxnSpPr>
        <p:spPr>
          <a:xfrm flipV="1">
            <a:off x="1949450" y="3654425"/>
            <a:ext cx="128588"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61875" idx="0"/>
          </p:cNvCxnSpPr>
          <p:nvPr/>
        </p:nvCxnSpPr>
        <p:spPr>
          <a:xfrm flipH="1" flipV="1">
            <a:off x="2305051" y="3654425"/>
            <a:ext cx="8572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61872" idx="0"/>
          </p:cNvCxnSpPr>
          <p:nvPr/>
        </p:nvCxnSpPr>
        <p:spPr>
          <a:xfrm flipV="1">
            <a:off x="2933700" y="3663951"/>
            <a:ext cx="82550"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61873" idx="0"/>
          </p:cNvCxnSpPr>
          <p:nvPr/>
        </p:nvCxnSpPr>
        <p:spPr>
          <a:xfrm flipH="1" flipV="1">
            <a:off x="3257550" y="3654425"/>
            <a:ext cx="10795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61870" idx="0"/>
          </p:cNvCxnSpPr>
          <p:nvPr/>
        </p:nvCxnSpPr>
        <p:spPr>
          <a:xfrm flipV="1">
            <a:off x="3910014" y="3654425"/>
            <a:ext cx="9207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61871" idx="0"/>
          </p:cNvCxnSpPr>
          <p:nvPr/>
        </p:nvCxnSpPr>
        <p:spPr>
          <a:xfrm flipH="1" flipV="1">
            <a:off x="4286250" y="3663951"/>
            <a:ext cx="65088" cy="169863"/>
          </a:xfrm>
          <a:prstGeom prst="line">
            <a:avLst/>
          </a:prstGeom>
        </p:spPr>
        <p:style>
          <a:lnRef idx="1">
            <a:schemeClr val="accent1"/>
          </a:lnRef>
          <a:fillRef idx="0">
            <a:schemeClr val="accent1"/>
          </a:fillRef>
          <a:effectRef idx="0">
            <a:schemeClr val="accent1"/>
          </a:effectRef>
          <a:fontRef idx="minor">
            <a:schemeClr val="tx1"/>
          </a:fontRef>
        </p:style>
      </p:cxnSp>
      <p:sp>
        <p:nvSpPr>
          <p:cNvPr id="161856" name="TextBox 80"/>
          <p:cNvSpPr txBox="1">
            <a:spLocks noChangeArrowheads="1"/>
          </p:cNvSpPr>
          <p:nvPr/>
        </p:nvSpPr>
        <p:spPr bwMode="auto">
          <a:xfrm>
            <a:off x="4635500" y="3833813"/>
            <a:ext cx="441146" cy="369332"/>
          </a:xfrm>
          <a:prstGeom prst="rect">
            <a:avLst/>
          </a:prstGeom>
          <a:noFill/>
          <a:ln w="9525">
            <a:noFill/>
            <a:miter lim="800000"/>
            <a:headEnd/>
            <a:tailEnd/>
          </a:ln>
        </p:spPr>
        <p:txBody>
          <a:bodyPr wrap="none">
            <a:spAutoFit/>
          </a:bodyPr>
          <a:lstStyle/>
          <a:p>
            <a:r>
              <a:rPr lang="en-US" b="1" dirty="0">
                <a:solidFill>
                  <a:srgbClr val="FF0000"/>
                </a:solidFill>
              </a:rPr>
              <a:t>10</a:t>
            </a:r>
          </a:p>
        </p:txBody>
      </p:sp>
      <p:cxnSp>
        <p:nvCxnSpPr>
          <p:cNvPr id="7" name="Straight Connector 6"/>
          <p:cNvCxnSpPr>
            <a:stCxn id="161856" idx="0"/>
          </p:cNvCxnSpPr>
          <p:nvPr/>
        </p:nvCxnSpPr>
        <p:spPr>
          <a:xfrm flipV="1">
            <a:off x="4856073" y="3654425"/>
            <a:ext cx="38190" cy="179388"/>
          </a:xfrm>
          <a:prstGeom prst="line">
            <a:avLst/>
          </a:prstGeom>
        </p:spPr>
        <p:style>
          <a:lnRef idx="1">
            <a:schemeClr val="accent1"/>
          </a:lnRef>
          <a:fillRef idx="0">
            <a:schemeClr val="accent1"/>
          </a:fillRef>
          <a:effectRef idx="0">
            <a:schemeClr val="accent1"/>
          </a:effectRef>
          <a:fontRef idx="minor">
            <a:schemeClr val="tx1"/>
          </a:fontRef>
        </p:style>
      </p:cxnSp>
      <p:grpSp>
        <p:nvGrpSpPr>
          <p:cNvPr id="161859" name="Group 11"/>
          <p:cNvGrpSpPr>
            <a:grpSpLocks/>
          </p:cNvGrpSpPr>
          <p:nvPr/>
        </p:nvGrpSpPr>
        <p:grpSpPr bwMode="auto">
          <a:xfrm>
            <a:off x="8941715" y="5294313"/>
            <a:ext cx="430887" cy="1128590"/>
            <a:chOff x="7225526" y="5307679"/>
            <a:chExt cx="431562" cy="1128206"/>
          </a:xfrm>
        </p:grpSpPr>
        <p:sp>
          <p:nvSpPr>
            <p:cNvPr id="85" name="TextBox 84"/>
            <p:cNvSpPr txBox="1"/>
            <p:nvPr/>
          </p:nvSpPr>
          <p:spPr>
            <a:xfrm>
              <a:off x="7225526" y="5726636"/>
              <a:ext cx="431562" cy="709249"/>
            </a:xfrm>
            <a:prstGeom prst="rect">
              <a:avLst/>
            </a:prstGeom>
            <a:noFill/>
          </p:spPr>
          <p:txBody>
            <a:bodyPr vert="vert" wrap="none">
              <a:spAutoFit/>
            </a:bodyPr>
            <a:lstStyle/>
            <a:p>
              <a:pPr>
                <a:defRPr/>
              </a:pPr>
              <a:r>
                <a:rPr lang="en-US" sz="1600" b="1" dirty="0">
                  <a:latin typeface="Courier New" pitchFamily="49" charset="0"/>
                  <a:cs typeface="Courier New" pitchFamily="49" charset="0"/>
                </a:rPr>
                <a:t>Child</a:t>
              </a:r>
            </a:p>
          </p:txBody>
        </p:sp>
        <p:cxnSp>
          <p:nvCxnSpPr>
            <p:cNvPr id="11" name="Straight Arrow Connector 10"/>
            <p:cNvCxnSpPr>
              <a:stCxn id="85" idx="0"/>
            </p:cNvCxnSpPr>
            <p:nvPr/>
          </p:nvCxnSpPr>
          <p:spPr>
            <a:xfrm flipV="1">
              <a:off x="7441308" y="5307679"/>
              <a:ext cx="1132" cy="41895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161860" name="Group 92"/>
          <p:cNvGrpSpPr>
            <a:grpSpLocks/>
          </p:cNvGrpSpPr>
          <p:nvPr/>
        </p:nvGrpSpPr>
        <p:grpSpPr bwMode="auto">
          <a:xfrm>
            <a:off x="5060278" y="5307014"/>
            <a:ext cx="430887" cy="1252020"/>
            <a:chOff x="7225526" y="5307679"/>
            <a:chExt cx="431562" cy="1251241"/>
          </a:xfrm>
        </p:grpSpPr>
        <p:sp>
          <p:nvSpPr>
            <p:cNvPr id="96" name="TextBox 95"/>
            <p:cNvSpPr txBox="1"/>
            <p:nvPr/>
          </p:nvSpPr>
          <p:spPr>
            <a:xfrm>
              <a:off x="7225526" y="5726518"/>
              <a:ext cx="431562" cy="832402"/>
            </a:xfrm>
            <a:prstGeom prst="rect">
              <a:avLst/>
            </a:prstGeom>
            <a:noFill/>
          </p:spPr>
          <p:txBody>
            <a:bodyPr vert="vert" wrap="none">
              <a:spAutoFit/>
            </a:bodyPr>
            <a:lstStyle/>
            <a:p>
              <a:pPr>
                <a:defRPr/>
              </a:pPr>
              <a:r>
                <a:rPr lang="en-US" sz="1600" b="1" dirty="0">
                  <a:latin typeface="Courier New" pitchFamily="49" charset="0"/>
                  <a:cs typeface="Courier New" pitchFamily="49" charset="0"/>
                </a:rPr>
                <a:t>Parent</a:t>
              </a:r>
            </a:p>
          </p:txBody>
        </p:sp>
        <p:cxnSp>
          <p:nvCxnSpPr>
            <p:cNvPr id="97" name="Straight Arrow Connector 96"/>
            <p:cNvCxnSpPr>
              <a:stCxn id="96" idx="0"/>
            </p:cNvCxnSpPr>
            <p:nvPr/>
          </p:nvCxnSpPr>
          <p:spPr>
            <a:xfrm flipV="1">
              <a:off x="7441308" y="5307679"/>
              <a:ext cx="1132" cy="418839"/>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a:stCxn id="96" idx="0"/>
            <a:endCxn id="85" idx="0"/>
          </p:cNvCxnSpPr>
          <p:nvPr/>
        </p:nvCxnSpPr>
        <p:spPr>
          <a:xfrm flipV="1">
            <a:off x="5275722" y="5713413"/>
            <a:ext cx="3881437" cy="1270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8" name="Slide Number Placeholder 7"/>
          <p:cNvSpPr>
            <a:spLocks noGrp="1"/>
          </p:cNvSpPr>
          <p:nvPr>
            <p:ph type="sldNum" sz="quarter" idx="12"/>
          </p:nvPr>
        </p:nvSpPr>
        <p:spPr/>
        <p:txBody>
          <a:bodyPr/>
          <a:lstStyle/>
          <a:p>
            <a:pPr>
              <a:defRPr/>
            </a:pPr>
            <a:fld id="{0D7B5496-982B-480A-8085-B08F2CA91C21}" type="slidenum">
              <a:rPr lang="en-US" smtClean="0"/>
              <a:pPr>
                <a:defRPr/>
              </a:pPr>
              <a:t>22</a:t>
            </a:fld>
            <a:endParaRPr lang="en-US" dirty="0"/>
          </a:p>
        </p:txBody>
      </p:sp>
      <p:sp>
        <p:nvSpPr>
          <p:cNvPr id="2" name="Title 1"/>
          <p:cNvSpPr>
            <a:spLocks noGrp="1"/>
          </p:cNvSpPr>
          <p:nvPr>
            <p:ph type="title"/>
          </p:nvPr>
        </p:nvSpPr>
        <p:spPr/>
        <p:txBody>
          <a:bodyPr/>
          <a:lstStyle/>
          <a:p>
            <a:r>
              <a:rPr lang="en-US" dirty="0"/>
              <a:t>Inserting into a Vector Min-Heap </a:t>
            </a:r>
          </a:p>
        </p:txBody>
      </p:sp>
      <p:graphicFrame>
        <p:nvGraphicFramePr>
          <p:cNvPr id="87" name="Table 86"/>
          <p:cNvGraphicFramePr>
            <a:graphicFrameLocks noGrp="1"/>
          </p:cNvGraphicFramePr>
          <p:nvPr/>
        </p:nvGraphicFramePr>
        <p:xfrm>
          <a:off x="1767840" y="4536896"/>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89" name="TextBox 3"/>
          <p:cNvSpPr txBox="1">
            <a:spLocks noChangeArrowheads="1"/>
          </p:cNvSpPr>
          <p:nvPr/>
        </p:nvSpPr>
        <p:spPr bwMode="auto">
          <a:xfrm>
            <a:off x="5778500" y="1437717"/>
            <a:ext cx="4127500" cy="2862322"/>
          </a:xfrm>
          <a:prstGeom prst="rect">
            <a:avLst/>
          </a:prstGeom>
          <a:noFill/>
          <a:ln w="9525">
            <a:noFill/>
            <a:miter lim="800000"/>
            <a:headEnd/>
            <a:tailEnd/>
          </a:ln>
        </p:spPr>
        <p:txBody>
          <a:bodyPr wrap="square">
            <a:spAutoFit/>
          </a:bodyPr>
          <a:lstStyle/>
          <a:p>
            <a:pPr marL="342900" indent="-342900">
              <a:buFont typeface="+mj-lt"/>
              <a:buAutoNum type="arabicPeriod"/>
            </a:pPr>
            <a:r>
              <a:rPr lang="en-US" sz="1600" dirty="0">
                <a:latin typeface="Consolas" panose="020B0609020204030204" pitchFamily="49" charset="0"/>
                <a:cs typeface="Consolas" panose="020B0609020204030204" pitchFamily="49" charset="0"/>
              </a:rPr>
              <a:t>Insert the new element at the end of the vector.</a:t>
            </a:r>
          </a:p>
          <a:p>
            <a:pPr marL="342900" indent="-342900">
              <a:spcBef>
                <a:spcPts val="400"/>
              </a:spcBef>
              <a:buFont typeface="+mj-lt"/>
              <a:buAutoNum type="arabicPeriod"/>
            </a:pPr>
            <a:r>
              <a:rPr lang="en-US" sz="1600" dirty="0">
                <a:latin typeface="Consolas" panose="020B0609020204030204" pitchFamily="49" charset="0"/>
                <a:cs typeface="Consolas" panose="020B0609020204030204" pitchFamily="49" charset="0"/>
              </a:rPr>
              <a:t>Set child = vector.size() – 1.</a:t>
            </a:r>
          </a:p>
          <a:p>
            <a:pPr marL="342900" indent="-342900">
              <a:spcBef>
                <a:spcPts val="400"/>
              </a:spcBef>
              <a:buFont typeface="+mj-lt"/>
              <a:buAutoNum type="arabicPeriod"/>
            </a:pPr>
            <a:r>
              <a:rPr lang="en-US" sz="1600" dirty="0">
                <a:solidFill>
                  <a:srgbClr val="FF0000"/>
                </a:solidFill>
                <a:latin typeface="Consolas" panose="020B0609020204030204" pitchFamily="49" charset="0"/>
                <a:cs typeface="Consolas" panose="020B0609020204030204" pitchFamily="49" charset="0"/>
              </a:rPr>
              <a:t>Set parent = (child – 1) / 2.</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while (parent &gt;= 0 AND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table[parent] &gt; table[child])</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Swap table[parent]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and table[child].</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Set child = parent.</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Set parent = (child - 1) / 2.</a:t>
            </a:r>
          </a:p>
        </p:txBody>
      </p:sp>
    </p:spTree>
    <p:extLst>
      <p:ext uri="{BB962C8B-B14F-4D97-AF65-F5344CB8AC3E}">
        <p14:creationId xmlns:p14="http://schemas.microsoft.com/office/powerpoint/2010/main" val="12706885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TextBox 115"/>
          <p:cNvSpPr txBox="1">
            <a:spLocks noChangeArrowheads="1"/>
          </p:cNvSpPr>
          <p:nvPr/>
        </p:nvSpPr>
        <p:spPr bwMode="auto">
          <a:xfrm>
            <a:off x="3370264" y="2206625"/>
            <a:ext cx="312737" cy="368300"/>
          </a:xfrm>
          <a:prstGeom prst="rect">
            <a:avLst/>
          </a:prstGeom>
          <a:noFill/>
          <a:ln w="9525">
            <a:noFill/>
            <a:miter lim="800000"/>
            <a:headEnd/>
            <a:tailEnd/>
          </a:ln>
        </p:spPr>
        <p:txBody>
          <a:bodyPr wrap="none">
            <a:spAutoFit/>
          </a:bodyPr>
          <a:lstStyle/>
          <a:p>
            <a:r>
              <a:rPr lang="en-US" b="1" dirty="0"/>
              <a:t>8</a:t>
            </a:r>
          </a:p>
        </p:txBody>
      </p:sp>
      <p:sp>
        <p:nvSpPr>
          <p:cNvPr id="161795" name="TextBox 118"/>
          <p:cNvSpPr txBox="1">
            <a:spLocks noChangeArrowheads="1"/>
          </p:cNvSpPr>
          <p:nvPr/>
        </p:nvSpPr>
        <p:spPr bwMode="auto">
          <a:xfrm>
            <a:off x="2439989" y="2744789"/>
            <a:ext cx="441325" cy="369887"/>
          </a:xfrm>
          <a:prstGeom prst="rect">
            <a:avLst/>
          </a:prstGeom>
          <a:noFill/>
          <a:ln w="9525">
            <a:noFill/>
            <a:miter lim="800000"/>
            <a:headEnd/>
            <a:tailEnd/>
          </a:ln>
        </p:spPr>
        <p:txBody>
          <a:bodyPr wrap="none">
            <a:spAutoFit/>
          </a:bodyPr>
          <a:lstStyle/>
          <a:p>
            <a:r>
              <a:rPr lang="en-US" b="1"/>
              <a:t>18</a:t>
            </a:r>
          </a:p>
        </p:txBody>
      </p:sp>
      <p:sp>
        <p:nvSpPr>
          <p:cNvPr id="161796" name="TextBox 127"/>
          <p:cNvSpPr txBox="1">
            <a:spLocks noChangeArrowheads="1"/>
          </p:cNvSpPr>
          <p:nvPr/>
        </p:nvSpPr>
        <p:spPr bwMode="auto">
          <a:xfrm>
            <a:off x="4286251" y="2744789"/>
            <a:ext cx="441325" cy="369887"/>
          </a:xfrm>
          <a:prstGeom prst="rect">
            <a:avLst/>
          </a:prstGeom>
          <a:noFill/>
          <a:ln w="9525">
            <a:noFill/>
            <a:miter lim="800000"/>
            <a:headEnd/>
            <a:tailEnd/>
          </a:ln>
        </p:spPr>
        <p:txBody>
          <a:bodyPr>
            <a:spAutoFit/>
          </a:bodyPr>
          <a:lstStyle/>
          <a:p>
            <a:pPr algn="ctr"/>
            <a:r>
              <a:rPr lang="en-US" b="1"/>
              <a:t>29</a:t>
            </a:r>
          </a:p>
        </p:txBody>
      </p:sp>
      <p:grpSp>
        <p:nvGrpSpPr>
          <p:cNvPr id="161797" name="Group 128"/>
          <p:cNvGrpSpPr>
            <a:grpSpLocks/>
          </p:cNvGrpSpPr>
          <p:nvPr/>
        </p:nvGrpSpPr>
        <p:grpSpPr bwMode="auto">
          <a:xfrm>
            <a:off x="1728788" y="3833814"/>
            <a:ext cx="882650" cy="369887"/>
            <a:chOff x="4590254" y="5277977"/>
            <a:chExt cx="882292" cy="369332"/>
          </a:xfrm>
        </p:grpSpPr>
        <p:sp>
          <p:nvSpPr>
            <p:cNvPr id="161874" name="TextBox 153"/>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161875" name="TextBox 154"/>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161798" name="Group 129"/>
          <p:cNvGrpSpPr>
            <a:grpSpLocks/>
          </p:cNvGrpSpPr>
          <p:nvPr/>
        </p:nvGrpSpPr>
        <p:grpSpPr bwMode="auto">
          <a:xfrm>
            <a:off x="2713039" y="3833814"/>
            <a:ext cx="873125" cy="369887"/>
            <a:chOff x="2571515" y="5410200"/>
            <a:chExt cx="873193" cy="369332"/>
          </a:xfrm>
        </p:grpSpPr>
        <p:sp>
          <p:nvSpPr>
            <p:cNvPr id="161872" name="TextBox 151"/>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161873" name="TextBox 152"/>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161799" name="Group 130"/>
          <p:cNvGrpSpPr>
            <a:grpSpLocks/>
          </p:cNvGrpSpPr>
          <p:nvPr/>
        </p:nvGrpSpPr>
        <p:grpSpPr bwMode="auto">
          <a:xfrm>
            <a:off x="3689350" y="3833814"/>
            <a:ext cx="882650" cy="369887"/>
            <a:chOff x="2571515" y="5943600"/>
            <a:chExt cx="882292" cy="369332"/>
          </a:xfrm>
        </p:grpSpPr>
        <p:sp>
          <p:nvSpPr>
            <p:cNvPr id="161870" name="TextBox 149"/>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161871" name="TextBox 150"/>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161800" name="Group 131"/>
          <p:cNvGrpSpPr>
            <a:grpSpLocks/>
          </p:cNvGrpSpPr>
          <p:nvPr/>
        </p:nvGrpSpPr>
        <p:grpSpPr bwMode="auto">
          <a:xfrm>
            <a:off x="1949451" y="3284538"/>
            <a:ext cx="1420813" cy="379412"/>
            <a:chOff x="5434299" y="4142433"/>
            <a:chExt cx="1421044" cy="379568"/>
          </a:xfrm>
        </p:grpSpPr>
        <p:sp>
          <p:nvSpPr>
            <p:cNvPr id="161868" name="TextBox 147"/>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161869" name="TextBox 148"/>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161801" name="Group 132"/>
          <p:cNvGrpSpPr>
            <a:grpSpLocks/>
          </p:cNvGrpSpPr>
          <p:nvPr/>
        </p:nvGrpSpPr>
        <p:grpSpPr bwMode="auto">
          <a:xfrm>
            <a:off x="3910014" y="3284539"/>
            <a:ext cx="1322387" cy="369887"/>
            <a:chOff x="7394096" y="4142433"/>
            <a:chExt cx="1323438" cy="369332"/>
          </a:xfrm>
        </p:grpSpPr>
        <p:sp>
          <p:nvSpPr>
            <p:cNvPr id="161866" name="TextBox 145"/>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a:t>39</a:t>
              </a:r>
            </a:p>
          </p:txBody>
        </p:sp>
        <p:sp>
          <p:nvSpPr>
            <p:cNvPr id="161867" name="TextBox 146"/>
            <p:cNvSpPr txBox="1">
              <a:spLocks noChangeArrowheads="1"/>
            </p:cNvSpPr>
            <p:nvPr/>
          </p:nvSpPr>
          <p:spPr bwMode="auto">
            <a:xfrm>
              <a:off x="8276388" y="4142433"/>
              <a:ext cx="441146" cy="369332"/>
            </a:xfrm>
            <a:prstGeom prst="rect">
              <a:avLst/>
            </a:prstGeom>
            <a:noFill/>
            <a:ln w="9525">
              <a:noFill/>
              <a:miter lim="800000"/>
              <a:headEnd/>
              <a:tailEnd/>
            </a:ln>
          </p:spPr>
          <p:txBody>
            <a:bodyPr wrap="none">
              <a:spAutoFit/>
            </a:bodyPr>
            <a:lstStyle/>
            <a:p>
              <a:r>
                <a:rPr lang="en-US" b="1">
                  <a:solidFill>
                    <a:srgbClr val="FF0000"/>
                  </a:solidFill>
                </a:rPr>
                <a:t>66</a:t>
              </a:r>
            </a:p>
          </p:txBody>
        </p:sp>
      </p:grpSp>
      <p:cxnSp>
        <p:nvCxnSpPr>
          <p:cNvPr id="134" name="Straight Connector 133"/>
          <p:cNvCxnSpPr>
            <a:stCxn id="161794" idx="1"/>
            <a:endCxn id="161795" idx="0"/>
          </p:cNvCxnSpPr>
          <p:nvPr/>
        </p:nvCxnSpPr>
        <p:spPr>
          <a:xfrm flipH="1">
            <a:off x="2660651" y="2390776"/>
            <a:ext cx="709613" cy="354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61794" idx="3"/>
            <a:endCxn id="161796" idx="0"/>
          </p:cNvCxnSpPr>
          <p:nvPr/>
        </p:nvCxnSpPr>
        <p:spPr>
          <a:xfrm>
            <a:off x="3683001" y="2390776"/>
            <a:ext cx="823913" cy="354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61868" idx="0"/>
          </p:cNvCxnSpPr>
          <p:nvPr/>
        </p:nvCxnSpPr>
        <p:spPr>
          <a:xfrm flipH="1">
            <a:off x="2170114" y="3114676"/>
            <a:ext cx="269875"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4176713" y="3114676"/>
            <a:ext cx="220662"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61869" idx="0"/>
          </p:cNvCxnSpPr>
          <p:nvPr/>
        </p:nvCxnSpPr>
        <p:spPr>
          <a:xfrm flipH="1" flipV="1">
            <a:off x="2881314" y="3114676"/>
            <a:ext cx="268287"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61867" idx="0"/>
          </p:cNvCxnSpPr>
          <p:nvPr/>
        </p:nvCxnSpPr>
        <p:spPr>
          <a:xfrm flipH="1" flipV="1">
            <a:off x="4727576" y="3114676"/>
            <a:ext cx="284163"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61874" idx="0"/>
          </p:cNvCxnSpPr>
          <p:nvPr/>
        </p:nvCxnSpPr>
        <p:spPr>
          <a:xfrm flipV="1">
            <a:off x="1949450" y="3654425"/>
            <a:ext cx="128588"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61875" idx="0"/>
          </p:cNvCxnSpPr>
          <p:nvPr/>
        </p:nvCxnSpPr>
        <p:spPr>
          <a:xfrm flipH="1" flipV="1">
            <a:off x="2305051" y="3654425"/>
            <a:ext cx="8572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61872" idx="0"/>
          </p:cNvCxnSpPr>
          <p:nvPr/>
        </p:nvCxnSpPr>
        <p:spPr>
          <a:xfrm flipV="1">
            <a:off x="2933700" y="3663951"/>
            <a:ext cx="82550"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61873" idx="0"/>
          </p:cNvCxnSpPr>
          <p:nvPr/>
        </p:nvCxnSpPr>
        <p:spPr>
          <a:xfrm flipH="1" flipV="1">
            <a:off x="3257550" y="3654425"/>
            <a:ext cx="10795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61870" idx="0"/>
          </p:cNvCxnSpPr>
          <p:nvPr/>
        </p:nvCxnSpPr>
        <p:spPr>
          <a:xfrm flipV="1">
            <a:off x="3910014" y="3654425"/>
            <a:ext cx="9207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61871" idx="0"/>
          </p:cNvCxnSpPr>
          <p:nvPr/>
        </p:nvCxnSpPr>
        <p:spPr>
          <a:xfrm flipH="1" flipV="1">
            <a:off x="4286250" y="3663951"/>
            <a:ext cx="65088" cy="169863"/>
          </a:xfrm>
          <a:prstGeom prst="line">
            <a:avLst/>
          </a:prstGeom>
        </p:spPr>
        <p:style>
          <a:lnRef idx="1">
            <a:schemeClr val="accent1"/>
          </a:lnRef>
          <a:fillRef idx="0">
            <a:schemeClr val="accent1"/>
          </a:fillRef>
          <a:effectRef idx="0">
            <a:schemeClr val="accent1"/>
          </a:effectRef>
          <a:fontRef idx="minor">
            <a:schemeClr val="tx1"/>
          </a:fontRef>
        </p:style>
      </p:cxnSp>
      <p:sp>
        <p:nvSpPr>
          <p:cNvPr id="161856" name="TextBox 80"/>
          <p:cNvSpPr txBox="1">
            <a:spLocks noChangeArrowheads="1"/>
          </p:cNvSpPr>
          <p:nvPr/>
        </p:nvSpPr>
        <p:spPr bwMode="auto">
          <a:xfrm>
            <a:off x="4635500" y="3833813"/>
            <a:ext cx="441146" cy="369332"/>
          </a:xfrm>
          <a:prstGeom prst="rect">
            <a:avLst/>
          </a:prstGeom>
          <a:noFill/>
          <a:ln w="9525">
            <a:noFill/>
            <a:miter lim="800000"/>
            <a:headEnd/>
            <a:tailEnd/>
          </a:ln>
        </p:spPr>
        <p:txBody>
          <a:bodyPr wrap="none">
            <a:spAutoFit/>
          </a:bodyPr>
          <a:lstStyle/>
          <a:p>
            <a:r>
              <a:rPr lang="en-US" b="1" dirty="0">
                <a:solidFill>
                  <a:srgbClr val="FF0000"/>
                </a:solidFill>
              </a:rPr>
              <a:t>10</a:t>
            </a:r>
          </a:p>
        </p:txBody>
      </p:sp>
      <p:cxnSp>
        <p:nvCxnSpPr>
          <p:cNvPr id="7" name="Straight Connector 6"/>
          <p:cNvCxnSpPr>
            <a:stCxn id="161856" idx="0"/>
          </p:cNvCxnSpPr>
          <p:nvPr/>
        </p:nvCxnSpPr>
        <p:spPr>
          <a:xfrm flipV="1">
            <a:off x="4856073" y="3654425"/>
            <a:ext cx="38190" cy="179388"/>
          </a:xfrm>
          <a:prstGeom prst="line">
            <a:avLst/>
          </a:prstGeom>
        </p:spPr>
        <p:style>
          <a:lnRef idx="1">
            <a:schemeClr val="accent1"/>
          </a:lnRef>
          <a:fillRef idx="0">
            <a:schemeClr val="accent1"/>
          </a:fillRef>
          <a:effectRef idx="0">
            <a:schemeClr val="accent1"/>
          </a:effectRef>
          <a:fontRef idx="minor">
            <a:schemeClr val="tx1"/>
          </a:fontRef>
        </p:style>
      </p:cxnSp>
      <p:grpSp>
        <p:nvGrpSpPr>
          <p:cNvPr id="161859" name="Group 11"/>
          <p:cNvGrpSpPr>
            <a:grpSpLocks/>
          </p:cNvGrpSpPr>
          <p:nvPr/>
        </p:nvGrpSpPr>
        <p:grpSpPr bwMode="auto">
          <a:xfrm>
            <a:off x="8941715" y="5294313"/>
            <a:ext cx="430887" cy="1128590"/>
            <a:chOff x="7225526" y="5307679"/>
            <a:chExt cx="431562" cy="1128206"/>
          </a:xfrm>
        </p:grpSpPr>
        <p:sp>
          <p:nvSpPr>
            <p:cNvPr id="85" name="TextBox 84"/>
            <p:cNvSpPr txBox="1"/>
            <p:nvPr/>
          </p:nvSpPr>
          <p:spPr>
            <a:xfrm>
              <a:off x="7225526" y="5726636"/>
              <a:ext cx="431562" cy="709249"/>
            </a:xfrm>
            <a:prstGeom prst="rect">
              <a:avLst/>
            </a:prstGeom>
            <a:noFill/>
          </p:spPr>
          <p:txBody>
            <a:bodyPr vert="vert" wrap="none">
              <a:spAutoFit/>
            </a:bodyPr>
            <a:lstStyle/>
            <a:p>
              <a:pPr>
                <a:defRPr/>
              </a:pPr>
              <a:r>
                <a:rPr lang="en-US" sz="1600" b="1" dirty="0">
                  <a:latin typeface="Courier New" pitchFamily="49" charset="0"/>
                  <a:cs typeface="Courier New" pitchFamily="49" charset="0"/>
                </a:rPr>
                <a:t>Child</a:t>
              </a:r>
            </a:p>
          </p:txBody>
        </p:sp>
        <p:cxnSp>
          <p:nvCxnSpPr>
            <p:cNvPr id="11" name="Straight Arrow Connector 10"/>
            <p:cNvCxnSpPr>
              <a:stCxn id="85" idx="0"/>
            </p:cNvCxnSpPr>
            <p:nvPr/>
          </p:nvCxnSpPr>
          <p:spPr>
            <a:xfrm flipV="1">
              <a:off x="7441308" y="5307679"/>
              <a:ext cx="1132" cy="41895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161860" name="Group 92"/>
          <p:cNvGrpSpPr>
            <a:grpSpLocks/>
          </p:cNvGrpSpPr>
          <p:nvPr/>
        </p:nvGrpSpPr>
        <p:grpSpPr bwMode="auto">
          <a:xfrm>
            <a:off x="5060278" y="5307014"/>
            <a:ext cx="430887" cy="1252020"/>
            <a:chOff x="7225526" y="5307679"/>
            <a:chExt cx="431562" cy="1251241"/>
          </a:xfrm>
        </p:grpSpPr>
        <p:sp>
          <p:nvSpPr>
            <p:cNvPr id="96" name="TextBox 95"/>
            <p:cNvSpPr txBox="1"/>
            <p:nvPr/>
          </p:nvSpPr>
          <p:spPr>
            <a:xfrm>
              <a:off x="7225526" y="5726518"/>
              <a:ext cx="431562" cy="832402"/>
            </a:xfrm>
            <a:prstGeom prst="rect">
              <a:avLst/>
            </a:prstGeom>
            <a:noFill/>
          </p:spPr>
          <p:txBody>
            <a:bodyPr vert="vert" wrap="none">
              <a:spAutoFit/>
            </a:bodyPr>
            <a:lstStyle/>
            <a:p>
              <a:pPr>
                <a:defRPr/>
              </a:pPr>
              <a:r>
                <a:rPr lang="en-US" sz="1600" b="1" dirty="0">
                  <a:latin typeface="Courier New" pitchFamily="49" charset="0"/>
                  <a:cs typeface="Courier New" pitchFamily="49" charset="0"/>
                </a:rPr>
                <a:t>Parent</a:t>
              </a:r>
            </a:p>
          </p:txBody>
        </p:sp>
        <p:cxnSp>
          <p:nvCxnSpPr>
            <p:cNvPr id="97" name="Straight Arrow Connector 96"/>
            <p:cNvCxnSpPr>
              <a:stCxn id="96" idx="0"/>
            </p:cNvCxnSpPr>
            <p:nvPr/>
          </p:nvCxnSpPr>
          <p:spPr>
            <a:xfrm flipV="1">
              <a:off x="7441308" y="5307679"/>
              <a:ext cx="1132" cy="418839"/>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a:stCxn id="96" idx="0"/>
            <a:endCxn id="85" idx="0"/>
          </p:cNvCxnSpPr>
          <p:nvPr/>
        </p:nvCxnSpPr>
        <p:spPr>
          <a:xfrm flipV="1">
            <a:off x="5275722" y="5713413"/>
            <a:ext cx="3881437" cy="1270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8" name="Slide Number Placeholder 7"/>
          <p:cNvSpPr>
            <a:spLocks noGrp="1"/>
          </p:cNvSpPr>
          <p:nvPr>
            <p:ph type="sldNum" sz="quarter" idx="12"/>
          </p:nvPr>
        </p:nvSpPr>
        <p:spPr/>
        <p:txBody>
          <a:bodyPr/>
          <a:lstStyle/>
          <a:p>
            <a:pPr>
              <a:defRPr/>
            </a:pPr>
            <a:fld id="{0D7B5496-982B-480A-8085-B08F2CA91C21}" type="slidenum">
              <a:rPr lang="en-US" smtClean="0"/>
              <a:pPr>
                <a:defRPr/>
              </a:pPr>
              <a:t>23</a:t>
            </a:fld>
            <a:endParaRPr lang="en-US" dirty="0"/>
          </a:p>
        </p:txBody>
      </p:sp>
      <p:sp>
        <p:nvSpPr>
          <p:cNvPr id="2" name="Title 1"/>
          <p:cNvSpPr>
            <a:spLocks noGrp="1"/>
          </p:cNvSpPr>
          <p:nvPr>
            <p:ph type="title"/>
          </p:nvPr>
        </p:nvSpPr>
        <p:spPr/>
        <p:txBody>
          <a:bodyPr/>
          <a:lstStyle/>
          <a:p>
            <a:r>
              <a:rPr lang="en-US" dirty="0"/>
              <a:t>Inserting into a Vector Min-Heap </a:t>
            </a:r>
          </a:p>
        </p:txBody>
      </p:sp>
      <p:graphicFrame>
        <p:nvGraphicFramePr>
          <p:cNvPr id="87" name="Table 86"/>
          <p:cNvGraphicFramePr>
            <a:graphicFrameLocks noGrp="1"/>
          </p:cNvGraphicFramePr>
          <p:nvPr/>
        </p:nvGraphicFramePr>
        <p:xfrm>
          <a:off x="1767840" y="4536896"/>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48" name="TextBox 3"/>
          <p:cNvSpPr txBox="1">
            <a:spLocks noChangeArrowheads="1"/>
          </p:cNvSpPr>
          <p:nvPr/>
        </p:nvSpPr>
        <p:spPr bwMode="auto">
          <a:xfrm>
            <a:off x="5778500" y="1437717"/>
            <a:ext cx="4127500" cy="2862322"/>
          </a:xfrm>
          <a:prstGeom prst="rect">
            <a:avLst/>
          </a:prstGeom>
          <a:noFill/>
          <a:ln w="9525">
            <a:noFill/>
            <a:miter lim="800000"/>
            <a:headEnd/>
            <a:tailEnd/>
          </a:ln>
        </p:spPr>
        <p:txBody>
          <a:bodyPr wrap="square">
            <a:spAutoFit/>
          </a:bodyPr>
          <a:lstStyle/>
          <a:p>
            <a:pPr marL="342900" indent="-342900">
              <a:buFont typeface="+mj-lt"/>
              <a:buAutoNum type="arabicPeriod"/>
            </a:pPr>
            <a:r>
              <a:rPr lang="en-US" sz="1600" dirty="0">
                <a:latin typeface="Consolas" panose="020B0609020204030204" pitchFamily="49" charset="0"/>
                <a:cs typeface="Consolas" panose="020B0609020204030204" pitchFamily="49" charset="0"/>
              </a:rPr>
              <a:t>Insert the new element at the end of the vector.</a:t>
            </a:r>
          </a:p>
          <a:p>
            <a:pPr marL="342900" indent="-342900">
              <a:spcBef>
                <a:spcPts val="400"/>
              </a:spcBef>
              <a:buFont typeface="+mj-lt"/>
              <a:buAutoNum type="arabicPeriod"/>
            </a:pPr>
            <a:r>
              <a:rPr lang="en-US" sz="1600" dirty="0">
                <a:latin typeface="Consolas" panose="020B0609020204030204" pitchFamily="49" charset="0"/>
                <a:cs typeface="Consolas" panose="020B0609020204030204" pitchFamily="49" charset="0"/>
              </a:rPr>
              <a:t>Set child = vector.size() – 1.</a:t>
            </a:r>
          </a:p>
          <a:p>
            <a:pPr marL="342900" indent="-342900">
              <a:spcBef>
                <a:spcPts val="400"/>
              </a:spcBef>
              <a:buFont typeface="+mj-lt"/>
              <a:buAutoNum type="arabicPeriod"/>
            </a:pPr>
            <a:r>
              <a:rPr lang="en-US" sz="1600" dirty="0">
                <a:latin typeface="Consolas" panose="020B0609020204030204" pitchFamily="49" charset="0"/>
                <a:cs typeface="Consolas" panose="020B0609020204030204" pitchFamily="49" charset="0"/>
              </a:rPr>
              <a:t>Set parent = (child – 1) / 2.</a:t>
            </a:r>
          </a:p>
          <a:p>
            <a:pPr marL="342900" indent="-342900">
              <a:spcBef>
                <a:spcPts val="400"/>
              </a:spcBef>
              <a:buFont typeface="+mj-lt"/>
              <a:buAutoNum type="arabicPeriod"/>
              <a:defRPr/>
            </a:pPr>
            <a:r>
              <a:rPr lang="en-US" sz="1600" dirty="0">
                <a:solidFill>
                  <a:srgbClr val="FF0000"/>
                </a:solidFill>
                <a:latin typeface="Consolas" panose="020B0609020204030204" pitchFamily="49" charset="0"/>
                <a:cs typeface="Consolas" panose="020B0609020204030204" pitchFamily="49" charset="0"/>
              </a:rPr>
              <a:t>while (parent &gt;= 0 AND </a:t>
            </a:r>
            <a:br>
              <a:rPr lang="en-US" sz="1600" dirty="0">
                <a:solidFill>
                  <a:srgbClr val="FF0000"/>
                </a:solidFill>
                <a:latin typeface="Consolas" panose="020B0609020204030204" pitchFamily="49" charset="0"/>
                <a:cs typeface="Consolas" panose="020B0609020204030204" pitchFamily="49" charset="0"/>
              </a:rPr>
            </a:br>
            <a:r>
              <a:rPr lang="en-US" sz="1600" dirty="0">
                <a:solidFill>
                  <a:srgbClr val="FF0000"/>
                </a:solidFill>
                <a:latin typeface="Consolas" panose="020B0609020204030204" pitchFamily="49" charset="0"/>
                <a:cs typeface="Consolas" panose="020B0609020204030204" pitchFamily="49" charset="0"/>
              </a:rPr>
              <a:t>   table[parent] &gt; table[child])</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Swap table[parent]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and table[child].</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Set child = parent.</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Set parent = (child - 1) / 2.</a:t>
            </a:r>
          </a:p>
        </p:txBody>
      </p:sp>
    </p:spTree>
    <p:extLst>
      <p:ext uri="{BB962C8B-B14F-4D97-AF65-F5344CB8AC3E}">
        <p14:creationId xmlns:p14="http://schemas.microsoft.com/office/powerpoint/2010/main" val="23539797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TextBox 115"/>
          <p:cNvSpPr txBox="1">
            <a:spLocks noChangeArrowheads="1"/>
          </p:cNvSpPr>
          <p:nvPr/>
        </p:nvSpPr>
        <p:spPr bwMode="auto">
          <a:xfrm>
            <a:off x="3370264" y="2206625"/>
            <a:ext cx="312737" cy="368300"/>
          </a:xfrm>
          <a:prstGeom prst="rect">
            <a:avLst/>
          </a:prstGeom>
          <a:noFill/>
          <a:ln w="9525">
            <a:noFill/>
            <a:miter lim="800000"/>
            <a:headEnd/>
            <a:tailEnd/>
          </a:ln>
        </p:spPr>
        <p:txBody>
          <a:bodyPr wrap="none">
            <a:spAutoFit/>
          </a:bodyPr>
          <a:lstStyle/>
          <a:p>
            <a:r>
              <a:rPr lang="en-US" b="1" dirty="0"/>
              <a:t>8</a:t>
            </a:r>
          </a:p>
        </p:txBody>
      </p:sp>
      <p:sp>
        <p:nvSpPr>
          <p:cNvPr id="163843" name="TextBox 118"/>
          <p:cNvSpPr txBox="1">
            <a:spLocks noChangeArrowheads="1"/>
          </p:cNvSpPr>
          <p:nvPr/>
        </p:nvSpPr>
        <p:spPr bwMode="auto">
          <a:xfrm>
            <a:off x="2439989" y="2744789"/>
            <a:ext cx="441325" cy="369887"/>
          </a:xfrm>
          <a:prstGeom prst="rect">
            <a:avLst/>
          </a:prstGeom>
          <a:noFill/>
          <a:ln w="9525">
            <a:noFill/>
            <a:miter lim="800000"/>
            <a:headEnd/>
            <a:tailEnd/>
          </a:ln>
        </p:spPr>
        <p:txBody>
          <a:bodyPr wrap="none">
            <a:spAutoFit/>
          </a:bodyPr>
          <a:lstStyle/>
          <a:p>
            <a:r>
              <a:rPr lang="en-US" b="1"/>
              <a:t>18</a:t>
            </a:r>
          </a:p>
        </p:txBody>
      </p:sp>
      <p:sp>
        <p:nvSpPr>
          <p:cNvPr id="163844" name="TextBox 127"/>
          <p:cNvSpPr txBox="1">
            <a:spLocks noChangeArrowheads="1"/>
          </p:cNvSpPr>
          <p:nvPr/>
        </p:nvSpPr>
        <p:spPr bwMode="auto">
          <a:xfrm>
            <a:off x="4286251" y="2744789"/>
            <a:ext cx="441325" cy="369887"/>
          </a:xfrm>
          <a:prstGeom prst="rect">
            <a:avLst/>
          </a:prstGeom>
          <a:noFill/>
          <a:ln w="9525">
            <a:noFill/>
            <a:miter lim="800000"/>
            <a:headEnd/>
            <a:tailEnd/>
          </a:ln>
        </p:spPr>
        <p:txBody>
          <a:bodyPr>
            <a:spAutoFit/>
          </a:bodyPr>
          <a:lstStyle/>
          <a:p>
            <a:pPr algn="ctr"/>
            <a:r>
              <a:rPr lang="en-US" b="1"/>
              <a:t>29</a:t>
            </a:r>
          </a:p>
        </p:txBody>
      </p:sp>
      <p:grpSp>
        <p:nvGrpSpPr>
          <p:cNvPr id="163845" name="Group 128"/>
          <p:cNvGrpSpPr>
            <a:grpSpLocks/>
          </p:cNvGrpSpPr>
          <p:nvPr/>
        </p:nvGrpSpPr>
        <p:grpSpPr bwMode="auto">
          <a:xfrm>
            <a:off x="1728788" y="3833814"/>
            <a:ext cx="882650" cy="369887"/>
            <a:chOff x="4590254" y="5277977"/>
            <a:chExt cx="882292" cy="369332"/>
          </a:xfrm>
        </p:grpSpPr>
        <p:sp>
          <p:nvSpPr>
            <p:cNvPr id="163922" name="TextBox 153"/>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163923" name="TextBox 154"/>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163846" name="Group 129"/>
          <p:cNvGrpSpPr>
            <a:grpSpLocks/>
          </p:cNvGrpSpPr>
          <p:nvPr/>
        </p:nvGrpSpPr>
        <p:grpSpPr bwMode="auto">
          <a:xfrm>
            <a:off x="2713039" y="3833814"/>
            <a:ext cx="873125" cy="369887"/>
            <a:chOff x="2571515" y="5410200"/>
            <a:chExt cx="873193" cy="369332"/>
          </a:xfrm>
        </p:grpSpPr>
        <p:sp>
          <p:nvSpPr>
            <p:cNvPr id="163920" name="TextBox 151"/>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163921" name="TextBox 152"/>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163847" name="Group 130"/>
          <p:cNvGrpSpPr>
            <a:grpSpLocks/>
          </p:cNvGrpSpPr>
          <p:nvPr/>
        </p:nvGrpSpPr>
        <p:grpSpPr bwMode="auto">
          <a:xfrm>
            <a:off x="3689350" y="3833814"/>
            <a:ext cx="882650" cy="369887"/>
            <a:chOff x="2571515" y="5943600"/>
            <a:chExt cx="882292" cy="369332"/>
          </a:xfrm>
        </p:grpSpPr>
        <p:sp>
          <p:nvSpPr>
            <p:cNvPr id="163918" name="TextBox 149"/>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163919" name="TextBox 150"/>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163848" name="Group 131"/>
          <p:cNvGrpSpPr>
            <a:grpSpLocks/>
          </p:cNvGrpSpPr>
          <p:nvPr/>
        </p:nvGrpSpPr>
        <p:grpSpPr bwMode="auto">
          <a:xfrm>
            <a:off x="1949451" y="3284538"/>
            <a:ext cx="1420813" cy="379412"/>
            <a:chOff x="5434299" y="4142433"/>
            <a:chExt cx="1421044" cy="379568"/>
          </a:xfrm>
        </p:grpSpPr>
        <p:sp>
          <p:nvSpPr>
            <p:cNvPr id="163916" name="TextBox 147"/>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163917" name="TextBox 148"/>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163849" name="Group 132"/>
          <p:cNvGrpSpPr>
            <a:grpSpLocks/>
          </p:cNvGrpSpPr>
          <p:nvPr/>
        </p:nvGrpSpPr>
        <p:grpSpPr bwMode="auto">
          <a:xfrm>
            <a:off x="3910013" y="3284539"/>
            <a:ext cx="1323577" cy="369887"/>
            <a:chOff x="7394096" y="4142433"/>
            <a:chExt cx="1323368" cy="369332"/>
          </a:xfrm>
        </p:grpSpPr>
        <p:sp>
          <p:nvSpPr>
            <p:cNvPr id="163914" name="TextBox 145"/>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a:t>39</a:t>
              </a:r>
            </a:p>
          </p:txBody>
        </p:sp>
        <p:sp>
          <p:nvSpPr>
            <p:cNvPr id="163915" name="TextBox 146"/>
            <p:cNvSpPr txBox="1">
              <a:spLocks noChangeArrowheads="1"/>
            </p:cNvSpPr>
            <p:nvPr/>
          </p:nvSpPr>
          <p:spPr bwMode="auto">
            <a:xfrm>
              <a:off x="8276388" y="4142433"/>
              <a:ext cx="441076" cy="368778"/>
            </a:xfrm>
            <a:prstGeom prst="rect">
              <a:avLst/>
            </a:prstGeom>
            <a:noFill/>
            <a:ln w="9525">
              <a:noFill/>
              <a:miter lim="800000"/>
              <a:headEnd/>
              <a:tailEnd/>
            </a:ln>
          </p:spPr>
          <p:txBody>
            <a:bodyPr wrap="none">
              <a:spAutoFit/>
            </a:bodyPr>
            <a:lstStyle/>
            <a:p>
              <a:r>
                <a:rPr lang="en-US" b="1" dirty="0">
                  <a:solidFill>
                    <a:srgbClr val="FF0000"/>
                  </a:solidFill>
                </a:rPr>
                <a:t>10</a:t>
              </a:r>
            </a:p>
          </p:txBody>
        </p:sp>
      </p:grpSp>
      <p:cxnSp>
        <p:nvCxnSpPr>
          <p:cNvPr id="134" name="Straight Connector 133"/>
          <p:cNvCxnSpPr>
            <a:stCxn id="163842" idx="1"/>
            <a:endCxn id="163843" idx="0"/>
          </p:cNvCxnSpPr>
          <p:nvPr/>
        </p:nvCxnSpPr>
        <p:spPr>
          <a:xfrm flipH="1">
            <a:off x="2660651" y="2390776"/>
            <a:ext cx="709613" cy="354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63842" idx="3"/>
            <a:endCxn id="163844" idx="0"/>
          </p:cNvCxnSpPr>
          <p:nvPr/>
        </p:nvCxnSpPr>
        <p:spPr>
          <a:xfrm>
            <a:off x="3683001" y="2390776"/>
            <a:ext cx="823913" cy="354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63916" idx="0"/>
          </p:cNvCxnSpPr>
          <p:nvPr/>
        </p:nvCxnSpPr>
        <p:spPr>
          <a:xfrm flipH="1">
            <a:off x="2170114" y="3114676"/>
            <a:ext cx="269875"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4176713" y="3114676"/>
            <a:ext cx="220662"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63917" idx="0"/>
          </p:cNvCxnSpPr>
          <p:nvPr/>
        </p:nvCxnSpPr>
        <p:spPr>
          <a:xfrm flipH="1" flipV="1">
            <a:off x="2881314" y="3114676"/>
            <a:ext cx="268287"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63915" idx="0"/>
          </p:cNvCxnSpPr>
          <p:nvPr/>
        </p:nvCxnSpPr>
        <p:spPr>
          <a:xfrm flipH="1" flipV="1">
            <a:off x="4727576" y="3114676"/>
            <a:ext cx="285440" cy="169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63922" idx="0"/>
          </p:cNvCxnSpPr>
          <p:nvPr/>
        </p:nvCxnSpPr>
        <p:spPr>
          <a:xfrm flipV="1">
            <a:off x="1949450" y="3654425"/>
            <a:ext cx="128588"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63923" idx="0"/>
          </p:cNvCxnSpPr>
          <p:nvPr/>
        </p:nvCxnSpPr>
        <p:spPr>
          <a:xfrm flipH="1" flipV="1">
            <a:off x="2305051" y="3654425"/>
            <a:ext cx="8572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63920" idx="0"/>
          </p:cNvCxnSpPr>
          <p:nvPr/>
        </p:nvCxnSpPr>
        <p:spPr>
          <a:xfrm flipV="1">
            <a:off x="2933700" y="3663951"/>
            <a:ext cx="82550"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63921" idx="0"/>
          </p:cNvCxnSpPr>
          <p:nvPr/>
        </p:nvCxnSpPr>
        <p:spPr>
          <a:xfrm flipH="1" flipV="1">
            <a:off x="3257550" y="3654425"/>
            <a:ext cx="10795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63918" idx="0"/>
          </p:cNvCxnSpPr>
          <p:nvPr/>
        </p:nvCxnSpPr>
        <p:spPr>
          <a:xfrm flipV="1">
            <a:off x="3910014" y="3654425"/>
            <a:ext cx="9207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63919" idx="0"/>
          </p:cNvCxnSpPr>
          <p:nvPr/>
        </p:nvCxnSpPr>
        <p:spPr>
          <a:xfrm flipH="1" flipV="1">
            <a:off x="4286250" y="3663951"/>
            <a:ext cx="65088" cy="169863"/>
          </a:xfrm>
          <a:prstGeom prst="line">
            <a:avLst/>
          </a:prstGeom>
        </p:spPr>
        <p:style>
          <a:lnRef idx="1">
            <a:schemeClr val="accent1"/>
          </a:lnRef>
          <a:fillRef idx="0">
            <a:schemeClr val="accent1"/>
          </a:fillRef>
          <a:effectRef idx="0">
            <a:schemeClr val="accent1"/>
          </a:effectRef>
          <a:fontRef idx="minor">
            <a:schemeClr val="tx1"/>
          </a:fontRef>
        </p:style>
      </p:cxnSp>
      <p:sp>
        <p:nvSpPr>
          <p:cNvPr id="163904" name="TextBox 80"/>
          <p:cNvSpPr txBox="1">
            <a:spLocks noChangeArrowheads="1"/>
          </p:cNvSpPr>
          <p:nvPr/>
        </p:nvSpPr>
        <p:spPr bwMode="auto">
          <a:xfrm>
            <a:off x="4635501" y="3833814"/>
            <a:ext cx="441325" cy="369887"/>
          </a:xfrm>
          <a:prstGeom prst="rect">
            <a:avLst/>
          </a:prstGeom>
          <a:noFill/>
          <a:ln w="9525">
            <a:noFill/>
            <a:miter lim="800000"/>
            <a:headEnd/>
            <a:tailEnd/>
          </a:ln>
        </p:spPr>
        <p:txBody>
          <a:bodyPr wrap="none">
            <a:spAutoFit/>
          </a:bodyPr>
          <a:lstStyle/>
          <a:p>
            <a:r>
              <a:rPr lang="en-US" b="1">
                <a:solidFill>
                  <a:srgbClr val="FF0000"/>
                </a:solidFill>
              </a:rPr>
              <a:t>66</a:t>
            </a:r>
          </a:p>
        </p:txBody>
      </p:sp>
      <p:cxnSp>
        <p:nvCxnSpPr>
          <p:cNvPr id="7" name="Straight Connector 6"/>
          <p:cNvCxnSpPr>
            <a:stCxn id="163904" idx="0"/>
          </p:cNvCxnSpPr>
          <p:nvPr/>
        </p:nvCxnSpPr>
        <p:spPr>
          <a:xfrm flipV="1">
            <a:off x="4856163" y="3654425"/>
            <a:ext cx="38100" cy="179388"/>
          </a:xfrm>
          <a:prstGeom prst="line">
            <a:avLst/>
          </a:prstGeom>
        </p:spPr>
        <p:style>
          <a:lnRef idx="1">
            <a:schemeClr val="accent1"/>
          </a:lnRef>
          <a:fillRef idx="0">
            <a:schemeClr val="accent1"/>
          </a:fillRef>
          <a:effectRef idx="0">
            <a:schemeClr val="accent1"/>
          </a:effectRef>
          <a:fontRef idx="minor">
            <a:schemeClr val="tx1"/>
          </a:fontRef>
        </p:style>
      </p:cxnSp>
      <p:grpSp>
        <p:nvGrpSpPr>
          <p:cNvPr id="163907" name="Group 11"/>
          <p:cNvGrpSpPr>
            <a:grpSpLocks/>
          </p:cNvGrpSpPr>
          <p:nvPr/>
        </p:nvGrpSpPr>
        <p:grpSpPr bwMode="auto">
          <a:xfrm>
            <a:off x="8941715" y="5294313"/>
            <a:ext cx="430887" cy="1128590"/>
            <a:chOff x="7225526" y="5307679"/>
            <a:chExt cx="431562" cy="1128206"/>
          </a:xfrm>
        </p:grpSpPr>
        <p:sp>
          <p:nvSpPr>
            <p:cNvPr id="85" name="TextBox 84"/>
            <p:cNvSpPr txBox="1"/>
            <p:nvPr/>
          </p:nvSpPr>
          <p:spPr>
            <a:xfrm>
              <a:off x="7225526" y="5726636"/>
              <a:ext cx="431562" cy="709249"/>
            </a:xfrm>
            <a:prstGeom prst="rect">
              <a:avLst/>
            </a:prstGeom>
            <a:noFill/>
          </p:spPr>
          <p:txBody>
            <a:bodyPr vert="vert" wrap="none">
              <a:spAutoFit/>
            </a:bodyPr>
            <a:lstStyle/>
            <a:p>
              <a:pPr>
                <a:defRPr/>
              </a:pPr>
              <a:r>
                <a:rPr lang="en-US" sz="1600" b="1" dirty="0">
                  <a:latin typeface="Courier New" pitchFamily="49" charset="0"/>
                  <a:cs typeface="Courier New" pitchFamily="49" charset="0"/>
                </a:rPr>
                <a:t>Child</a:t>
              </a:r>
            </a:p>
          </p:txBody>
        </p:sp>
        <p:cxnSp>
          <p:nvCxnSpPr>
            <p:cNvPr id="11" name="Straight Arrow Connector 10"/>
            <p:cNvCxnSpPr>
              <a:stCxn id="85" idx="0"/>
            </p:cNvCxnSpPr>
            <p:nvPr/>
          </p:nvCxnSpPr>
          <p:spPr>
            <a:xfrm flipV="1">
              <a:off x="7441308" y="5307679"/>
              <a:ext cx="1132" cy="41895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163908" name="Group 92"/>
          <p:cNvGrpSpPr>
            <a:grpSpLocks/>
          </p:cNvGrpSpPr>
          <p:nvPr/>
        </p:nvGrpSpPr>
        <p:grpSpPr bwMode="auto">
          <a:xfrm>
            <a:off x="5060278" y="5307014"/>
            <a:ext cx="430887" cy="1252020"/>
            <a:chOff x="7225526" y="5307679"/>
            <a:chExt cx="431562" cy="1251241"/>
          </a:xfrm>
        </p:grpSpPr>
        <p:sp>
          <p:nvSpPr>
            <p:cNvPr id="96" name="TextBox 95"/>
            <p:cNvSpPr txBox="1"/>
            <p:nvPr/>
          </p:nvSpPr>
          <p:spPr>
            <a:xfrm>
              <a:off x="7225526" y="5726518"/>
              <a:ext cx="431562" cy="832402"/>
            </a:xfrm>
            <a:prstGeom prst="rect">
              <a:avLst/>
            </a:prstGeom>
            <a:noFill/>
          </p:spPr>
          <p:txBody>
            <a:bodyPr vert="vert" wrap="none">
              <a:spAutoFit/>
            </a:bodyPr>
            <a:lstStyle/>
            <a:p>
              <a:pPr>
                <a:defRPr/>
              </a:pPr>
              <a:r>
                <a:rPr lang="en-US" sz="1600" b="1" dirty="0">
                  <a:latin typeface="Courier New" pitchFamily="49" charset="0"/>
                  <a:cs typeface="Courier New" pitchFamily="49" charset="0"/>
                </a:rPr>
                <a:t>Parent</a:t>
              </a:r>
            </a:p>
          </p:txBody>
        </p:sp>
        <p:cxnSp>
          <p:nvCxnSpPr>
            <p:cNvPr id="97" name="Straight Arrow Connector 96"/>
            <p:cNvCxnSpPr>
              <a:stCxn id="96" idx="0"/>
            </p:cNvCxnSpPr>
            <p:nvPr/>
          </p:nvCxnSpPr>
          <p:spPr>
            <a:xfrm flipV="1">
              <a:off x="7441308" y="5307679"/>
              <a:ext cx="1132" cy="418839"/>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a:stCxn id="96" idx="0"/>
            <a:endCxn id="85" idx="0"/>
          </p:cNvCxnSpPr>
          <p:nvPr/>
        </p:nvCxnSpPr>
        <p:spPr>
          <a:xfrm flipV="1">
            <a:off x="5275722" y="5713413"/>
            <a:ext cx="3881437" cy="1270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24</a:t>
            </a:fld>
            <a:endParaRPr lang="en-US" dirty="0"/>
          </a:p>
        </p:txBody>
      </p:sp>
      <p:sp>
        <p:nvSpPr>
          <p:cNvPr id="2" name="Title 1"/>
          <p:cNvSpPr>
            <a:spLocks noGrp="1"/>
          </p:cNvSpPr>
          <p:nvPr>
            <p:ph type="title"/>
          </p:nvPr>
        </p:nvSpPr>
        <p:spPr/>
        <p:txBody>
          <a:bodyPr/>
          <a:lstStyle/>
          <a:p>
            <a:r>
              <a:rPr lang="en-US" dirty="0"/>
              <a:t>Inserting into a Vector Min-Heap </a:t>
            </a:r>
          </a:p>
        </p:txBody>
      </p:sp>
      <p:graphicFrame>
        <p:nvGraphicFramePr>
          <p:cNvPr id="87" name="Table 86"/>
          <p:cNvGraphicFramePr>
            <a:graphicFrameLocks noGrp="1"/>
          </p:cNvGraphicFramePr>
          <p:nvPr/>
        </p:nvGraphicFramePr>
        <p:xfrm>
          <a:off x="1767840" y="4536896"/>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89" name="TextBox 3"/>
          <p:cNvSpPr txBox="1">
            <a:spLocks noChangeArrowheads="1"/>
          </p:cNvSpPr>
          <p:nvPr/>
        </p:nvSpPr>
        <p:spPr bwMode="auto">
          <a:xfrm>
            <a:off x="5778500" y="1437717"/>
            <a:ext cx="4127500" cy="2862322"/>
          </a:xfrm>
          <a:prstGeom prst="rect">
            <a:avLst/>
          </a:prstGeom>
          <a:noFill/>
          <a:ln w="9525">
            <a:noFill/>
            <a:miter lim="800000"/>
            <a:headEnd/>
            <a:tailEnd/>
          </a:ln>
        </p:spPr>
        <p:txBody>
          <a:bodyPr wrap="square">
            <a:spAutoFit/>
          </a:bodyPr>
          <a:lstStyle/>
          <a:p>
            <a:pPr marL="342900" indent="-342900">
              <a:buFont typeface="+mj-lt"/>
              <a:buAutoNum type="arabicPeriod"/>
            </a:pPr>
            <a:r>
              <a:rPr lang="en-US" sz="1600" dirty="0">
                <a:latin typeface="Consolas" panose="020B0609020204030204" pitchFamily="49" charset="0"/>
                <a:cs typeface="Consolas" panose="020B0609020204030204" pitchFamily="49" charset="0"/>
              </a:rPr>
              <a:t>Insert the new element at the end of the vector.</a:t>
            </a:r>
          </a:p>
          <a:p>
            <a:pPr marL="342900" indent="-342900">
              <a:spcBef>
                <a:spcPts val="400"/>
              </a:spcBef>
              <a:buFont typeface="+mj-lt"/>
              <a:buAutoNum type="arabicPeriod"/>
            </a:pPr>
            <a:r>
              <a:rPr lang="en-US" sz="1600" dirty="0">
                <a:latin typeface="Consolas" panose="020B0609020204030204" pitchFamily="49" charset="0"/>
                <a:cs typeface="Consolas" panose="020B0609020204030204" pitchFamily="49" charset="0"/>
              </a:rPr>
              <a:t>Set child = vector.size() – 1.</a:t>
            </a:r>
          </a:p>
          <a:p>
            <a:pPr marL="342900" indent="-342900">
              <a:spcBef>
                <a:spcPts val="400"/>
              </a:spcBef>
              <a:buFont typeface="+mj-lt"/>
              <a:buAutoNum type="arabicPeriod"/>
            </a:pPr>
            <a:r>
              <a:rPr lang="en-US" sz="1600" dirty="0">
                <a:latin typeface="Consolas" panose="020B0609020204030204" pitchFamily="49" charset="0"/>
                <a:cs typeface="Consolas" panose="020B0609020204030204" pitchFamily="49" charset="0"/>
              </a:rPr>
              <a:t>Set parent = (child – 1) / 2.</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while (parent &gt;= 0 AND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table[parent] &gt; table[child])</a:t>
            </a:r>
          </a:p>
          <a:p>
            <a:pPr marL="342900" indent="-342900">
              <a:spcBef>
                <a:spcPts val="400"/>
              </a:spcBef>
              <a:buFont typeface="+mj-lt"/>
              <a:buAutoNum type="arabicPeriod"/>
              <a:defRPr/>
            </a:pPr>
            <a:r>
              <a:rPr lang="en-US" sz="1600" dirty="0">
                <a:solidFill>
                  <a:srgbClr val="FF0000"/>
                </a:solidFill>
                <a:latin typeface="Consolas" panose="020B0609020204030204" pitchFamily="49" charset="0"/>
                <a:cs typeface="Consolas" panose="020B0609020204030204" pitchFamily="49" charset="0"/>
              </a:rPr>
              <a:t>   Swap table[parent] </a:t>
            </a:r>
            <a:br>
              <a:rPr lang="en-US" sz="1600" dirty="0">
                <a:solidFill>
                  <a:srgbClr val="FF0000"/>
                </a:solidFill>
                <a:latin typeface="Consolas" panose="020B0609020204030204" pitchFamily="49" charset="0"/>
                <a:cs typeface="Consolas" panose="020B0609020204030204" pitchFamily="49" charset="0"/>
              </a:rPr>
            </a:br>
            <a:r>
              <a:rPr lang="en-US" sz="1600" dirty="0">
                <a:solidFill>
                  <a:srgbClr val="FF0000"/>
                </a:solidFill>
                <a:latin typeface="Consolas" panose="020B0609020204030204" pitchFamily="49" charset="0"/>
                <a:cs typeface="Consolas" panose="020B0609020204030204" pitchFamily="49" charset="0"/>
              </a:rPr>
              <a:t>     and table[child].</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Set child = parent.</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Set parent = (child - 1) / 2.</a:t>
            </a:r>
          </a:p>
        </p:txBody>
      </p:sp>
    </p:spTree>
    <p:extLst>
      <p:ext uri="{BB962C8B-B14F-4D97-AF65-F5344CB8AC3E}">
        <p14:creationId xmlns:p14="http://schemas.microsoft.com/office/powerpoint/2010/main" val="4568472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TextBox 115"/>
          <p:cNvSpPr txBox="1">
            <a:spLocks noChangeArrowheads="1"/>
          </p:cNvSpPr>
          <p:nvPr/>
        </p:nvSpPr>
        <p:spPr bwMode="auto">
          <a:xfrm>
            <a:off x="3370264" y="2206625"/>
            <a:ext cx="312737" cy="368300"/>
          </a:xfrm>
          <a:prstGeom prst="rect">
            <a:avLst/>
          </a:prstGeom>
          <a:noFill/>
          <a:ln w="9525">
            <a:noFill/>
            <a:miter lim="800000"/>
            <a:headEnd/>
            <a:tailEnd/>
          </a:ln>
        </p:spPr>
        <p:txBody>
          <a:bodyPr wrap="none">
            <a:spAutoFit/>
          </a:bodyPr>
          <a:lstStyle/>
          <a:p>
            <a:r>
              <a:rPr lang="en-US" b="1" dirty="0"/>
              <a:t>8</a:t>
            </a:r>
          </a:p>
        </p:txBody>
      </p:sp>
      <p:sp>
        <p:nvSpPr>
          <p:cNvPr id="164867" name="TextBox 118"/>
          <p:cNvSpPr txBox="1">
            <a:spLocks noChangeArrowheads="1"/>
          </p:cNvSpPr>
          <p:nvPr/>
        </p:nvSpPr>
        <p:spPr bwMode="auto">
          <a:xfrm>
            <a:off x="2439989" y="2744789"/>
            <a:ext cx="441325" cy="369887"/>
          </a:xfrm>
          <a:prstGeom prst="rect">
            <a:avLst/>
          </a:prstGeom>
          <a:noFill/>
          <a:ln w="9525">
            <a:noFill/>
            <a:miter lim="800000"/>
            <a:headEnd/>
            <a:tailEnd/>
          </a:ln>
        </p:spPr>
        <p:txBody>
          <a:bodyPr wrap="none">
            <a:spAutoFit/>
          </a:bodyPr>
          <a:lstStyle/>
          <a:p>
            <a:r>
              <a:rPr lang="en-US" b="1"/>
              <a:t>18</a:t>
            </a:r>
          </a:p>
        </p:txBody>
      </p:sp>
      <p:sp>
        <p:nvSpPr>
          <p:cNvPr id="164868" name="TextBox 127"/>
          <p:cNvSpPr txBox="1">
            <a:spLocks noChangeArrowheads="1"/>
          </p:cNvSpPr>
          <p:nvPr/>
        </p:nvSpPr>
        <p:spPr bwMode="auto">
          <a:xfrm>
            <a:off x="4286251" y="2744789"/>
            <a:ext cx="441325" cy="369887"/>
          </a:xfrm>
          <a:prstGeom prst="rect">
            <a:avLst/>
          </a:prstGeom>
          <a:noFill/>
          <a:ln w="9525">
            <a:noFill/>
            <a:miter lim="800000"/>
            <a:headEnd/>
            <a:tailEnd/>
          </a:ln>
        </p:spPr>
        <p:txBody>
          <a:bodyPr>
            <a:spAutoFit/>
          </a:bodyPr>
          <a:lstStyle/>
          <a:p>
            <a:pPr algn="ctr"/>
            <a:r>
              <a:rPr lang="en-US" b="1"/>
              <a:t>29</a:t>
            </a:r>
          </a:p>
        </p:txBody>
      </p:sp>
      <p:grpSp>
        <p:nvGrpSpPr>
          <p:cNvPr id="164869" name="Group 128"/>
          <p:cNvGrpSpPr>
            <a:grpSpLocks/>
          </p:cNvGrpSpPr>
          <p:nvPr/>
        </p:nvGrpSpPr>
        <p:grpSpPr bwMode="auto">
          <a:xfrm>
            <a:off x="1728788" y="3833814"/>
            <a:ext cx="882650" cy="369887"/>
            <a:chOff x="4590254" y="5277977"/>
            <a:chExt cx="882292" cy="369332"/>
          </a:xfrm>
        </p:grpSpPr>
        <p:sp>
          <p:nvSpPr>
            <p:cNvPr id="164945" name="TextBox 153"/>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164946" name="TextBox 154"/>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164870" name="Group 129"/>
          <p:cNvGrpSpPr>
            <a:grpSpLocks/>
          </p:cNvGrpSpPr>
          <p:nvPr/>
        </p:nvGrpSpPr>
        <p:grpSpPr bwMode="auto">
          <a:xfrm>
            <a:off x="2713039" y="3833814"/>
            <a:ext cx="873125" cy="369887"/>
            <a:chOff x="2571515" y="5410200"/>
            <a:chExt cx="873193" cy="369332"/>
          </a:xfrm>
        </p:grpSpPr>
        <p:sp>
          <p:nvSpPr>
            <p:cNvPr id="164943" name="TextBox 151"/>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164944" name="TextBox 152"/>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164871" name="Group 130"/>
          <p:cNvGrpSpPr>
            <a:grpSpLocks/>
          </p:cNvGrpSpPr>
          <p:nvPr/>
        </p:nvGrpSpPr>
        <p:grpSpPr bwMode="auto">
          <a:xfrm>
            <a:off x="3689350" y="3833814"/>
            <a:ext cx="882650" cy="369887"/>
            <a:chOff x="2571515" y="5943600"/>
            <a:chExt cx="882292" cy="369332"/>
          </a:xfrm>
        </p:grpSpPr>
        <p:sp>
          <p:nvSpPr>
            <p:cNvPr id="164941" name="TextBox 149"/>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164942" name="TextBox 150"/>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164872" name="Group 131"/>
          <p:cNvGrpSpPr>
            <a:grpSpLocks/>
          </p:cNvGrpSpPr>
          <p:nvPr/>
        </p:nvGrpSpPr>
        <p:grpSpPr bwMode="auto">
          <a:xfrm>
            <a:off x="1949451" y="3284538"/>
            <a:ext cx="1420813" cy="379412"/>
            <a:chOff x="5434299" y="4142433"/>
            <a:chExt cx="1421044" cy="379568"/>
          </a:xfrm>
        </p:grpSpPr>
        <p:sp>
          <p:nvSpPr>
            <p:cNvPr id="164939" name="TextBox 147"/>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164940" name="TextBox 148"/>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164873" name="Group 132"/>
          <p:cNvGrpSpPr>
            <a:grpSpLocks/>
          </p:cNvGrpSpPr>
          <p:nvPr/>
        </p:nvGrpSpPr>
        <p:grpSpPr bwMode="auto">
          <a:xfrm>
            <a:off x="3910013" y="3284539"/>
            <a:ext cx="1323577" cy="369887"/>
            <a:chOff x="7394096" y="4142433"/>
            <a:chExt cx="1323368" cy="369332"/>
          </a:xfrm>
        </p:grpSpPr>
        <p:sp>
          <p:nvSpPr>
            <p:cNvPr id="164937" name="TextBox 145"/>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a:t>39</a:t>
              </a:r>
            </a:p>
          </p:txBody>
        </p:sp>
        <p:sp>
          <p:nvSpPr>
            <p:cNvPr id="164938" name="TextBox 146"/>
            <p:cNvSpPr txBox="1">
              <a:spLocks noChangeArrowheads="1"/>
            </p:cNvSpPr>
            <p:nvPr/>
          </p:nvSpPr>
          <p:spPr bwMode="auto">
            <a:xfrm>
              <a:off x="8276388" y="4142433"/>
              <a:ext cx="441076" cy="368778"/>
            </a:xfrm>
            <a:prstGeom prst="rect">
              <a:avLst/>
            </a:prstGeom>
            <a:noFill/>
            <a:ln w="9525">
              <a:noFill/>
              <a:miter lim="800000"/>
              <a:headEnd/>
              <a:tailEnd/>
            </a:ln>
          </p:spPr>
          <p:txBody>
            <a:bodyPr wrap="none">
              <a:spAutoFit/>
            </a:bodyPr>
            <a:lstStyle/>
            <a:p>
              <a:r>
                <a:rPr lang="en-US" b="1" dirty="0">
                  <a:solidFill>
                    <a:srgbClr val="FF0000"/>
                  </a:solidFill>
                </a:rPr>
                <a:t>10</a:t>
              </a:r>
            </a:p>
          </p:txBody>
        </p:sp>
      </p:grpSp>
      <p:cxnSp>
        <p:nvCxnSpPr>
          <p:cNvPr id="134" name="Straight Connector 133"/>
          <p:cNvCxnSpPr>
            <a:stCxn id="164866" idx="1"/>
            <a:endCxn id="164867" idx="0"/>
          </p:cNvCxnSpPr>
          <p:nvPr/>
        </p:nvCxnSpPr>
        <p:spPr>
          <a:xfrm flipH="1">
            <a:off x="2660651" y="2390776"/>
            <a:ext cx="709613" cy="354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64866" idx="3"/>
            <a:endCxn id="164868" idx="0"/>
          </p:cNvCxnSpPr>
          <p:nvPr/>
        </p:nvCxnSpPr>
        <p:spPr>
          <a:xfrm>
            <a:off x="3683001" y="2390776"/>
            <a:ext cx="823913" cy="354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64939" idx="0"/>
          </p:cNvCxnSpPr>
          <p:nvPr/>
        </p:nvCxnSpPr>
        <p:spPr>
          <a:xfrm flipH="1">
            <a:off x="2170114" y="3114676"/>
            <a:ext cx="269875"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4176713" y="3114676"/>
            <a:ext cx="220662"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64940" idx="0"/>
          </p:cNvCxnSpPr>
          <p:nvPr/>
        </p:nvCxnSpPr>
        <p:spPr>
          <a:xfrm flipH="1" flipV="1">
            <a:off x="2881314" y="3114676"/>
            <a:ext cx="268287"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64938" idx="0"/>
          </p:cNvCxnSpPr>
          <p:nvPr/>
        </p:nvCxnSpPr>
        <p:spPr>
          <a:xfrm flipH="1" flipV="1">
            <a:off x="4727576" y="3114676"/>
            <a:ext cx="285440" cy="169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64945" idx="0"/>
          </p:cNvCxnSpPr>
          <p:nvPr/>
        </p:nvCxnSpPr>
        <p:spPr>
          <a:xfrm flipV="1">
            <a:off x="1949450" y="3654425"/>
            <a:ext cx="128588"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64946" idx="0"/>
          </p:cNvCxnSpPr>
          <p:nvPr/>
        </p:nvCxnSpPr>
        <p:spPr>
          <a:xfrm flipH="1" flipV="1">
            <a:off x="2305051" y="3654425"/>
            <a:ext cx="8572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64943" idx="0"/>
          </p:cNvCxnSpPr>
          <p:nvPr/>
        </p:nvCxnSpPr>
        <p:spPr>
          <a:xfrm flipV="1">
            <a:off x="2933700" y="3663951"/>
            <a:ext cx="82550"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64944" idx="0"/>
          </p:cNvCxnSpPr>
          <p:nvPr/>
        </p:nvCxnSpPr>
        <p:spPr>
          <a:xfrm flipH="1" flipV="1">
            <a:off x="3257550" y="3654425"/>
            <a:ext cx="10795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64941" idx="0"/>
          </p:cNvCxnSpPr>
          <p:nvPr/>
        </p:nvCxnSpPr>
        <p:spPr>
          <a:xfrm flipV="1">
            <a:off x="3910014" y="3654425"/>
            <a:ext cx="9207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64942" idx="0"/>
          </p:cNvCxnSpPr>
          <p:nvPr/>
        </p:nvCxnSpPr>
        <p:spPr>
          <a:xfrm flipH="1" flipV="1">
            <a:off x="4286250" y="3663951"/>
            <a:ext cx="65088" cy="169863"/>
          </a:xfrm>
          <a:prstGeom prst="line">
            <a:avLst/>
          </a:prstGeom>
        </p:spPr>
        <p:style>
          <a:lnRef idx="1">
            <a:schemeClr val="accent1"/>
          </a:lnRef>
          <a:fillRef idx="0">
            <a:schemeClr val="accent1"/>
          </a:fillRef>
          <a:effectRef idx="0">
            <a:schemeClr val="accent1"/>
          </a:effectRef>
          <a:fontRef idx="minor">
            <a:schemeClr val="tx1"/>
          </a:fontRef>
        </p:style>
      </p:cxnSp>
      <p:sp>
        <p:nvSpPr>
          <p:cNvPr id="164928" name="TextBox 80"/>
          <p:cNvSpPr txBox="1">
            <a:spLocks noChangeArrowheads="1"/>
          </p:cNvSpPr>
          <p:nvPr/>
        </p:nvSpPr>
        <p:spPr bwMode="auto">
          <a:xfrm>
            <a:off x="4635501" y="3833814"/>
            <a:ext cx="441325" cy="369887"/>
          </a:xfrm>
          <a:prstGeom prst="rect">
            <a:avLst/>
          </a:prstGeom>
          <a:noFill/>
          <a:ln w="9525">
            <a:noFill/>
            <a:miter lim="800000"/>
            <a:headEnd/>
            <a:tailEnd/>
          </a:ln>
        </p:spPr>
        <p:txBody>
          <a:bodyPr wrap="none">
            <a:spAutoFit/>
          </a:bodyPr>
          <a:lstStyle/>
          <a:p>
            <a:r>
              <a:rPr lang="en-US" b="1"/>
              <a:t>66</a:t>
            </a:r>
          </a:p>
        </p:txBody>
      </p:sp>
      <p:cxnSp>
        <p:nvCxnSpPr>
          <p:cNvPr id="7" name="Straight Connector 6"/>
          <p:cNvCxnSpPr>
            <a:stCxn id="164928" idx="0"/>
          </p:cNvCxnSpPr>
          <p:nvPr/>
        </p:nvCxnSpPr>
        <p:spPr>
          <a:xfrm flipV="1">
            <a:off x="4856163" y="3654425"/>
            <a:ext cx="38100" cy="179388"/>
          </a:xfrm>
          <a:prstGeom prst="line">
            <a:avLst/>
          </a:prstGeom>
        </p:spPr>
        <p:style>
          <a:lnRef idx="1">
            <a:schemeClr val="accent1"/>
          </a:lnRef>
          <a:fillRef idx="0">
            <a:schemeClr val="accent1"/>
          </a:fillRef>
          <a:effectRef idx="0">
            <a:schemeClr val="accent1"/>
          </a:effectRef>
          <a:fontRef idx="minor">
            <a:schemeClr val="tx1"/>
          </a:fontRef>
        </p:style>
      </p:cxnSp>
      <p:grpSp>
        <p:nvGrpSpPr>
          <p:cNvPr id="164931" name="Group 11"/>
          <p:cNvGrpSpPr>
            <a:grpSpLocks/>
          </p:cNvGrpSpPr>
          <p:nvPr/>
        </p:nvGrpSpPr>
        <p:grpSpPr bwMode="auto">
          <a:xfrm>
            <a:off x="5131715" y="5292725"/>
            <a:ext cx="430887" cy="1128590"/>
            <a:chOff x="7225526" y="5307679"/>
            <a:chExt cx="431562" cy="1128205"/>
          </a:xfrm>
        </p:grpSpPr>
        <p:sp>
          <p:nvSpPr>
            <p:cNvPr id="85" name="TextBox 84"/>
            <p:cNvSpPr txBox="1"/>
            <p:nvPr/>
          </p:nvSpPr>
          <p:spPr>
            <a:xfrm>
              <a:off x="7225526" y="5726636"/>
              <a:ext cx="431562" cy="709248"/>
            </a:xfrm>
            <a:prstGeom prst="rect">
              <a:avLst/>
            </a:prstGeom>
            <a:noFill/>
          </p:spPr>
          <p:txBody>
            <a:bodyPr vert="vert" wrap="none">
              <a:spAutoFit/>
            </a:bodyPr>
            <a:lstStyle/>
            <a:p>
              <a:pPr>
                <a:defRPr/>
              </a:pPr>
              <a:r>
                <a:rPr lang="en-US" sz="1600" b="1" dirty="0">
                  <a:latin typeface="Courier New" pitchFamily="49" charset="0"/>
                  <a:cs typeface="Courier New" pitchFamily="49" charset="0"/>
                </a:rPr>
                <a:t>Child</a:t>
              </a:r>
            </a:p>
          </p:txBody>
        </p:sp>
        <p:cxnSp>
          <p:nvCxnSpPr>
            <p:cNvPr id="11" name="Straight Arrow Connector 10"/>
            <p:cNvCxnSpPr>
              <a:stCxn id="85" idx="0"/>
            </p:cNvCxnSpPr>
            <p:nvPr/>
          </p:nvCxnSpPr>
          <p:spPr>
            <a:xfrm flipV="1">
              <a:off x="7441308" y="5307679"/>
              <a:ext cx="1132" cy="41895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164932" name="Group 92"/>
          <p:cNvGrpSpPr>
            <a:grpSpLocks/>
          </p:cNvGrpSpPr>
          <p:nvPr/>
        </p:nvGrpSpPr>
        <p:grpSpPr bwMode="auto">
          <a:xfrm>
            <a:off x="4798340" y="5307016"/>
            <a:ext cx="430887" cy="1237732"/>
            <a:chOff x="7225526" y="5322261"/>
            <a:chExt cx="431562" cy="1236658"/>
          </a:xfrm>
        </p:grpSpPr>
        <p:sp>
          <p:nvSpPr>
            <p:cNvPr id="96" name="TextBox 95"/>
            <p:cNvSpPr txBox="1"/>
            <p:nvPr/>
          </p:nvSpPr>
          <p:spPr>
            <a:xfrm>
              <a:off x="7225526" y="5726722"/>
              <a:ext cx="431562" cy="832197"/>
            </a:xfrm>
            <a:prstGeom prst="rect">
              <a:avLst/>
            </a:prstGeom>
            <a:noFill/>
          </p:spPr>
          <p:txBody>
            <a:bodyPr vert="vert" wrap="none">
              <a:spAutoFit/>
            </a:bodyPr>
            <a:lstStyle/>
            <a:p>
              <a:pPr>
                <a:defRPr/>
              </a:pPr>
              <a:r>
                <a:rPr lang="en-US" sz="1600" b="1" dirty="0">
                  <a:latin typeface="Courier New" pitchFamily="49" charset="0"/>
                  <a:cs typeface="Courier New" pitchFamily="49" charset="0"/>
                </a:rPr>
                <a:t>Parent</a:t>
              </a:r>
            </a:p>
          </p:txBody>
        </p:sp>
        <p:cxnSp>
          <p:nvCxnSpPr>
            <p:cNvPr id="97" name="Straight Arrow Connector 96"/>
            <p:cNvCxnSpPr>
              <a:stCxn id="96" idx="0"/>
            </p:cNvCxnSpPr>
            <p:nvPr/>
          </p:nvCxnSpPr>
          <p:spPr>
            <a:xfrm flipV="1">
              <a:off x="7441308" y="5322261"/>
              <a:ext cx="215780" cy="40446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8" name="Slide Number Placeholder 7"/>
          <p:cNvSpPr>
            <a:spLocks noGrp="1"/>
          </p:cNvSpPr>
          <p:nvPr>
            <p:ph type="sldNum" sz="quarter" idx="12"/>
          </p:nvPr>
        </p:nvSpPr>
        <p:spPr/>
        <p:txBody>
          <a:bodyPr/>
          <a:lstStyle/>
          <a:p>
            <a:pPr>
              <a:defRPr/>
            </a:pPr>
            <a:fld id="{0D7B5496-982B-480A-8085-B08F2CA91C21}" type="slidenum">
              <a:rPr lang="en-US" smtClean="0"/>
              <a:pPr>
                <a:defRPr/>
              </a:pPr>
              <a:t>25</a:t>
            </a:fld>
            <a:endParaRPr lang="en-US" dirty="0"/>
          </a:p>
        </p:txBody>
      </p:sp>
      <p:sp>
        <p:nvSpPr>
          <p:cNvPr id="2" name="Title 1"/>
          <p:cNvSpPr>
            <a:spLocks noGrp="1"/>
          </p:cNvSpPr>
          <p:nvPr>
            <p:ph type="title"/>
          </p:nvPr>
        </p:nvSpPr>
        <p:spPr/>
        <p:txBody>
          <a:bodyPr/>
          <a:lstStyle/>
          <a:p>
            <a:r>
              <a:rPr lang="en-US" dirty="0"/>
              <a:t>Inserting into a Vector Min-Heap </a:t>
            </a:r>
          </a:p>
        </p:txBody>
      </p:sp>
      <p:graphicFrame>
        <p:nvGraphicFramePr>
          <p:cNvPr id="86" name="Table 85"/>
          <p:cNvGraphicFramePr>
            <a:graphicFrameLocks noGrp="1"/>
          </p:cNvGraphicFramePr>
          <p:nvPr/>
        </p:nvGraphicFramePr>
        <p:xfrm>
          <a:off x="1767840" y="4536896"/>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88" name="TextBox 3"/>
          <p:cNvSpPr txBox="1">
            <a:spLocks noChangeArrowheads="1"/>
          </p:cNvSpPr>
          <p:nvPr/>
        </p:nvSpPr>
        <p:spPr bwMode="auto">
          <a:xfrm>
            <a:off x="5778500" y="1437717"/>
            <a:ext cx="4127500" cy="2862322"/>
          </a:xfrm>
          <a:prstGeom prst="rect">
            <a:avLst/>
          </a:prstGeom>
          <a:noFill/>
          <a:ln w="9525">
            <a:noFill/>
            <a:miter lim="800000"/>
            <a:headEnd/>
            <a:tailEnd/>
          </a:ln>
        </p:spPr>
        <p:txBody>
          <a:bodyPr wrap="square">
            <a:spAutoFit/>
          </a:bodyPr>
          <a:lstStyle/>
          <a:p>
            <a:pPr marL="342900" indent="-342900">
              <a:buFont typeface="+mj-lt"/>
              <a:buAutoNum type="arabicPeriod"/>
            </a:pPr>
            <a:r>
              <a:rPr lang="en-US" sz="1600" dirty="0">
                <a:latin typeface="Consolas" panose="020B0609020204030204" pitchFamily="49" charset="0"/>
                <a:cs typeface="Consolas" panose="020B0609020204030204" pitchFamily="49" charset="0"/>
              </a:rPr>
              <a:t>Insert the new element at the end of the vector.</a:t>
            </a:r>
          </a:p>
          <a:p>
            <a:pPr marL="342900" indent="-342900">
              <a:spcBef>
                <a:spcPts val="400"/>
              </a:spcBef>
              <a:buFont typeface="+mj-lt"/>
              <a:buAutoNum type="arabicPeriod"/>
            </a:pPr>
            <a:r>
              <a:rPr lang="en-US" sz="1600" dirty="0">
                <a:latin typeface="Consolas" panose="020B0609020204030204" pitchFamily="49" charset="0"/>
                <a:cs typeface="Consolas" panose="020B0609020204030204" pitchFamily="49" charset="0"/>
              </a:rPr>
              <a:t>Set child = vector.size() – 1.</a:t>
            </a:r>
          </a:p>
          <a:p>
            <a:pPr marL="342900" indent="-342900">
              <a:spcBef>
                <a:spcPts val="400"/>
              </a:spcBef>
              <a:buFont typeface="+mj-lt"/>
              <a:buAutoNum type="arabicPeriod"/>
            </a:pPr>
            <a:r>
              <a:rPr lang="en-US" sz="1600" dirty="0">
                <a:latin typeface="Consolas" panose="020B0609020204030204" pitchFamily="49" charset="0"/>
                <a:cs typeface="Consolas" panose="020B0609020204030204" pitchFamily="49" charset="0"/>
              </a:rPr>
              <a:t>Set parent = (child – 1) / 2.</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while (parent &gt;= 0 AND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table[parent] &gt; table[child])</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Swap table[parent]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and table[child].</a:t>
            </a:r>
          </a:p>
          <a:p>
            <a:pPr marL="342900" indent="-342900">
              <a:spcBef>
                <a:spcPts val="400"/>
              </a:spcBef>
              <a:buFont typeface="+mj-lt"/>
              <a:buAutoNum type="arabicPeriod"/>
              <a:defRPr/>
            </a:pPr>
            <a:r>
              <a:rPr lang="en-US" sz="1600" dirty="0">
                <a:solidFill>
                  <a:srgbClr val="FF0000"/>
                </a:solidFill>
                <a:latin typeface="Consolas" panose="020B0609020204030204" pitchFamily="49" charset="0"/>
                <a:cs typeface="Consolas" panose="020B0609020204030204" pitchFamily="49" charset="0"/>
              </a:rPr>
              <a:t>   Set child = parent.</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Set parent = (child - 1) / 2.</a:t>
            </a:r>
          </a:p>
        </p:txBody>
      </p:sp>
    </p:spTree>
    <p:extLst>
      <p:ext uri="{BB962C8B-B14F-4D97-AF65-F5344CB8AC3E}">
        <p14:creationId xmlns:p14="http://schemas.microsoft.com/office/powerpoint/2010/main" val="28190610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Box 115"/>
          <p:cNvSpPr txBox="1">
            <a:spLocks noChangeArrowheads="1"/>
          </p:cNvSpPr>
          <p:nvPr/>
        </p:nvSpPr>
        <p:spPr bwMode="auto">
          <a:xfrm>
            <a:off x="3370264" y="2206625"/>
            <a:ext cx="312737" cy="368300"/>
          </a:xfrm>
          <a:prstGeom prst="rect">
            <a:avLst/>
          </a:prstGeom>
          <a:noFill/>
          <a:ln w="9525">
            <a:noFill/>
            <a:miter lim="800000"/>
            <a:headEnd/>
            <a:tailEnd/>
          </a:ln>
        </p:spPr>
        <p:txBody>
          <a:bodyPr wrap="none">
            <a:spAutoFit/>
          </a:bodyPr>
          <a:lstStyle/>
          <a:p>
            <a:r>
              <a:rPr lang="en-US" b="1" dirty="0"/>
              <a:t>8</a:t>
            </a:r>
          </a:p>
        </p:txBody>
      </p:sp>
      <p:sp>
        <p:nvSpPr>
          <p:cNvPr id="165891" name="TextBox 118"/>
          <p:cNvSpPr txBox="1">
            <a:spLocks noChangeArrowheads="1"/>
          </p:cNvSpPr>
          <p:nvPr/>
        </p:nvSpPr>
        <p:spPr bwMode="auto">
          <a:xfrm>
            <a:off x="2439989" y="2744789"/>
            <a:ext cx="441325" cy="369887"/>
          </a:xfrm>
          <a:prstGeom prst="rect">
            <a:avLst/>
          </a:prstGeom>
          <a:noFill/>
          <a:ln w="9525">
            <a:noFill/>
            <a:miter lim="800000"/>
            <a:headEnd/>
            <a:tailEnd/>
          </a:ln>
        </p:spPr>
        <p:txBody>
          <a:bodyPr wrap="none">
            <a:spAutoFit/>
          </a:bodyPr>
          <a:lstStyle/>
          <a:p>
            <a:r>
              <a:rPr lang="en-US" b="1"/>
              <a:t>18</a:t>
            </a:r>
          </a:p>
        </p:txBody>
      </p:sp>
      <p:sp>
        <p:nvSpPr>
          <p:cNvPr id="165892" name="TextBox 127"/>
          <p:cNvSpPr txBox="1">
            <a:spLocks noChangeArrowheads="1"/>
          </p:cNvSpPr>
          <p:nvPr/>
        </p:nvSpPr>
        <p:spPr bwMode="auto">
          <a:xfrm>
            <a:off x="4286251" y="2744789"/>
            <a:ext cx="441325" cy="369887"/>
          </a:xfrm>
          <a:prstGeom prst="rect">
            <a:avLst/>
          </a:prstGeom>
          <a:noFill/>
          <a:ln w="9525">
            <a:noFill/>
            <a:miter lim="800000"/>
            <a:headEnd/>
            <a:tailEnd/>
          </a:ln>
        </p:spPr>
        <p:txBody>
          <a:bodyPr>
            <a:spAutoFit/>
          </a:bodyPr>
          <a:lstStyle/>
          <a:p>
            <a:pPr algn="ctr"/>
            <a:r>
              <a:rPr lang="en-US" b="1">
                <a:solidFill>
                  <a:srgbClr val="FF0000"/>
                </a:solidFill>
              </a:rPr>
              <a:t>29</a:t>
            </a:r>
          </a:p>
        </p:txBody>
      </p:sp>
      <p:grpSp>
        <p:nvGrpSpPr>
          <p:cNvPr id="165893" name="Group 128"/>
          <p:cNvGrpSpPr>
            <a:grpSpLocks/>
          </p:cNvGrpSpPr>
          <p:nvPr/>
        </p:nvGrpSpPr>
        <p:grpSpPr bwMode="auto">
          <a:xfrm>
            <a:off x="1728788" y="3833814"/>
            <a:ext cx="882650" cy="369887"/>
            <a:chOff x="4590254" y="5277977"/>
            <a:chExt cx="882292" cy="369332"/>
          </a:xfrm>
        </p:grpSpPr>
        <p:sp>
          <p:nvSpPr>
            <p:cNvPr id="165970" name="TextBox 153"/>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165971" name="TextBox 154"/>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165894" name="Group 129"/>
          <p:cNvGrpSpPr>
            <a:grpSpLocks/>
          </p:cNvGrpSpPr>
          <p:nvPr/>
        </p:nvGrpSpPr>
        <p:grpSpPr bwMode="auto">
          <a:xfrm>
            <a:off x="2713039" y="3833814"/>
            <a:ext cx="873125" cy="369887"/>
            <a:chOff x="2571515" y="5410200"/>
            <a:chExt cx="873193" cy="369332"/>
          </a:xfrm>
        </p:grpSpPr>
        <p:sp>
          <p:nvSpPr>
            <p:cNvPr id="165968" name="TextBox 151"/>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165969" name="TextBox 152"/>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165895" name="Group 130"/>
          <p:cNvGrpSpPr>
            <a:grpSpLocks/>
          </p:cNvGrpSpPr>
          <p:nvPr/>
        </p:nvGrpSpPr>
        <p:grpSpPr bwMode="auto">
          <a:xfrm>
            <a:off x="3689350" y="3833814"/>
            <a:ext cx="882650" cy="369887"/>
            <a:chOff x="2571515" y="5943600"/>
            <a:chExt cx="882292" cy="369332"/>
          </a:xfrm>
        </p:grpSpPr>
        <p:sp>
          <p:nvSpPr>
            <p:cNvPr id="165966" name="TextBox 149"/>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165967" name="TextBox 150"/>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165896" name="Group 131"/>
          <p:cNvGrpSpPr>
            <a:grpSpLocks/>
          </p:cNvGrpSpPr>
          <p:nvPr/>
        </p:nvGrpSpPr>
        <p:grpSpPr bwMode="auto">
          <a:xfrm>
            <a:off x="1949451" y="3284538"/>
            <a:ext cx="1420813" cy="379412"/>
            <a:chOff x="5434299" y="4142433"/>
            <a:chExt cx="1421044" cy="379568"/>
          </a:xfrm>
        </p:grpSpPr>
        <p:sp>
          <p:nvSpPr>
            <p:cNvPr id="165964" name="TextBox 147"/>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165965" name="TextBox 148"/>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165897" name="Group 132"/>
          <p:cNvGrpSpPr>
            <a:grpSpLocks/>
          </p:cNvGrpSpPr>
          <p:nvPr/>
        </p:nvGrpSpPr>
        <p:grpSpPr bwMode="auto">
          <a:xfrm>
            <a:off x="3910013" y="3284539"/>
            <a:ext cx="1323577" cy="369887"/>
            <a:chOff x="7394096" y="4142433"/>
            <a:chExt cx="1323368" cy="369332"/>
          </a:xfrm>
        </p:grpSpPr>
        <p:sp>
          <p:nvSpPr>
            <p:cNvPr id="165962" name="TextBox 145"/>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a:t>39</a:t>
              </a:r>
            </a:p>
          </p:txBody>
        </p:sp>
        <p:sp>
          <p:nvSpPr>
            <p:cNvPr id="165963" name="TextBox 146"/>
            <p:cNvSpPr txBox="1">
              <a:spLocks noChangeArrowheads="1"/>
            </p:cNvSpPr>
            <p:nvPr/>
          </p:nvSpPr>
          <p:spPr bwMode="auto">
            <a:xfrm>
              <a:off x="8276388" y="4142433"/>
              <a:ext cx="441076" cy="368778"/>
            </a:xfrm>
            <a:prstGeom prst="rect">
              <a:avLst/>
            </a:prstGeom>
            <a:noFill/>
            <a:ln w="9525">
              <a:noFill/>
              <a:miter lim="800000"/>
              <a:headEnd/>
              <a:tailEnd/>
            </a:ln>
          </p:spPr>
          <p:txBody>
            <a:bodyPr wrap="none">
              <a:spAutoFit/>
            </a:bodyPr>
            <a:lstStyle/>
            <a:p>
              <a:r>
                <a:rPr lang="en-US" b="1" dirty="0">
                  <a:solidFill>
                    <a:srgbClr val="FF0000"/>
                  </a:solidFill>
                </a:rPr>
                <a:t>10</a:t>
              </a:r>
            </a:p>
          </p:txBody>
        </p:sp>
      </p:grpSp>
      <p:cxnSp>
        <p:nvCxnSpPr>
          <p:cNvPr id="134" name="Straight Connector 133"/>
          <p:cNvCxnSpPr>
            <a:stCxn id="165890" idx="1"/>
            <a:endCxn id="165891" idx="0"/>
          </p:cNvCxnSpPr>
          <p:nvPr/>
        </p:nvCxnSpPr>
        <p:spPr>
          <a:xfrm flipH="1">
            <a:off x="2660651" y="2390776"/>
            <a:ext cx="709613" cy="354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65890" idx="3"/>
            <a:endCxn id="165892" idx="0"/>
          </p:cNvCxnSpPr>
          <p:nvPr/>
        </p:nvCxnSpPr>
        <p:spPr>
          <a:xfrm>
            <a:off x="3683001" y="2390776"/>
            <a:ext cx="823913" cy="354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65964" idx="0"/>
          </p:cNvCxnSpPr>
          <p:nvPr/>
        </p:nvCxnSpPr>
        <p:spPr>
          <a:xfrm flipH="1">
            <a:off x="2170114" y="3114676"/>
            <a:ext cx="269875"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4176713" y="3114676"/>
            <a:ext cx="220662"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65965" idx="0"/>
          </p:cNvCxnSpPr>
          <p:nvPr/>
        </p:nvCxnSpPr>
        <p:spPr>
          <a:xfrm flipH="1" flipV="1">
            <a:off x="2881314" y="3114676"/>
            <a:ext cx="268287"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65963" idx="0"/>
          </p:cNvCxnSpPr>
          <p:nvPr/>
        </p:nvCxnSpPr>
        <p:spPr>
          <a:xfrm flipH="1" flipV="1">
            <a:off x="4727576" y="3114676"/>
            <a:ext cx="285440" cy="169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65970" idx="0"/>
          </p:cNvCxnSpPr>
          <p:nvPr/>
        </p:nvCxnSpPr>
        <p:spPr>
          <a:xfrm flipV="1">
            <a:off x="1949450" y="3654425"/>
            <a:ext cx="128588"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65971" idx="0"/>
          </p:cNvCxnSpPr>
          <p:nvPr/>
        </p:nvCxnSpPr>
        <p:spPr>
          <a:xfrm flipH="1" flipV="1">
            <a:off x="2305051" y="3654425"/>
            <a:ext cx="8572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65968" idx="0"/>
          </p:cNvCxnSpPr>
          <p:nvPr/>
        </p:nvCxnSpPr>
        <p:spPr>
          <a:xfrm flipV="1">
            <a:off x="2933700" y="3663951"/>
            <a:ext cx="82550"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65969" idx="0"/>
          </p:cNvCxnSpPr>
          <p:nvPr/>
        </p:nvCxnSpPr>
        <p:spPr>
          <a:xfrm flipH="1" flipV="1">
            <a:off x="3257550" y="3654425"/>
            <a:ext cx="10795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65966" idx="0"/>
          </p:cNvCxnSpPr>
          <p:nvPr/>
        </p:nvCxnSpPr>
        <p:spPr>
          <a:xfrm flipV="1">
            <a:off x="3910014" y="3654425"/>
            <a:ext cx="9207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65967" idx="0"/>
          </p:cNvCxnSpPr>
          <p:nvPr/>
        </p:nvCxnSpPr>
        <p:spPr>
          <a:xfrm flipH="1" flipV="1">
            <a:off x="4286250" y="3663951"/>
            <a:ext cx="65088" cy="169863"/>
          </a:xfrm>
          <a:prstGeom prst="line">
            <a:avLst/>
          </a:prstGeom>
        </p:spPr>
        <p:style>
          <a:lnRef idx="1">
            <a:schemeClr val="accent1"/>
          </a:lnRef>
          <a:fillRef idx="0">
            <a:schemeClr val="accent1"/>
          </a:fillRef>
          <a:effectRef idx="0">
            <a:schemeClr val="accent1"/>
          </a:effectRef>
          <a:fontRef idx="minor">
            <a:schemeClr val="tx1"/>
          </a:fontRef>
        </p:style>
      </p:cxnSp>
      <p:sp>
        <p:nvSpPr>
          <p:cNvPr id="165952" name="TextBox 80"/>
          <p:cNvSpPr txBox="1">
            <a:spLocks noChangeArrowheads="1"/>
          </p:cNvSpPr>
          <p:nvPr/>
        </p:nvSpPr>
        <p:spPr bwMode="auto">
          <a:xfrm>
            <a:off x="4635501" y="3833814"/>
            <a:ext cx="441325" cy="369887"/>
          </a:xfrm>
          <a:prstGeom prst="rect">
            <a:avLst/>
          </a:prstGeom>
          <a:noFill/>
          <a:ln w="9525">
            <a:noFill/>
            <a:miter lim="800000"/>
            <a:headEnd/>
            <a:tailEnd/>
          </a:ln>
        </p:spPr>
        <p:txBody>
          <a:bodyPr wrap="none">
            <a:spAutoFit/>
          </a:bodyPr>
          <a:lstStyle/>
          <a:p>
            <a:r>
              <a:rPr lang="en-US" b="1"/>
              <a:t>66</a:t>
            </a:r>
          </a:p>
        </p:txBody>
      </p:sp>
      <p:cxnSp>
        <p:nvCxnSpPr>
          <p:cNvPr id="7" name="Straight Connector 6"/>
          <p:cNvCxnSpPr>
            <a:stCxn id="165952" idx="0"/>
          </p:cNvCxnSpPr>
          <p:nvPr/>
        </p:nvCxnSpPr>
        <p:spPr>
          <a:xfrm flipV="1">
            <a:off x="4856163" y="3654425"/>
            <a:ext cx="38100" cy="179388"/>
          </a:xfrm>
          <a:prstGeom prst="line">
            <a:avLst/>
          </a:prstGeom>
        </p:spPr>
        <p:style>
          <a:lnRef idx="1">
            <a:schemeClr val="accent1"/>
          </a:lnRef>
          <a:fillRef idx="0">
            <a:schemeClr val="accent1"/>
          </a:fillRef>
          <a:effectRef idx="0">
            <a:schemeClr val="accent1"/>
          </a:effectRef>
          <a:fontRef idx="minor">
            <a:schemeClr val="tx1"/>
          </a:fontRef>
        </p:style>
      </p:cxnSp>
      <p:grpSp>
        <p:nvGrpSpPr>
          <p:cNvPr id="165955" name="Group 11"/>
          <p:cNvGrpSpPr>
            <a:grpSpLocks/>
          </p:cNvGrpSpPr>
          <p:nvPr/>
        </p:nvGrpSpPr>
        <p:grpSpPr bwMode="auto">
          <a:xfrm>
            <a:off x="5131715" y="5307013"/>
            <a:ext cx="430887" cy="1128590"/>
            <a:chOff x="7225525" y="5307679"/>
            <a:chExt cx="431563" cy="1128206"/>
          </a:xfrm>
        </p:grpSpPr>
        <p:sp>
          <p:nvSpPr>
            <p:cNvPr id="85" name="TextBox 84"/>
            <p:cNvSpPr txBox="1"/>
            <p:nvPr/>
          </p:nvSpPr>
          <p:spPr>
            <a:xfrm>
              <a:off x="7225525" y="5726636"/>
              <a:ext cx="431563" cy="709249"/>
            </a:xfrm>
            <a:prstGeom prst="rect">
              <a:avLst/>
            </a:prstGeom>
            <a:noFill/>
          </p:spPr>
          <p:txBody>
            <a:bodyPr vert="vert" wrap="none">
              <a:spAutoFit/>
            </a:bodyPr>
            <a:lstStyle/>
            <a:p>
              <a:pPr>
                <a:defRPr/>
              </a:pPr>
              <a:r>
                <a:rPr lang="en-US" sz="1600" b="1" dirty="0">
                  <a:latin typeface="Courier New" pitchFamily="49" charset="0"/>
                  <a:cs typeface="Courier New" pitchFamily="49" charset="0"/>
                </a:rPr>
                <a:t>Child</a:t>
              </a:r>
            </a:p>
          </p:txBody>
        </p:sp>
        <p:cxnSp>
          <p:nvCxnSpPr>
            <p:cNvPr id="11" name="Straight Arrow Connector 10"/>
            <p:cNvCxnSpPr>
              <a:stCxn id="85" idx="0"/>
            </p:cNvCxnSpPr>
            <p:nvPr/>
          </p:nvCxnSpPr>
          <p:spPr>
            <a:xfrm flipV="1">
              <a:off x="7441307" y="5307679"/>
              <a:ext cx="1133" cy="41895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165956" name="Group 92"/>
          <p:cNvGrpSpPr>
            <a:grpSpLocks/>
          </p:cNvGrpSpPr>
          <p:nvPr/>
        </p:nvGrpSpPr>
        <p:grpSpPr bwMode="auto">
          <a:xfrm>
            <a:off x="2939378" y="5295899"/>
            <a:ext cx="430887" cy="1252020"/>
            <a:chOff x="7225526" y="5307679"/>
            <a:chExt cx="431562" cy="1252829"/>
          </a:xfrm>
        </p:grpSpPr>
        <p:sp>
          <p:nvSpPr>
            <p:cNvPr id="96" name="TextBox 95"/>
            <p:cNvSpPr txBox="1"/>
            <p:nvPr/>
          </p:nvSpPr>
          <p:spPr>
            <a:xfrm>
              <a:off x="7225526" y="5727050"/>
              <a:ext cx="431562" cy="833458"/>
            </a:xfrm>
            <a:prstGeom prst="rect">
              <a:avLst/>
            </a:prstGeom>
            <a:noFill/>
          </p:spPr>
          <p:txBody>
            <a:bodyPr vert="vert" wrap="none">
              <a:spAutoFit/>
            </a:bodyPr>
            <a:lstStyle/>
            <a:p>
              <a:pPr>
                <a:defRPr/>
              </a:pPr>
              <a:r>
                <a:rPr lang="en-US" sz="1600" b="1" dirty="0">
                  <a:latin typeface="Courier New" pitchFamily="49" charset="0"/>
                  <a:cs typeface="Courier New" pitchFamily="49" charset="0"/>
                </a:rPr>
                <a:t>Parent</a:t>
              </a:r>
            </a:p>
          </p:txBody>
        </p:sp>
        <p:cxnSp>
          <p:nvCxnSpPr>
            <p:cNvPr id="97" name="Straight Arrow Connector 96"/>
            <p:cNvCxnSpPr>
              <a:stCxn id="96" idx="0"/>
            </p:cNvCxnSpPr>
            <p:nvPr/>
          </p:nvCxnSpPr>
          <p:spPr>
            <a:xfrm flipV="1">
              <a:off x="7441308" y="5307679"/>
              <a:ext cx="1132" cy="41937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a:stCxn id="96" idx="0"/>
            <a:endCxn id="85" idx="0"/>
          </p:cNvCxnSpPr>
          <p:nvPr/>
        </p:nvCxnSpPr>
        <p:spPr>
          <a:xfrm>
            <a:off x="3154822" y="5714999"/>
            <a:ext cx="2192337" cy="11114"/>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26</a:t>
            </a:fld>
            <a:endParaRPr lang="en-US" dirty="0"/>
          </a:p>
        </p:txBody>
      </p:sp>
      <p:sp>
        <p:nvSpPr>
          <p:cNvPr id="2" name="Title 1"/>
          <p:cNvSpPr>
            <a:spLocks noGrp="1"/>
          </p:cNvSpPr>
          <p:nvPr>
            <p:ph type="title"/>
          </p:nvPr>
        </p:nvSpPr>
        <p:spPr/>
        <p:txBody>
          <a:bodyPr/>
          <a:lstStyle/>
          <a:p>
            <a:r>
              <a:rPr lang="en-US" dirty="0"/>
              <a:t>Inserting into a Vector Min-Heap </a:t>
            </a:r>
          </a:p>
        </p:txBody>
      </p:sp>
      <p:graphicFrame>
        <p:nvGraphicFramePr>
          <p:cNvPr id="87" name="Table 86"/>
          <p:cNvGraphicFramePr>
            <a:graphicFrameLocks noGrp="1"/>
          </p:cNvGraphicFramePr>
          <p:nvPr/>
        </p:nvGraphicFramePr>
        <p:xfrm>
          <a:off x="1767840" y="4536896"/>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90" name="TextBox 3"/>
          <p:cNvSpPr txBox="1">
            <a:spLocks noChangeArrowheads="1"/>
          </p:cNvSpPr>
          <p:nvPr/>
        </p:nvSpPr>
        <p:spPr bwMode="auto">
          <a:xfrm>
            <a:off x="5778500" y="1437717"/>
            <a:ext cx="4127500" cy="2862322"/>
          </a:xfrm>
          <a:prstGeom prst="rect">
            <a:avLst/>
          </a:prstGeom>
          <a:noFill/>
          <a:ln w="9525">
            <a:noFill/>
            <a:miter lim="800000"/>
            <a:headEnd/>
            <a:tailEnd/>
          </a:ln>
        </p:spPr>
        <p:txBody>
          <a:bodyPr wrap="square">
            <a:spAutoFit/>
          </a:bodyPr>
          <a:lstStyle/>
          <a:p>
            <a:pPr marL="342900" indent="-342900">
              <a:buFont typeface="+mj-lt"/>
              <a:buAutoNum type="arabicPeriod"/>
            </a:pPr>
            <a:r>
              <a:rPr lang="en-US" sz="1600" dirty="0">
                <a:latin typeface="Consolas" panose="020B0609020204030204" pitchFamily="49" charset="0"/>
                <a:cs typeface="Consolas" panose="020B0609020204030204" pitchFamily="49" charset="0"/>
              </a:rPr>
              <a:t>Insert the new element at the end of the vector.</a:t>
            </a:r>
          </a:p>
          <a:p>
            <a:pPr marL="342900" indent="-342900">
              <a:spcBef>
                <a:spcPts val="400"/>
              </a:spcBef>
              <a:buFont typeface="+mj-lt"/>
              <a:buAutoNum type="arabicPeriod"/>
            </a:pPr>
            <a:r>
              <a:rPr lang="en-US" sz="1600" dirty="0">
                <a:latin typeface="Consolas" panose="020B0609020204030204" pitchFamily="49" charset="0"/>
                <a:cs typeface="Consolas" panose="020B0609020204030204" pitchFamily="49" charset="0"/>
              </a:rPr>
              <a:t>Set child = vector.size() – 1.</a:t>
            </a:r>
          </a:p>
          <a:p>
            <a:pPr marL="342900" indent="-342900">
              <a:spcBef>
                <a:spcPts val="400"/>
              </a:spcBef>
              <a:buFont typeface="+mj-lt"/>
              <a:buAutoNum type="arabicPeriod"/>
            </a:pPr>
            <a:r>
              <a:rPr lang="en-US" sz="1600" dirty="0">
                <a:latin typeface="Consolas" panose="020B0609020204030204" pitchFamily="49" charset="0"/>
                <a:cs typeface="Consolas" panose="020B0609020204030204" pitchFamily="49" charset="0"/>
              </a:rPr>
              <a:t>Set parent = (child – 1) / 2.</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while (parent &gt;= 0 AND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table[parent] &gt; table[child])</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Swap table[parent]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and table[child].</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Set child = parent.</a:t>
            </a:r>
          </a:p>
          <a:p>
            <a:pPr marL="342900" indent="-342900">
              <a:spcBef>
                <a:spcPts val="400"/>
              </a:spcBef>
              <a:buFont typeface="+mj-lt"/>
              <a:buAutoNum type="arabicPeriod"/>
              <a:defRPr/>
            </a:pPr>
            <a:r>
              <a:rPr lang="en-US" sz="1600" dirty="0">
                <a:solidFill>
                  <a:srgbClr val="FF0000"/>
                </a:solidFill>
                <a:latin typeface="Consolas" panose="020B0609020204030204" pitchFamily="49" charset="0"/>
                <a:cs typeface="Consolas" panose="020B0609020204030204" pitchFamily="49" charset="0"/>
              </a:rPr>
              <a:t>   Set parent = (child - 1) / 2.</a:t>
            </a:r>
          </a:p>
        </p:txBody>
      </p:sp>
    </p:spTree>
    <p:extLst>
      <p:ext uri="{BB962C8B-B14F-4D97-AF65-F5344CB8AC3E}">
        <p14:creationId xmlns:p14="http://schemas.microsoft.com/office/powerpoint/2010/main" val="30783707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TextBox 115"/>
          <p:cNvSpPr txBox="1">
            <a:spLocks noChangeArrowheads="1"/>
          </p:cNvSpPr>
          <p:nvPr/>
        </p:nvSpPr>
        <p:spPr bwMode="auto">
          <a:xfrm>
            <a:off x="3370264" y="2206625"/>
            <a:ext cx="312737" cy="368300"/>
          </a:xfrm>
          <a:prstGeom prst="rect">
            <a:avLst/>
          </a:prstGeom>
          <a:noFill/>
          <a:ln w="9525">
            <a:noFill/>
            <a:miter lim="800000"/>
            <a:headEnd/>
            <a:tailEnd/>
          </a:ln>
        </p:spPr>
        <p:txBody>
          <a:bodyPr wrap="none">
            <a:spAutoFit/>
          </a:bodyPr>
          <a:lstStyle/>
          <a:p>
            <a:r>
              <a:rPr lang="en-US" b="1" dirty="0"/>
              <a:t>8</a:t>
            </a:r>
          </a:p>
        </p:txBody>
      </p:sp>
      <p:sp>
        <p:nvSpPr>
          <p:cNvPr id="165891" name="TextBox 118"/>
          <p:cNvSpPr txBox="1">
            <a:spLocks noChangeArrowheads="1"/>
          </p:cNvSpPr>
          <p:nvPr/>
        </p:nvSpPr>
        <p:spPr bwMode="auto">
          <a:xfrm>
            <a:off x="2439989" y="2744789"/>
            <a:ext cx="441325" cy="369887"/>
          </a:xfrm>
          <a:prstGeom prst="rect">
            <a:avLst/>
          </a:prstGeom>
          <a:noFill/>
          <a:ln w="9525">
            <a:noFill/>
            <a:miter lim="800000"/>
            <a:headEnd/>
            <a:tailEnd/>
          </a:ln>
        </p:spPr>
        <p:txBody>
          <a:bodyPr wrap="none">
            <a:spAutoFit/>
          </a:bodyPr>
          <a:lstStyle/>
          <a:p>
            <a:r>
              <a:rPr lang="en-US" b="1"/>
              <a:t>18</a:t>
            </a:r>
          </a:p>
        </p:txBody>
      </p:sp>
      <p:sp>
        <p:nvSpPr>
          <p:cNvPr id="165892" name="TextBox 127"/>
          <p:cNvSpPr txBox="1">
            <a:spLocks noChangeArrowheads="1"/>
          </p:cNvSpPr>
          <p:nvPr/>
        </p:nvSpPr>
        <p:spPr bwMode="auto">
          <a:xfrm>
            <a:off x="4286251" y="2744789"/>
            <a:ext cx="441325" cy="369887"/>
          </a:xfrm>
          <a:prstGeom prst="rect">
            <a:avLst/>
          </a:prstGeom>
          <a:noFill/>
          <a:ln w="9525">
            <a:noFill/>
            <a:miter lim="800000"/>
            <a:headEnd/>
            <a:tailEnd/>
          </a:ln>
        </p:spPr>
        <p:txBody>
          <a:bodyPr>
            <a:spAutoFit/>
          </a:bodyPr>
          <a:lstStyle/>
          <a:p>
            <a:pPr algn="ctr"/>
            <a:r>
              <a:rPr lang="en-US" b="1">
                <a:solidFill>
                  <a:srgbClr val="FF0000"/>
                </a:solidFill>
              </a:rPr>
              <a:t>29</a:t>
            </a:r>
          </a:p>
        </p:txBody>
      </p:sp>
      <p:grpSp>
        <p:nvGrpSpPr>
          <p:cNvPr id="165893" name="Group 128"/>
          <p:cNvGrpSpPr>
            <a:grpSpLocks/>
          </p:cNvGrpSpPr>
          <p:nvPr/>
        </p:nvGrpSpPr>
        <p:grpSpPr bwMode="auto">
          <a:xfrm>
            <a:off x="1728788" y="3833814"/>
            <a:ext cx="882650" cy="369887"/>
            <a:chOff x="4590254" y="5277977"/>
            <a:chExt cx="882292" cy="369332"/>
          </a:xfrm>
        </p:grpSpPr>
        <p:sp>
          <p:nvSpPr>
            <p:cNvPr id="165970" name="TextBox 153"/>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165971" name="TextBox 154"/>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165894" name="Group 129"/>
          <p:cNvGrpSpPr>
            <a:grpSpLocks/>
          </p:cNvGrpSpPr>
          <p:nvPr/>
        </p:nvGrpSpPr>
        <p:grpSpPr bwMode="auto">
          <a:xfrm>
            <a:off x="2713039" y="3833814"/>
            <a:ext cx="873125" cy="369887"/>
            <a:chOff x="2571515" y="5410200"/>
            <a:chExt cx="873193" cy="369332"/>
          </a:xfrm>
        </p:grpSpPr>
        <p:sp>
          <p:nvSpPr>
            <p:cNvPr id="165968" name="TextBox 151"/>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165969" name="TextBox 152"/>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165895" name="Group 130"/>
          <p:cNvGrpSpPr>
            <a:grpSpLocks/>
          </p:cNvGrpSpPr>
          <p:nvPr/>
        </p:nvGrpSpPr>
        <p:grpSpPr bwMode="auto">
          <a:xfrm>
            <a:off x="3689350" y="3833814"/>
            <a:ext cx="882650" cy="369887"/>
            <a:chOff x="2571515" y="5943600"/>
            <a:chExt cx="882292" cy="369332"/>
          </a:xfrm>
        </p:grpSpPr>
        <p:sp>
          <p:nvSpPr>
            <p:cNvPr id="165966" name="TextBox 149"/>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165967" name="TextBox 150"/>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165896" name="Group 131"/>
          <p:cNvGrpSpPr>
            <a:grpSpLocks/>
          </p:cNvGrpSpPr>
          <p:nvPr/>
        </p:nvGrpSpPr>
        <p:grpSpPr bwMode="auto">
          <a:xfrm>
            <a:off x="1949451" y="3284538"/>
            <a:ext cx="1420813" cy="379412"/>
            <a:chOff x="5434299" y="4142433"/>
            <a:chExt cx="1421044" cy="379568"/>
          </a:xfrm>
        </p:grpSpPr>
        <p:sp>
          <p:nvSpPr>
            <p:cNvPr id="165964" name="TextBox 147"/>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165965" name="TextBox 148"/>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165897" name="Group 132"/>
          <p:cNvGrpSpPr>
            <a:grpSpLocks/>
          </p:cNvGrpSpPr>
          <p:nvPr/>
        </p:nvGrpSpPr>
        <p:grpSpPr bwMode="auto">
          <a:xfrm>
            <a:off x="3910013" y="3284539"/>
            <a:ext cx="1323577" cy="369887"/>
            <a:chOff x="7394096" y="4142433"/>
            <a:chExt cx="1323368" cy="369332"/>
          </a:xfrm>
        </p:grpSpPr>
        <p:sp>
          <p:nvSpPr>
            <p:cNvPr id="165962" name="TextBox 145"/>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a:t>39</a:t>
              </a:r>
            </a:p>
          </p:txBody>
        </p:sp>
        <p:sp>
          <p:nvSpPr>
            <p:cNvPr id="165963" name="TextBox 146"/>
            <p:cNvSpPr txBox="1">
              <a:spLocks noChangeArrowheads="1"/>
            </p:cNvSpPr>
            <p:nvPr/>
          </p:nvSpPr>
          <p:spPr bwMode="auto">
            <a:xfrm>
              <a:off x="8276388" y="4142433"/>
              <a:ext cx="441076" cy="368778"/>
            </a:xfrm>
            <a:prstGeom prst="rect">
              <a:avLst/>
            </a:prstGeom>
            <a:noFill/>
            <a:ln w="9525">
              <a:noFill/>
              <a:miter lim="800000"/>
              <a:headEnd/>
              <a:tailEnd/>
            </a:ln>
          </p:spPr>
          <p:txBody>
            <a:bodyPr wrap="none">
              <a:spAutoFit/>
            </a:bodyPr>
            <a:lstStyle/>
            <a:p>
              <a:r>
                <a:rPr lang="en-US" b="1" dirty="0">
                  <a:solidFill>
                    <a:srgbClr val="FF0000"/>
                  </a:solidFill>
                </a:rPr>
                <a:t>10</a:t>
              </a:r>
            </a:p>
          </p:txBody>
        </p:sp>
      </p:grpSp>
      <p:cxnSp>
        <p:nvCxnSpPr>
          <p:cNvPr id="134" name="Straight Connector 133"/>
          <p:cNvCxnSpPr>
            <a:stCxn id="165890" idx="1"/>
            <a:endCxn id="165891" idx="0"/>
          </p:cNvCxnSpPr>
          <p:nvPr/>
        </p:nvCxnSpPr>
        <p:spPr>
          <a:xfrm flipH="1">
            <a:off x="2660651" y="2390776"/>
            <a:ext cx="709613" cy="354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65890" idx="3"/>
            <a:endCxn id="165892" idx="0"/>
          </p:cNvCxnSpPr>
          <p:nvPr/>
        </p:nvCxnSpPr>
        <p:spPr>
          <a:xfrm>
            <a:off x="3683001" y="2390776"/>
            <a:ext cx="823913" cy="354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65964" idx="0"/>
          </p:cNvCxnSpPr>
          <p:nvPr/>
        </p:nvCxnSpPr>
        <p:spPr>
          <a:xfrm flipH="1">
            <a:off x="2170114" y="3114676"/>
            <a:ext cx="269875"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4176713" y="3114676"/>
            <a:ext cx="220662"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65965" idx="0"/>
          </p:cNvCxnSpPr>
          <p:nvPr/>
        </p:nvCxnSpPr>
        <p:spPr>
          <a:xfrm flipH="1" flipV="1">
            <a:off x="2881314" y="3114676"/>
            <a:ext cx="268287"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65963" idx="0"/>
          </p:cNvCxnSpPr>
          <p:nvPr/>
        </p:nvCxnSpPr>
        <p:spPr>
          <a:xfrm flipH="1" flipV="1">
            <a:off x="4727576" y="3114676"/>
            <a:ext cx="285440" cy="169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65970" idx="0"/>
          </p:cNvCxnSpPr>
          <p:nvPr/>
        </p:nvCxnSpPr>
        <p:spPr>
          <a:xfrm flipV="1">
            <a:off x="1949450" y="3654425"/>
            <a:ext cx="128588"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65971" idx="0"/>
          </p:cNvCxnSpPr>
          <p:nvPr/>
        </p:nvCxnSpPr>
        <p:spPr>
          <a:xfrm flipH="1" flipV="1">
            <a:off x="2305051" y="3654425"/>
            <a:ext cx="8572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65968" idx="0"/>
          </p:cNvCxnSpPr>
          <p:nvPr/>
        </p:nvCxnSpPr>
        <p:spPr>
          <a:xfrm flipV="1">
            <a:off x="2933700" y="3663951"/>
            <a:ext cx="82550"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65969" idx="0"/>
          </p:cNvCxnSpPr>
          <p:nvPr/>
        </p:nvCxnSpPr>
        <p:spPr>
          <a:xfrm flipH="1" flipV="1">
            <a:off x="3257550" y="3654425"/>
            <a:ext cx="10795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65966" idx="0"/>
          </p:cNvCxnSpPr>
          <p:nvPr/>
        </p:nvCxnSpPr>
        <p:spPr>
          <a:xfrm flipV="1">
            <a:off x="3910014" y="3654425"/>
            <a:ext cx="9207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65967" idx="0"/>
          </p:cNvCxnSpPr>
          <p:nvPr/>
        </p:nvCxnSpPr>
        <p:spPr>
          <a:xfrm flipH="1" flipV="1">
            <a:off x="4286250" y="3663951"/>
            <a:ext cx="65088" cy="169863"/>
          </a:xfrm>
          <a:prstGeom prst="line">
            <a:avLst/>
          </a:prstGeom>
        </p:spPr>
        <p:style>
          <a:lnRef idx="1">
            <a:schemeClr val="accent1"/>
          </a:lnRef>
          <a:fillRef idx="0">
            <a:schemeClr val="accent1"/>
          </a:fillRef>
          <a:effectRef idx="0">
            <a:schemeClr val="accent1"/>
          </a:effectRef>
          <a:fontRef idx="minor">
            <a:schemeClr val="tx1"/>
          </a:fontRef>
        </p:style>
      </p:cxnSp>
      <p:sp>
        <p:nvSpPr>
          <p:cNvPr id="165952" name="TextBox 80"/>
          <p:cNvSpPr txBox="1">
            <a:spLocks noChangeArrowheads="1"/>
          </p:cNvSpPr>
          <p:nvPr/>
        </p:nvSpPr>
        <p:spPr bwMode="auto">
          <a:xfrm>
            <a:off x="4635501" y="3833814"/>
            <a:ext cx="441325" cy="369887"/>
          </a:xfrm>
          <a:prstGeom prst="rect">
            <a:avLst/>
          </a:prstGeom>
          <a:noFill/>
          <a:ln w="9525">
            <a:noFill/>
            <a:miter lim="800000"/>
            <a:headEnd/>
            <a:tailEnd/>
          </a:ln>
        </p:spPr>
        <p:txBody>
          <a:bodyPr wrap="none">
            <a:spAutoFit/>
          </a:bodyPr>
          <a:lstStyle/>
          <a:p>
            <a:r>
              <a:rPr lang="en-US" b="1"/>
              <a:t>66</a:t>
            </a:r>
          </a:p>
        </p:txBody>
      </p:sp>
      <p:cxnSp>
        <p:nvCxnSpPr>
          <p:cNvPr id="7" name="Straight Connector 6"/>
          <p:cNvCxnSpPr>
            <a:stCxn id="165952" idx="0"/>
          </p:cNvCxnSpPr>
          <p:nvPr/>
        </p:nvCxnSpPr>
        <p:spPr>
          <a:xfrm flipV="1">
            <a:off x="4856163" y="3654425"/>
            <a:ext cx="38100" cy="179388"/>
          </a:xfrm>
          <a:prstGeom prst="line">
            <a:avLst/>
          </a:prstGeom>
        </p:spPr>
        <p:style>
          <a:lnRef idx="1">
            <a:schemeClr val="accent1"/>
          </a:lnRef>
          <a:fillRef idx="0">
            <a:schemeClr val="accent1"/>
          </a:fillRef>
          <a:effectRef idx="0">
            <a:schemeClr val="accent1"/>
          </a:effectRef>
          <a:fontRef idx="minor">
            <a:schemeClr val="tx1"/>
          </a:fontRef>
        </p:style>
      </p:cxnSp>
      <p:grpSp>
        <p:nvGrpSpPr>
          <p:cNvPr id="165955" name="Group 11"/>
          <p:cNvGrpSpPr>
            <a:grpSpLocks/>
          </p:cNvGrpSpPr>
          <p:nvPr/>
        </p:nvGrpSpPr>
        <p:grpSpPr bwMode="auto">
          <a:xfrm>
            <a:off x="5131715" y="5307013"/>
            <a:ext cx="430887" cy="1128590"/>
            <a:chOff x="7225525" y="5307679"/>
            <a:chExt cx="431563" cy="1128206"/>
          </a:xfrm>
        </p:grpSpPr>
        <p:sp>
          <p:nvSpPr>
            <p:cNvPr id="85" name="TextBox 84"/>
            <p:cNvSpPr txBox="1"/>
            <p:nvPr/>
          </p:nvSpPr>
          <p:spPr>
            <a:xfrm>
              <a:off x="7225525" y="5726636"/>
              <a:ext cx="431563" cy="709249"/>
            </a:xfrm>
            <a:prstGeom prst="rect">
              <a:avLst/>
            </a:prstGeom>
            <a:noFill/>
          </p:spPr>
          <p:txBody>
            <a:bodyPr vert="vert" wrap="none">
              <a:spAutoFit/>
            </a:bodyPr>
            <a:lstStyle/>
            <a:p>
              <a:pPr>
                <a:defRPr/>
              </a:pPr>
              <a:r>
                <a:rPr lang="en-US" sz="1600" b="1" dirty="0">
                  <a:latin typeface="Courier New" pitchFamily="49" charset="0"/>
                  <a:cs typeface="Courier New" pitchFamily="49" charset="0"/>
                </a:rPr>
                <a:t>Child</a:t>
              </a:r>
            </a:p>
          </p:txBody>
        </p:sp>
        <p:cxnSp>
          <p:nvCxnSpPr>
            <p:cNvPr id="11" name="Straight Arrow Connector 10"/>
            <p:cNvCxnSpPr>
              <a:stCxn id="85" idx="0"/>
            </p:cNvCxnSpPr>
            <p:nvPr/>
          </p:nvCxnSpPr>
          <p:spPr>
            <a:xfrm flipV="1">
              <a:off x="7441307" y="5307679"/>
              <a:ext cx="1133" cy="41895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165956" name="Group 92"/>
          <p:cNvGrpSpPr>
            <a:grpSpLocks/>
          </p:cNvGrpSpPr>
          <p:nvPr/>
        </p:nvGrpSpPr>
        <p:grpSpPr bwMode="auto">
          <a:xfrm>
            <a:off x="2939378" y="5295899"/>
            <a:ext cx="430887" cy="1252020"/>
            <a:chOff x="7225526" y="5307679"/>
            <a:chExt cx="431562" cy="1252829"/>
          </a:xfrm>
        </p:grpSpPr>
        <p:sp>
          <p:nvSpPr>
            <p:cNvPr id="96" name="TextBox 95"/>
            <p:cNvSpPr txBox="1"/>
            <p:nvPr/>
          </p:nvSpPr>
          <p:spPr>
            <a:xfrm>
              <a:off x="7225526" y="5727050"/>
              <a:ext cx="431562" cy="833458"/>
            </a:xfrm>
            <a:prstGeom prst="rect">
              <a:avLst/>
            </a:prstGeom>
            <a:noFill/>
          </p:spPr>
          <p:txBody>
            <a:bodyPr vert="vert" wrap="none">
              <a:spAutoFit/>
            </a:bodyPr>
            <a:lstStyle/>
            <a:p>
              <a:pPr>
                <a:defRPr/>
              </a:pPr>
              <a:r>
                <a:rPr lang="en-US" sz="1600" b="1" dirty="0">
                  <a:latin typeface="Courier New" pitchFamily="49" charset="0"/>
                  <a:cs typeface="Courier New" pitchFamily="49" charset="0"/>
                </a:rPr>
                <a:t>Parent</a:t>
              </a:r>
            </a:p>
          </p:txBody>
        </p:sp>
        <p:cxnSp>
          <p:nvCxnSpPr>
            <p:cNvPr id="97" name="Straight Arrow Connector 96"/>
            <p:cNvCxnSpPr>
              <a:stCxn id="96" idx="0"/>
            </p:cNvCxnSpPr>
            <p:nvPr/>
          </p:nvCxnSpPr>
          <p:spPr>
            <a:xfrm flipV="1">
              <a:off x="7441308" y="5307679"/>
              <a:ext cx="1132" cy="41937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a:stCxn id="96" idx="0"/>
            <a:endCxn id="85" idx="0"/>
          </p:cNvCxnSpPr>
          <p:nvPr/>
        </p:nvCxnSpPr>
        <p:spPr>
          <a:xfrm>
            <a:off x="3154822" y="5714999"/>
            <a:ext cx="2192337" cy="11114"/>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27</a:t>
            </a:fld>
            <a:endParaRPr lang="en-US" dirty="0"/>
          </a:p>
        </p:txBody>
      </p:sp>
      <p:sp>
        <p:nvSpPr>
          <p:cNvPr id="2" name="Title 1"/>
          <p:cNvSpPr>
            <a:spLocks noGrp="1"/>
          </p:cNvSpPr>
          <p:nvPr>
            <p:ph type="title"/>
          </p:nvPr>
        </p:nvSpPr>
        <p:spPr/>
        <p:txBody>
          <a:bodyPr/>
          <a:lstStyle/>
          <a:p>
            <a:r>
              <a:rPr lang="en-US" dirty="0"/>
              <a:t>Inserting into a Vector Min-Heap </a:t>
            </a:r>
          </a:p>
        </p:txBody>
      </p:sp>
      <p:graphicFrame>
        <p:nvGraphicFramePr>
          <p:cNvPr id="87" name="Table 86"/>
          <p:cNvGraphicFramePr>
            <a:graphicFrameLocks noGrp="1"/>
          </p:cNvGraphicFramePr>
          <p:nvPr/>
        </p:nvGraphicFramePr>
        <p:xfrm>
          <a:off x="1767840" y="4536896"/>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46" name="TextBox 3"/>
          <p:cNvSpPr txBox="1">
            <a:spLocks noChangeArrowheads="1"/>
          </p:cNvSpPr>
          <p:nvPr/>
        </p:nvSpPr>
        <p:spPr bwMode="auto">
          <a:xfrm>
            <a:off x="5778500" y="1437717"/>
            <a:ext cx="4127500" cy="2862322"/>
          </a:xfrm>
          <a:prstGeom prst="rect">
            <a:avLst/>
          </a:prstGeom>
          <a:noFill/>
          <a:ln w="9525">
            <a:noFill/>
            <a:miter lim="800000"/>
            <a:headEnd/>
            <a:tailEnd/>
          </a:ln>
        </p:spPr>
        <p:txBody>
          <a:bodyPr wrap="square">
            <a:spAutoFit/>
          </a:bodyPr>
          <a:lstStyle/>
          <a:p>
            <a:pPr marL="342900" indent="-342900">
              <a:buFont typeface="+mj-lt"/>
              <a:buAutoNum type="arabicPeriod"/>
            </a:pPr>
            <a:r>
              <a:rPr lang="en-US" sz="1600" dirty="0">
                <a:latin typeface="Consolas" panose="020B0609020204030204" pitchFamily="49" charset="0"/>
                <a:cs typeface="Consolas" panose="020B0609020204030204" pitchFamily="49" charset="0"/>
              </a:rPr>
              <a:t>Insert the new element at the end of the vector.</a:t>
            </a:r>
          </a:p>
          <a:p>
            <a:pPr marL="342900" indent="-342900">
              <a:spcBef>
                <a:spcPts val="400"/>
              </a:spcBef>
              <a:buFont typeface="+mj-lt"/>
              <a:buAutoNum type="arabicPeriod"/>
            </a:pPr>
            <a:r>
              <a:rPr lang="en-US" sz="1600" dirty="0">
                <a:latin typeface="Consolas" panose="020B0609020204030204" pitchFamily="49" charset="0"/>
                <a:cs typeface="Consolas" panose="020B0609020204030204" pitchFamily="49" charset="0"/>
              </a:rPr>
              <a:t>Set child = vector.size() – 1.</a:t>
            </a:r>
          </a:p>
          <a:p>
            <a:pPr marL="342900" indent="-342900">
              <a:spcBef>
                <a:spcPts val="400"/>
              </a:spcBef>
              <a:buFont typeface="+mj-lt"/>
              <a:buAutoNum type="arabicPeriod"/>
            </a:pPr>
            <a:r>
              <a:rPr lang="en-US" sz="1600" dirty="0">
                <a:latin typeface="Consolas" panose="020B0609020204030204" pitchFamily="49" charset="0"/>
                <a:cs typeface="Consolas" panose="020B0609020204030204" pitchFamily="49" charset="0"/>
              </a:rPr>
              <a:t>Set parent = (child – 1) / 2.</a:t>
            </a:r>
          </a:p>
          <a:p>
            <a:pPr marL="342900" indent="-342900">
              <a:spcBef>
                <a:spcPts val="400"/>
              </a:spcBef>
              <a:buFont typeface="+mj-lt"/>
              <a:buAutoNum type="arabicPeriod"/>
              <a:defRPr/>
            </a:pPr>
            <a:r>
              <a:rPr lang="en-US" sz="1600" dirty="0">
                <a:solidFill>
                  <a:srgbClr val="FF0000"/>
                </a:solidFill>
                <a:latin typeface="Consolas" panose="020B0609020204030204" pitchFamily="49" charset="0"/>
                <a:cs typeface="Consolas" panose="020B0609020204030204" pitchFamily="49" charset="0"/>
              </a:rPr>
              <a:t>while (parent &gt;= 0 AND </a:t>
            </a:r>
            <a:br>
              <a:rPr lang="en-US" sz="1600" dirty="0">
                <a:solidFill>
                  <a:srgbClr val="FF0000"/>
                </a:solidFill>
                <a:latin typeface="Consolas" panose="020B0609020204030204" pitchFamily="49" charset="0"/>
                <a:cs typeface="Consolas" panose="020B0609020204030204" pitchFamily="49" charset="0"/>
              </a:rPr>
            </a:br>
            <a:r>
              <a:rPr lang="en-US" sz="1600" dirty="0">
                <a:solidFill>
                  <a:srgbClr val="FF0000"/>
                </a:solidFill>
                <a:latin typeface="Consolas" panose="020B0609020204030204" pitchFamily="49" charset="0"/>
                <a:cs typeface="Consolas" panose="020B0609020204030204" pitchFamily="49" charset="0"/>
              </a:rPr>
              <a:t>   table[parent] &gt; table[child])</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Swap table[parent]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and table[child].</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Set child = parent.</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Set parent = (child - 1) / 2.</a:t>
            </a:r>
          </a:p>
        </p:txBody>
      </p:sp>
    </p:spTree>
    <p:extLst>
      <p:ext uri="{BB962C8B-B14F-4D97-AF65-F5344CB8AC3E}">
        <p14:creationId xmlns:p14="http://schemas.microsoft.com/office/powerpoint/2010/main" val="24502577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Box 115"/>
          <p:cNvSpPr txBox="1">
            <a:spLocks noChangeArrowheads="1"/>
          </p:cNvSpPr>
          <p:nvPr/>
        </p:nvSpPr>
        <p:spPr bwMode="auto">
          <a:xfrm>
            <a:off x="3370264" y="2206625"/>
            <a:ext cx="312737" cy="368300"/>
          </a:xfrm>
          <a:prstGeom prst="rect">
            <a:avLst/>
          </a:prstGeom>
          <a:noFill/>
          <a:ln w="9525">
            <a:noFill/>
            <a:miter lim="800000"/>
            <a:headEnd/>
            <a:tailEnd/>
          </a:ln>
        </p:spPr>
        <p:txBody>
          <a:bodyPr wrap="none">
            <a:spAutoFit/>
          </a:bodyPr>
          <a:lstStyle/>
          <a:p>
            <a:r>
              <a:rPr lang="en-US" b="1" dirty="0"/>
              <a:t>8</a:t>
            </a:r>
          </a:p>
        </p:txBody>
      </p:sp>
      <p:sp>
        <p:nvSpPr>
          <p:cNvPr id="167939" name="TextBox 118"/>
          <p:cNvSpPr txBox="1">
            <a:spLocks noChangeArrowheads="1"/>
          </p:cNvSpPr>
          <p:nvPr/>
        </p:nvSpPr>
        <p:spPr bwMode="auto">
          <a:xfrm>
            <a:off x="2439989" y="2744789"/>
            <a:ext cx="441325" cy="369887"/>
          </a:xfrm>
          <a:prstGeom prst="rect">
            <a:avLst/>
          </a:prstGeom>
          <a:noFill/>
          <a:ln w="9525">
            <a:noFill/>
            <a:miter lim="800000"/>
            <a:headEnd/>
            <a:tailEnd/>
          </a:ln>
        </p:spPr>
        <p:txBody>
          <a:bodyPr wrap="none">
            <a:spAutoFit/>
          </a:bodyPr>
          <a:lstStyle/>
          <a:p>
            <a:r>
              <a:rPr lang="en-US" b="1"/>
              <a:t>18</a:t>
            </a:r>
          </a:p>
        </p:txBody>
      </p:sp>
      <p:sp>
        <p:nvSpPr>
          <p:cNvPr id="167940" name="TextBox 127"/>
          <p:cNvSpPr txBox="1">
            <a:spLocks noChangeArrowheads="1"/>
          </p:cNvSpPr>
          <p:nvPr/>
        </p:nvSpPr>
        <p:spPr bwMode="auto">
          <a:xfrm>
            <a:off x="4286251" y="2744789"/>
            <a:ext cx="441325" cy="369887"/>
          </a:xfrm>
          <a:prstGeom prst="rect">
            <a:avLst/>
          </a:prstGeom>
          <a:noFill/>
          <a:ln w="9525">
            <a:noFill/>
            <a:miter lim="800000"/>
            <a:headEnd/>
            <a:tailEnd/>
          </a:ln>
        </p:spPr>
        <p:txBody>
          <a:bodyPr>
            <a:spAutoFit/>
          </a:bodyPr>
          <a:lstStyle/>
          <a:p>
            <a:pPr algn="ctr"/>
            <a:r>
              <a:rPr lang="en-US" b="1" dirty="0">
                <a:solidFill>
                  <a:srgbClr val="FF0000"/>
                </a:solidFill>
              </a:rPr>
              <a:t>10</a:t>
            </a:r>
          </a:p>
        </p:txBody>
      </p:sp>
      <p:grpSp>
        <p:nvGrpSpPr>
          <p:cNvPr id="167941" name="Group 128"/>
          <p:cNvGrpSpPr>
            <a:grpSpLocks/>
          </p:cNvGrpSpPr>
          <p:nvPr/>
        </p:nvGrpSpPr>
        <p:grpSpPr bwMode="auto">
          <a:xfrm>
            <a:off x="1728788" y="3833814"/>
            <a:ext cx="882650" cy="369887"/>
            <a:chOff x="4590254" y="5277977"/>
            <a:chExt cx="882292" cy="369332"/>
          </a:xfrm>
        </p:grpSpPr>
        <p:sp>
          <p:nvSpPr>
            <p:cNvPr id="168018" name="TextBox 153"/>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168019" name="TextBox 154"/>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167942" name="Group 129"/>
          <p:cNvGrpSpPr>
            <a:grpSpLocks/>
          </p:cNvGrpSpPr>
          <p:nvPr/>
        </p:nvGrpSpPr>
        <p:grpSpPr bwMode="auto">
          <a:xfrm>
            <a:off x="2713039" y="3833814"/>
            <a:ext cx="873125" cy="369887"/>
            <a:chOff x="2571515" y="5410200"/>
            <a:chExt cx="873193" cy="369332"/>
          </a:xfrm>
        </p:grpSpPr>
        <p:sp>
          <p:nvSpPr>
            <p:cNvPr id="168016" name="TextBox 151"/>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168017" name="TextBox 152"/>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167943" name="Group 130"/>
          <p:cNvGrpSpPr>
            <a:grpSpLocks/>
          </p:cNvGrpSpPr>
          <p:nvPr/>
        </p:nvGrpSpPr>
        <p:grpSpPr bwMode="auto">
          <a:xfrm>
            <a:off x="3689350" y="3833814"/>
            <a:ext cx="882650" cy="369887"/>
            <a:chOff x="2571515" y="5943600"/>
            <a:chExt cx="882292" cy="369332"/>
          </a:xfrm>
        </p:grpSpPr>
        <p:sp>
          <p:nvSpPr>
            <p:cNvPr id="168014" name="TextBox 149"/>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168015" name="TextBox 150"/>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167944" name="Group 131"/>
          <p:cNvGrpSpPr>
            <a:grpSpLocks/>
          </p:cNvGrpSpPr>
          <p:nvPr/>
        </p:nvGrpSpPr>
        <p:grpSpPr bwMode="auto">
          <a:xfrm>
            <a:off x="1949451" y="3284538"/>
            <a:ext cx="1420813" cy="379412"/>
            <a:chOff x="5434299" y="4142433"/>
            <a:chExt cx="1421044" cy="379568"/>
          </a:xfrm>
        </p:grpSpPr>
        <p:sp>
          <p:nvSpPr>
            <p:cNvPr id="168012" name="TextBox 147"/>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168013" name="TextBox 148"/>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167945" name="Group 132"/>
          <p:cNvGrpSpPr>
            <a:grpSpLocks/>
          </p:cNvGrpSpPr>
          <p:nvPr/>
        </p:nvGrpSpPr>
        <p:grpSpPr bwMode="auto">
          <a:xfrm>
            <a:off x="3910014" y="3284539"/>
            <a:ext cx="1322387" cy="369887"/>
            <a:chOff x="7394096" y="4142433"/>
            <a:chExt cx="1323438" cy="369332"/>
          </a:xfrm>
        </p:grpSpPr>
        <p:sp>
          <p:nvSpPr>
            <p:cNvPr id="168010" name="TextBox 145"/>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a:t>39</a:t>
              </a:r>
            </a:p>
          </p:txBody>
        </p:sp>
        <p:sp>
          <p:nvSpPr>
            <p:cNvPr id="168011" name="TextBox 146"/>
            <p:cNvSpPr txBox="1">
              <a:spLocks noChangeArrowheads="1"/>
            </p:cNvSpPr>
            <p:nvPr/>
          </p:nvSpPr>
          <p:spPr bwMode="auto">
            <a:xfrm>
              <a:off x="8276388" y="4142433"/>
              <a:ext cx="441146" cy="369332"/>
            </a:xfrm>
            <a:prstGeom prst="rect">
              <a:avLst/>
            </a:prstGeom>
            <a:noFill/>
            <a:ln w="9525">
              <a:noFill/>
              <a:miter lim="800000"/>
              <a:headEnd/>
              <a:tailEnd/>
            </a:ln>
          </p:spPr>
          <p:txBody>
            <a:bodyPr wrap="none">
              <a:spAutoFit/>
            </a:bodyPr>
            <a:lstStyle/>
            <a:p>
              <a:r>
                <a:rPr lang="en-US" b="1">
                  <a:solidFill>
                    <a:srgbClr val="FF0000"/>
                  </a:solidFill>
                </a:rPr>
                <a:t>29</a:t>
              </a:r>
            </a:p>
          </p:txBody>
        </p:sp>
      </p:grpSp>
      <p:cxnSp>
        <p:nvCxnSpPr>
          <p:cNvPr id="134" name="Straight Connector 133"/>
          <p:cNvCxnSpPr>
            <a:stCxn id="167938" idx="1"/>
            <a:endCxn id="167939" idx="0"/>
          </p:cNvCxnSpPr>
          <p:nvPr/>
        </p:nvCxnSpPr>
        <p:spPr>
          <a:xfrm flipH="1">
            <a:off x="2660651" y="2390776"/>
            <a:ext cx="709613" cy="354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67938" idx="3"/>
            <a:endCxn id="167940" idx="0"/>
          </p:cNvCxnSpPr>
          <p:nvPr/>
        </p:nvCxnSpPr>
        <p:spPr>
          <a:xfrm>
            <a:off x="3683001" y="2390776"/>
            <a:ext cx="823913" cy="354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68012" idx="0"/>
          </p:cNvCxnSpPr>
          <p:nvPr/>
        </p:nvCxnSpPr>
        <p:spPr>
          <a:xfrm flipH="1">
            <a:off x="2170114" y="3114676"/>
            <a:ext cx="269875"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4176713" y="3114676"/>
            <a:ext cx="220662"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68013" idx="0"/>
          </p:cNvCxnSpPr>
          <p:nvPr/>
        </p:nvCxnSpPr>
        <p:spPr>
          <a:xfrm flipH="1" flipV="1">
            <a:off x="2881314" y="3114676"/>
            <a:ext cx="268287"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68011" idx="0"/>
          </p:cNvCxnSpPr>
          <p:nvPr/>
        </p:nvCxnSpPr>
        <p:spPr>
          <a:xfrm flipH="1" flipV="1">
            <a:off x="4727576" y="3114676"/>
            <a:ext cx="284163"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68018" idx="0"/>
          </p:cNvCxnSpPr>
          <p:nvPr/>
        </p:nvCxnSpPr>
        <p:spPr>
          <a:xfrm flipV="1">
            <a:off x="1949450" y="3654425"/>
            <a:ext cx="128588"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68019" idx="0"/>
          </p:cNvCxnSpPr>
          <p:nvPr/>
        </p:nvCxnSpPr>
        <p:spPr>
          <a:xfrm flipH="1" flipV="1">
            <a:off x="2305051" y="3654425"/>
            <a:ext cx="8572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68016" idx="0"/>
          </p:cNvCxnSpPr>
          <p:nvPr/>
        </p:nvCxnSpPr>
        <p:spPr>
          <a:xfrm flipV="1">
            <a:off x="2933700" y="3663951"/>
            <a:ext cx="82550"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68017" idx="0"/>
          </p:cNvCxnSpPr>
          <p:nvPr/>
        </p:nvCxnSpPr>
        <p:spPr>
          <a:xfrm flipH="1" flipV="1">
            <a:off x="3257550" y="3654425"/>
            <a:ext cx="10795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68014" idx="0"/>
          </p:cNvCxnSpPr>
          <p:nvPr/>
        </p:nvCxnSpPr>
        <p:spPr>
          <a:xfrm flipV="1">
            <a:off x="3910014" y="3654425"/>
            <a:ext cx="9207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68015" idx="0"/>
          </p:cNvCxnSpPr>
          <p:nvPr/>
        </p:nvCxnSpPr>
        <p:spPr>
          <a:xfrm flipH="1" flipV="1">
            <a:off x="4286250" y="3663951"/>
            <a:ext cx="65088" cy="169863"/>
          </a:xfrm>
          <a:prstGeom prst="line">
            <a:avLst/>
          </a:prstGeom>
        </p:spPr>
        <p:style>
          <a:lnRef idx="1">
            <a:schemeClr val="accent1"/>
          </a:lnRef>
          <a:fillRef idx="0">
            <a:schemeClr val="accent1"/>
          </a:fillRef>
          <a:effectRef idx="0">
            <a:schemeClr val="accent1"/>
          </a:effectRef>
          <a:fontRef idx="minor">
            <a:schemeClr val="tx1"/>
          </a:fontRef>
        </p:style>
      </p:cxnSp>
      <p:sp>
        <p:nvSpPr>
          <p:cNvPr id="168000" name="TextBox 80"/>
          <p:cNvSpPr txBox="1">
            <a:spLocks noChangeArrowheads="1"/>
          </p:cNvSpPr>
          <p:nvPr/>
        </p:nvSpPr>
        <p:spPr bwMode="auto">
          <a:xfrm>
            <a:off x="4635501" y="3833814"/>
            <a:ext cx="441325" cy="369887"/>
          </a:xfrm>
          <a:prstGeom prst="rect">
            <a:avLst/>
          </a:prstGeom>
          <a:noFill/>
          <a:ln w="9525">
            <a:noFill/>
            <a:miter lim="800000"/>
            <a:headEnd/>
            <a:tailEnd/>
          </a:ln>
        </p:spPr>
        <p:txBody>
          <a:bodyPr wrap="none">
            <a:spAutoFit/>
          </a:bodyPr>
          <a:lstStyle/>
          <a:p>
            <a:r>
              <a:rPr lang="en-US" b="1"/>
              <a:t>66</a:t>
            </a:r>
          </a:p>
        </p:txBody>
      </p:sp>
      <p:cxnSp>
        <p:nvCxnSpPr>
          <p:cNvPr id="7" name="Straight Connector 6"/>
          <p:cNvCxnSpPr>
            <a:stCxn id="168000" idx="0"/>
          </p:cNvCxnSpPr>
          <p:nvPr/>
        </p:nvCxnSpPr>
        <p:spPr>
          <a:xfrm flipV="1">
            <a:off x="4856163" y="3654425"/>
            <a:ext cx="38100" cy="179388"/>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28</a:t>
            </a:fld>
            <a:endParaRPr lang="en-US" dirty="0"/>
          </a:p>
        </p:txBody>
      </p:sp>
      <p:sp>
        <p:nvSpPr>
          <p:cNvPr id="2" name="Title 1"/>
          <p:cNvSpPr>
            <a:spLocks noGrp="1"/>
          </p:cNvSpPr>
          <p:nvPr>
            <p:ph type="title"/>
          </p:nvPr>
        </p:nvSpPr>
        <p:spPr/>
        <p:txBody>
          <a:bodyPr/>
          <a:lstStyle/>
          <a:p>
            <a:r>
              <a:rPr lang="en-US" dirty="0"/>
              <a:t>Inserting into a Vector Min-Heap </a:t>
            </a:r>
          </a:p>
        </p:txBody>
      </p:sp>
      <p:grpSp>
        <p:nvGrpSpPr>
          <p:cNvPr id="87" name="Group 11"/>
          <p:cNvGrpSpPr>
            <a:grpSpLocks/>
          </p:cNvGrpSpPr>
          <p:nvPr/>
        </p:nvGrpSpPr>
        <p:grpSpPr bwMode="auto">
          <a:xfrm>
            <a:off x="5131715" y="5307013"/>
            <a:ext cx="430887" cy="1128590"/>
            <a:chOff x="7225525" y="5307679"/>
            <a:chExt cx="431563" cy="1128206"/>
          </a:xfrm>
        </p:grpSpPr>
        <p:sp>
          <p:nvSpPr>
            <p:cNvPr id="88" name="TextBox 87"/>
            <p:cNvSpPr txBox="1"/>
            <p:nvPr/>
          </p:nvSpPr>
          <p:spPr>
            <a:xfrm>
              <a:off x="7225525" y="5726636"/>
              <a:ext cx="431563" cy="709249"/>
            </a:xfrm>
            <a:prstGeom prst="rect">
              <a:avLst/>
            </a:prstGeom>
            <a:noFill/>
          </p:spPr>
          <p:txBody>
            <a:bodyPr vert="vert" wrap="none">
              <a:spAutoFit/>
            </a:bodyPr>
            <a:lstStyle/>
            <a:p>
              <a:pPr>
                <a:defRPr/>
              </a:pPr>
              <a:r>
                <a:rPr lang="en-US" sz="1600" b="1" dirty="0">
                  <a:latin typeface="Courier New" pitchFamily="49" charset="0"/>
                  <a:cs typeface="Courier New" pitchFamily="49" charset="0"/>
                </a:rPr>
                <a:t>Child</a:t>
              </a:r>
            </a:p>
          </p:txBody>
        </p:sp>
        <p:cxnSp>
          <p:nvCxnSpPr>
            <p:cNvPr id="89" name="Straight Arrow Connector 88"/>
            <p:cNvCxnSpPr>
              <a:stCxn id="88" idx="0"/>
            </p:cNvCxnSpPr>
            <p:nvPr/>
          </p:nvCxnSpPr>
          <p:spPr>
            <a:xfrm flipV="1">
              <a:off x="7441307" y="5307679"/>
              <a:ext cx="1133" cy="41895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90" name="Group 92"/>
          <p:cNvGrpSpPr>
            <a:grpSpLocks/>
          </p:cNvGrpSpPr>
          <p:nvPr/>
        </p:nvGrpSpPr>
        <p:grpSpPr bwMode="auto">
          <a:xfrm>
            <a:off x="2939378" y="5295899"/>
            <a:ext cx="430887" cy="1252020"/>
            <a:chOff x="7225526" y="5307679"/>
            <a:chExt cx="431562" cy="1252829"/>
          </a:xfrm>
        </p:grpSpPr>
        <p:sp>
          <p:nvSpPr>
            <p:cNvPr id="91" name="TextBox 90"/>
            <p:cNvSpPr txBox="1"/>
            <p:nvPr/>
          </p:nvSpPr>
          <p:spPr>
            <a:xfrm>
              <a:off x="7225526" y="5727050"/>
              <a:ext cx="431562" cy="833458"/>
            </a:xfrm>
            <a:prstGeom prst="rect">
              <a:avLst/>
            </a:prstGeom>
            <a:noFill/>
          </p:spPr>
          <p:txBody>
            <a:bodyPr vert="vert" wrap="none">
              <a:spAutoFit/>
            </a:bodyPr>
            <a:lstStyle/>
            <a:p>
              <a:pPr>
                <a:defRPr/>
              </a:pPr>
              <a:r>
                <a:rPr lang="en-US" sz="1600" b="1" dirty="0">
                  <a:latin typeface="Courier New" pitchFamily="49" charset="0"/>
                  <a:cs typeface="Courier New" pitchFamily="49" charset="0"/>
                </a:rPr>
                <a:t>Parent</a:t>
              </a:r>
            </a:p>
          </p:txBody>
        </p:sp>
        <p:cxnSp>
          <p:nvCxnSpPr>
            <p:cNvPr id="92" name="Straight Arrow Connector 91"/>
            <p:cNvCxnSpPr>
              <a:stCxn id="91" idx="0"/>
            </p:cNvCxnSpPr>
            <p:nvPr/>
          </p:nvCxnSpPr>
          <p:spPr>
            <a:xfrm flipV="1">
              <a:off x="7441308" y="5307679"/>
              <a:ext cx="1132" cy="41937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cxnSp>
        <p:nvCxnSpPr>
          <p:cNvPr id="93" name="Straight Connector 92"/>
          <p:cNvCxnSpPr>
            <a:stCxn id="91" idx="0"/>
            <a:endCxn id="88" idx="0"/>
          </p:cNvCxnSpPr>
          <p:nvPr/>
        </p:nvCxnSpPr>
        <p:spPr>
          <a:xfrm>
            <a:off x="3154822" y="5714999"/>
            <a:ext cx="2192337" cy="11114"/>
          </a:xfrm>
          <a:prstGeom prst="line">
            <a:avLst/>
          </a:prstGeom>
          <a:ln w="31750"/>
        </p:spPr>
        <p:style>
          <a:lnRef idx="1">
            <a:schemeClr val="accent1"/>
          </a:lnRef>
          <a:fillRef idx="0">
            <a:schemeClr val="accent1"/>
          </a:fillRef>
          <a:effectRef idx="0">
            <a:schemeClr val="accent1"/>
          </a:effectRef>
          <a:fontRef idx="minor">
            <a:schemeClr val="tx1"/>
          </a:fontRef>
        </p:style>
      </p:cxnSp>
      <p:graphicFrame>
        <p:nvGraphicFramePr>
          <p:cNvPr id="94" name="Table 93"/>
          <p:cNvGraphicFramePr>
            <a:graphicFrameLocks noGrp="1"/>
          </p:cNvGraphicFramePr>
          <p:nvPr/>
        </p:nvGraphicFramePr>
        <p:xfrm>
          <a:off x="1767840" y="4536896"/>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95" name="TextBox 3"/>
          <p:cNvSpPr txBox="1">
            <a:spLocks noChangeArrowheads="1"/>
          </p:cNvSpPr>
          <p:nvPr/>
        </p:nvSpPr>
        <p:spPr bwMode="auto">
          <a:xfrm>
            <a:off x="5778500" y="1437717"/>
            <a:ext cx="4127500" cy="2862322"/>
          </a:xfrm>
          <a:prstGeom prst="rect">
            <a:avLst/>
          </a:prstGeom>
          <a:noFill/>
          <a:ln w="9525">
            <a:noFill/>
            <a:miter lim="800000"/>
            <a:headEnd/>
            <a:tailEnd/>
          </a:ln>
        </p:spPr>
        <p:txBody>
          <a:bodyPr wrap="square">
            <a:spAutoFit/>
          </a:bodyPr>
          <a:lstStyle/>
          <a:p>
            <a:pPr marL="342900" indent="-342900">
              <a:buFont typeface="+mj-lt"/>
              <a:buAutoNum type="arabicPeriod"/>
            </a:pPr>
            <a:r>
              <a:rPr lang="en-US" sz="1600" dirty="0">
                <a:latin typeface="Consolas" panose="020B0609020204030204" pitchFamily="49" charset="0"/>
                <a:cs typeface="Consolas" panose="020B0609020204030204" pitchFamily="49" charset="0"/>
              </a:rPr>
              <a:t>Insert the new element at the end of the vector.</a:t>
            </a:r>
          </a:p>
          <a:p>
            <a:pPr marL="342900" indent="-342900">
              <a:spcBef>
                <a:spcPts val="400"/>
              </a:spcBef>
              <a:buFont typeface="+mj-lt"/>
              <a:buAutoNum type="arabicPeriod"/>
            </a:pPr>
            <a:r>
              <a:rPr lang="en-US" sz="1600" dirty="0">
                <a:latin typeface="Consolas" panose="020B0609020204030204" pitchFamily="49" charset="0"/>
                <a:cs typeface="Consolas" panose="020B0609020204030204" pitchFamily="49" charset="0"/>
              </a:rPr>
              <a:t>Set child = vector.size() – 1.</a:t>
            </a:r>
          </a:p>
          <a:p>
            <a:pPr marL="342900" indent="-342900">
              <a:spcBef>
                <a:spcPts val="400"/>
              </a:spcBef>
              <a:buFont typeface="+mj-lt"/>
              <a:buAutoNum type="arabicPeriod"/>
            </a:pPr>
            <a:r>
              <a:rPr lang="en-US" sz="1600" dirty="0">
                <a:latin typeface="Consolas" panose="020B0609020204030204" pitchFamily="49" charset="0"/>
                <a:cs typeface="Consolas" panose="020B0609020204030204" pitchFamily="49" charset="0"/>
              </a:rPr>
              <a:t>Set parent = (child – 1) / 2.</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while (parent &gt;= 0 AND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table[parent] &gt; table[child])</a:t>
            </a:r>
          </a:p>
          <a:p>
            <a:pPr marL="342900" indent="-342900">
              <a:spcBef>
                <a:spcPts val="400"/>
              </a:spcBef>
              <a:buFont typeface="+mj-lt"/>
              <a:buAutoNum type="arabicPeriod"/>
              <a:defRPr/>
            </a:pPr>
            <a:r>
              <a:rPr lang="en-US" sz="1600" dirty="0">
                <a:solidFill>
                  <a:srgbClr val="FF0000"/>
                </a:solidFill>
                <a:latin typeface="Consolas" panose="020B0609020204030204" pitchFamily="49" charset="0"/>
                <a:cs typeface="Consolas" panose="020B0609020204030204" pitchFamily="49" charset="0"/>
              </a:rPr>
              <a:t>   Swap table[parent] </a:t>
            </a:r>
            <a:br>
              <a:rPr lang="en-US" sz="1600" dirty="0">
                <a:solidFill>
                  <a:srgbClr val="FF0000"/>
                </a:solidFill>
                <a:latin typeface="Consolas" panose="020B0609020204030204" pitchFamily="49" charset="0"/>
                <a:cs typeface="Consolas" panose="020B0609020204030204" pitchFamily="49" charset="0"/>
              </a:rPr>
            </a:br>
            <a:r>
              <a:rPr lang="en-US" sz="1600" dirty="0">
                <a:solidFill>
                  <a:srgbClr val="FF0000"/>
                </a:solidFill>
                <a:latin typeface="Consolas" panose="020B0609020204030204" pitchFamily="49" charset="0"/>
                <a:cs typeface="Consolas" panose="020B0609020204030204" pitchFamily="49" charset="0"/>
              </a:rPr>
              <a:t>     and table[child].</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Set child = parent.</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Set parent = (child - 1) / 2.</a:t>
            </a:r>
          </a:p>
        </p:txBody>
      </p:sp>
    </p:spTree>
    <p:extLst>
      <p:ext uri="{BB962C8B-B14F-4D97-AF65-F5344CB8AC3E}">
        <p14:creationId xmlns:p14="http://schemas.microsoft.com/office/powerpoint/2010/main" val="3858989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TextBox 115"/>
          <p:cNvSpPr txBox="1">
            <a:spLocks noChangeArrowheads="1"/>
          </p:cNvSpPr>
          <p:nvPr/>
        </p:nvSpPr>
        <p:spPr bwMode="auto">
          <a:xfrm>
            <a:off x="3370264" y="2206625"/>
            <a:ext cx="312737" cy="368300"/>
          </a:xfrm>
          <a:prstGeom prst="rect">
            <a:avLst/>
          </a:prstGeom>
          <a:noFill/>
          <a:ln w="9525">
            <a:noFill/>
            <a:miter lim="800000"/>
            <a:headEnd/>
            <a:tailEnd/>
          </a:ln>
        </p:spPr>
        <p:txBody>
          <a:bodyPr wrap="none">
            <a:spAutoFit/>
          </a:bodyPr>
          <a:lstStyle/>
          <a:p>
            <a:r>
              <a:rPr lang="en-US" b="1" dirty="0"/>
              <a:t>8</a:t>
            </a:r>
          </a:p>
        </p:txBody>
      </p:sp>
      <p:sp>
        <p:nvSpPr>
          <p:cNvPr id="168963" name="TextBox 118"/>
          <p:cNvSpPr txBox="1">
            <a:spLocks noChangeArrowheads="1"/>
          </p:cNvSpPr>
          <p:nvPr/>
        </p:nvSpPr>
        <p:spPr bwMode="auto">
          <a:xfrm>
            <a:off x="2439989" y="2744789"/>
            <a:ext cx="441325" cy="369887"/>
          </a:xfrm>
          <a:prstGeom prst="rect">
            <a:avLst/>
          </a:prstGeom>
          <a:noFill/>
          <a:ln w="9525">
            <a:noFill/>
            <a:miter lim="800000"/>
            <a:headEnd/>
            <a:tailEnd/>
          </a:ln>
        </p:spPr>
        <p:txBody>
          <a:bodyPr wrap="none">
            <a:spAutoFit/>
          </a:bodyPr>
          <a:lstStyle/>
          <a:p>
            <a:r>
              <a:rPr lang="en-US" b="1"/>
              <a:t>18</a:t>
            </a:r>
          </a:p>
        </p:txBody>
      </p:sp>
      <p:sp>
        <p:nvSpPr>
          <p:cNvPr id="168964" name="TextBox 127"/>
          <p:cNvSpPr txBox="1">
            <a:spLocks noChangeArrowheads="1"/>
          </p:cNvSpPr>
          <p:nvPr/>
        </p:nvSpPr>
        <p:spPr bwMode="auto">
          <a:xfrm>
            <a:off x="4286251" y="2744789"/>
            <a:ext cx="441325" cy="369887"/>
          </a:xfrm>
          <a:prstGeom prst="rect">
            <a:avLst/>
          </a:prstGeom>
          <a:noFill/>
          <a:ln w="9525">
            <a:noFill/>
            <a:miter lim="800000"/>
            <a:headEnd/>
            <a:tailEnd/>
          </a:ln>
        </p:spPr>
        <p:txBody>
          <a:bodyPr>
            <a:spAutoFit/>
          </a:bodyPr>
          <a:lstStyle/>
          <a:p>
            <a:pPr algn="ctr"/>
            <a:r>
              <a:rPr lang="en-US" b="1" dirty="0">
                <a:solidFill>
                  <a:srgbClr val="FF0000"/>
                </a:solidFill>
              </a:rPr>
              <a:t>10</a:t>
            </a:r>
          </a:p>
        </p:txBody>
      </p:sp>
      <p:grpSp>
        <p:nvGrpSpPr>
          <p:cNvPr id="168965" name="Group 128"/>
          <p:cNvGrpSpPr>
            <a:grpSpLocks/>
          </p:cNvGrpSpPr>
          <p:nvPr/>
        </p:nvGrpSpPr>
        <p:grpSpPr bwMode="auto">
          <a:xfrm>
            <a:off x="1728788" y="3833814"/>
            <a:ext cx="882650" cy="369887"/>
            <a:chOff x="4590254" y="5277977"/>
            <a:chExt cx="882292" cy="369332"/>
          </a:xfrm>
        </p:grpSpPr>
        <p:sp>
          <p:nvSpPr>
            <p:cNvPr id="169041" name="TextBox 153"/>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169042" name="TextBox 154"/>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168966" name="Group 129"/>
          <p:cNvGrpSpPr>
            <a:grpSpLocks/>
          </p:cNvGrpSpPr>
          <p:nvPr/>
        </p:nvGrpSpPr>
        <p:grpSpPr bwMode="auto">
          <a:xfrm>
            <a:off x="2713039" y="3833814"/>
            <a:ext cx="873125" cy="369887"/>
            <a:chOff x="2571515" y="5410200"/>
            <a:chExt cx="873193" cy="369332"/>
          </a:xfrm>
        </p:grpSpPr>
        <p:sp>
          <p:nvSpPr>
            <p:cNvPr id="169039" name="TextBox 151"/>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169040" name="TextBox 152"/>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168967" name="Group 130"/>
          <p:cNvGrpSpPr>
            <a:grpSpLocks/>
          </p:cNvGrpSpPr>
          <p:nvPr/>
        </p:nvGrpSpPr>
        <p:grpSpPr bwMode="auto">
          <a:xfrm>
            <a:off x="3689350" y="3833814"/>
            <a:ext cx="882650" cy="369887"/>
            <a:chOff x="2571515" y="5943600"/>
            <a:chExt cx="882292" cy="369332"/>
          </a:xfrm>
        </p:grpSpPr>
        <p:sp>
          <p:nvSpPr>
            <p:cNvPr id="169037" name="TextBox 149"/>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169038" name="TextBox 150"/>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168968" name="Group 131"/>
          <p:cNvGrpSpPr>
            <a:grpSpLocks/>
          </p:cNvGrpSpPr>
          <p:nvPr/>
        </p:nvGrpSpPr>
        <p:grpSpPr bwMode="auto">
          <a:xfrm>
            <a:off x="1949451" y="3284538"/>
            <a:ext cx="1420813" cy="379412"/>
            <a:chOff x="5434299" y="4142433"/>
            <a:chExt cx="1421044" cy="379568"/>
          </a:xfrm>
        </p:grpSpPr>
        <p:sp>
          <p:nvSpPr>
            <p:cNvPr id="169035" name="TextBox 147"/>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169036" name="TextBox 148"/>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168969" name="Group 132"/>
          <p:cNvGrpSpPr>
            <a:grpSpLocks/>
          </p:cNvGrpSpPr>
          <p:nvPr/>
        </p:nvGrpSpPr>
        <p:grpSpPr bwMode="auto">
          <a:xfrm>
            <a:off x="3910014" y="3284539"/>
            <a:ext cx="1322387" cy="369887"/>
            <a:chOff x="7394096" y="4142433"/>
            <a:chExt cx="1323438" cy="369332"/>
          </a:xfrm>
        </p:grpSpPr>
        <p:sp>
          <p:nvSpPr>
            <p:cNvPr id="169033" name="TextBox 145"/>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a:t>39</a:t>
              </a:r>
            </a:p>
          </p:txBody>
        </p:sp>
        <p:sp>
          <p:nvSpPr>
            <p:cNvPr id="169034" name="TextBox 146"/>
            <p:cNvSpPr txBox="1">
              <a:spLocks noChangeArrowheads="1"/>
            </p:cNvSpPr>
            <p:nvPr/>
          </p:nvSpPr>
          <p:spPr bwMode="auto">
            <a:xfrm>
              <a:off x="8276388" y="4142433"/>
              <a:ext cx="441146" cy="369332"/>
            </a:xfrm>
            <a:prstGeom prst="rect">
              <a:avLst/>
            </a:prstGeom>
            <a:noFill/>
            <a:ln w="9525">
              <a:noFill/>
              <a:miter lim="800000"/>
              <a:headEnd/>
              <a:tailEnd/>
            </a:ln>
          </p:spPr>
          <p:txBody>
            <a:bodyPr wrap="none">
              <a:spAutoFit/>
            </a:bodyPr>
            <a:lstStyle/>
            <a:p>
              <a:r>
                <a:rPr lang="en-US" b="1"/>
                <a:t>29</a:t>
              </a:r>
            </a:p>
          </p:txBody>
        </p:sp>
      </p:grpSp>
      <p:cxnSp>
        <p:nvCxnSpPr>
          <p:cNvPr id="134" name="Straight Connector 133"/>
          <p:cNvCxnSpPr>
            <a:stCxn id="168962" idx="1"/>
            <a:endCxn id="168963" idx="0"/>
          </p:cNvCxnSpPr>
          <p:nvPr/>
        </p:nvCxnSpPr>
        <p:spPr>
          <a:xfrm flipH="1">
            <a:off x="2660651" y="2390776"/>
            <a:ext cx="709613" cy="354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68962" idx="3"/>
            <a:endCxn id="168964" idx="0"/>
          </p:cNvCxnSpPr>
          <p:nvPr/>
        </p:nvCxnSpPr>
        <p:spPr>
          <a:xfrm>
            <a:off x="3683001" y="2390776"/>
            <a:ext cx="823913" cy="354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69035" idx="0"/>
          </p:cNvCxnSpPr>
          <p:nvPr/>
        </p:nvCxnSpPr>
        <p:spPr>
          <a:xfrm flipH="1">
            <a:off x="2170114" y="3114676"/>
            <a:ext cx="269875"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4176713" y="3114676"/>
            <a:ext cx="220662"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69036" idx="0"/>
          </p:cNvCxnSpPr>
          <p:nvPr/>
        </p:nvCxnSpPr>
        <p:spPr>
          <a:xfrm flipH="1" flipV="1">
            <a:off x="2881314" y="3114676"/>
            <a:ext cx="268287"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69034" idx="0"/>
          </p:cNvCxnSpPr>
          <p:nvPr/>
        </p:nvCxnSpPr>
        <p:spPr>
          <a:xfrm flipH="1" flipV="1">
            <a:off x="4727576" y="3114676"/>
            <a:ext cx="284163"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69041" idx="0"/>
          </p:cNvCxnSpPr>
          <p:nvPr/>
        </p:nvCxnSpPr>
        <p:spPr>
          <a:xfrm flipV="1">
            <a:off x="1949450" y="3654425"/>
            <a:ext cx="128588"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69042" idx="0"/>
          </p:cNvCxnSpPr>
          <p:nvPr/>
        </p:nvCxnSpPr>
        <p:spPr>
          <a:xfrm flipH="1" flipV="1">
            <a:off x="2305051" y="3654425"/>
            <a:ext cx="8572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69039" idx="0"/>
          </p:cNvCxnSpPr>
          <p:nvPr/>
        </p:nvCxnSpPr>
        <p:spPr>
          <a:xfrm flipV="1">
            <a:off x="2933700" y="3663951"/>
            <a:ext cx="82550"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69040" idx="0"/>
          </p:cNvCxnSpPr>
          <p:nvPr/>
        </p:nvCxnSpPr>
        <p:spPr>
          <a:xfrm flipH="1" flipV="1">
            <a:off x="3257550" y="3654425"/>
            <a:ext cx="10795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69037" idx="0"/>
          </p:cNvCxnSpPr>
          <p:nvPr/>
        </p:nvCxnSpPr>
        <p:spPr>
          <a:xfrm flipV="1">
            <a:off x="3910014" y="3654425"/>
            <a:ext cx="9207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69038" idx="0"/>
          </p:cNvCxnSpPr>
          <p:nvPr/>
        </p:nvCxnSpPr>
        <p:spPr>
          <a:xfrm flipH="1" flipV="1">
            <a:off x="4286250" y="3663951"/>
            <a:ext cx="65088" cy="169863"/>
          </a:xfrm>
          <a:prstGeom prst="line">
            <a:avLst/>
          </a:prstGeom>
        </p:spPr>
        <p:style>
          <a:lnRef idx="1">
            <a:schemeClr val="accent1"/>
          </a:lnRef>
          <a:fillRef idx="0">
            <a:schemeClr val="accent1"/>
          </a:fillRef>
          <a:effectRef idx="0">
            <a:schemeClr val="accent1"/>
          </a:effectRef>
          <a:fontRef idx="minor">
            <a:schemeClr val="tx1"/>
          </a:fontRef>
        </p:style>
      </p:cxnSp>
      <p:sp>
        <p:nvSpPr>
          <p:cNvPr id="169024" name="TextBox 80"/>
          <p:cNvSpPr txBox="1">
            <a:spLocks noChangeArrowheads="1"/>
          </p:cNvSpPr>
          <p:nvPr/>
        </p:nvSpPr>
        <p:spPr bwMode="auto">
          <a:xfrm>
            <a:off x="4635501" y="3833814"/>
            <a:ext cx="441325" cy="369887"/>
          </a:xfrm>
          <a:prstGeom prst="rect">
            <a:avLst/>
          </a:prstGeom>
          <a:noFill/>
          <a:ln w="9525">
            <a:noFill/>
            <a:miter lim="800000"/>
            <a:headEnd/>
            <a:tailEnd/>
          </a:ln>
        </p:spPr>
        <p:txBody>
          <a:bodyPr wrap="none">
            <a:spAutoFit/>
          </a:bodyPr>
          <a:lstStyle/>
          <a:p>
            <a:r>
              <a:rPr lang="en-US" b="1"/>
              <a:t>66</a:t>
            </a:r>
          </a:p>
        </p:txBody>
      </p:sp>
      <p:cxnSp>
        <p:nvCxnSpPr>
          <p:cNvPr id="7" name="Straight Connector 6"/>
          <p:cNvCxnSpPr>
            <a:stCxn id="169024" idx="0"/>
          </p:cNvCxnSpPr>
          <p:nvPr/>
        </p:nvCxnSpPr>
        <p:spPr>
          <a:xfrm flipV="1">
            <a:off x="4856163" y="3654425"/>
            <a:ext cx="38100" cy="179388"/>
          </a:xfrm>
          <a:prstGeom prst="line">
            <a:avLst/>
          </a:prstGeom>
        </p:spPr>
        <p:style>
          <a:lnRef idx="1">
            <a:schemeClr val="accent1"/>
          </a:lnRef>
          <a:fillRef idx="0">
            <a:schemeClr val="accent1"/>
          </a:fillRef>
          <a:effectRef idx="0">
            <a:schemeClr val="accent1"/>
          </a:effectRef>
          <a:fontRef idx="minor">
            <a:schemeClr val="tx1"/>
          </a:fontRef>
        </p:style>
      </p:cxnSp>
      <p:grpSp>
        <p:nvGrpSpPr>
          <p:cNvPr id="169027" name="Group 11"/>
          <p:cNvGrpSpPr>
            <a:grpSpLocks/>
          </p:cNvGrpSpPr>
          <p:nvPr/>
        </p:nvGrpSpPr>
        <p:grpSpPr bwMode="auto">
          <a:xfrm>
            <a:off x="2939378" y="5307013"/>
            <a:ext cx="430887" cy="1128590"/>
            <a:chOff x="7225526" y="5307679"/>
            <a:chExt cx="431562" cy="1128206"/>
          </a:xfrm>
        </p:grpSpPr>
        <p:sp>
          <p:nvSpPr>
            <p:cNvPr id="85" name="TextBox 84"/>
            <p:cNvSpPr txBox="1"/>
            <p:nvPr/>
          </p:nvSpPr>
          <p:spPr>
            <a:xfrm>
              <a:off x="7225526" y="5726636"/>
              <a:ext cx="431562" cy="709249"/>
            </a:xfrm>
            <a:prstGeom prst="rect">
              <a:avLst/>
            </a:prstGeom>
            <a:noFill/>
          </p:spPr>
          <p:txBody>
            <a:bodyPr vert="vert" wrap="none">
              <a:spAutoFit/>
            </a:bodyPr>
            <a:lstStyle/>
            <a:p>
              <a:pPr>
                <a:defRPr/>
              </a:pPr>
              <a:r>
                <a:rPr lang="en-US" sz="1600" b="1" dirty="0">
                  <a:latin typeface="Courier New" pitchFamily="49" charset="0"/>
                  <a:cs typeface="Courier New" pitchFamily="49" charset="0"/>
                </a:rPr>
                <a:t>Child</a:t>
              </a:r>
            </a:p>
          </p:txBody>
        </p:sp>
        <p:cxnSp>
          <p:nvCxnSpPr>
            <p:cNvPr id="11" name="Straight Arrow Connector 10"/>
            <p:cNvCxnSpPr>
              <a:stCxn id="85" idx="0"/>
            </p:cNvCxnSpPr>
            <p:nvPr/>
          </p:nvCxnSpPr>
          <p:spPr>
            <a:xfrm flipV="1">
              <a:off x="7441308" y="5307679"/>
              <a:ext cx="1132" cy="41895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169028" name="Group 92"/>
          <p:cNvGrpSpPr>
            <a:grpSpLocks/>
          </p:cNvGrpSpPr>
          <p:nvPr/>
        </p:nvGrpSpPr>
        <p:grpSpPr bwMode="auto">
          <a:xfrm>
            <a:off x="2564729" y="5307013"/>
            <a:ext cx="572174" cy="1239320"/>
            <a:chOff x="7225527" y="5319510"/>
            <a:chExt cx="572340" cy="1239410"/>
          </a:xfrm>
        </p:grpSpPr>
        <p:sp>
          <p:nvSpPr>
            <p:cNvPr id="96" name="TextBox 95"/>
            <p:cNvSpPr txBox="1"/>
            <p:nvPr/>
          </p:nvSpPr>
          <p:spPr>
            <a:xfrm>
              <a:off x="7225527" y="5725940"/>
              <a:ext cx="431012" cy="832980"/>
            </a:xfrm>
            <a:prstGeom prst="rect">
              <a:avLst/>
            </a:prstGeom>
            <a:noFill/>
          </p:spPr>
          <p:txBody>
            <a:bodyPr vert="vert" wrap="none">
              <a:spAutoFit/>
            </a:bodyPr>
            <a:lstStyle/>
            <a:p>
              <a:pPr>
                <a:defRPr/>
              </a:pPr>
              <a:r>
                <a:rPr lang="en-US" sz="1600" b="1" dirty="0">
                  <a:latin typeface="Courier New" pitchFamily="49" charset="0"/>
                  <a:cs typeface="Courier New" pitchFamily="49" charset="0"/>
                </a:rPr>
                <a:t>Parent</a:t>
              </a:r>
            </a:p>
          </p:txBody>
        </p:sp>
        <p:cxnSp>
          <p:nvCxnSpPr>
            <p:cNvPr id="97" name="Straight Arrow Connector 96"/>
            <p:cNvCxnSpPr>
              <a:stCxn id="96" idx="0"/>
            </p:cNvCxnSpPr>
            <p:nvPr/>
          </p:nvCxnSpPr>
          <p:spPr>
            <a:xfrm flipV="1">
              <a:off x="7441034" y="5319510"/>
              <a:ext cx="356833" cy="406430"/>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8" name="Slide Number Placeholder 7"/>
          <p:cNvSpPr>
            <a:spLocks noGrp="1"/>
          </p:cNvSpPr>
          <p:nvPr>
            <p:ph type="sldNum" sz="quarter" idx="12"/>
          </p:nvPr>
        </p:nvSpPr>
        <p:spPr/>
        <p:txBody>
          <a:bodyPr/>
          <a:lstStyle/>
          <a:p>
            <a:pPr>
              <a:defRPr/>
            </a:pPr>
            <a:fld id="{0D7B5496-982B-480A-8085-B08F2CA91C21}" type="slidenum">
              <a:rPr lang="en-US" smtClean="0"/>
              <a:pPr>
                <a:defRPr/>
              </a:pPr>
              <a:t>29</a:t>
            </a:fld>
            <a:endParaRPr lang="en-US" dirty="0"/>
          </a:p>
        </p:txBody>
      </p:sp>
      <p:sp>
        <p:nvSpPr>
          <p:cNvPr id="2" name="Title 1"/>
          <p:cNvSpPr>
            <a:spLocks noGrp="1"/>
          </p:cNvSpPr>
          <p:nvPr>
            <p:ph type="title"/>
          </p:nvPr>
        </p:nvSpPr>
        <p:spPr/>
        <p:txBody>
          <a:bodyPr/>
          <a:lstStyle/>
          <a:p>
            <a:r>
              <a:rPr lang="en-US" dirty="0"/>
              <a:t>Inserting into a Vector Min-Heap </a:t>
            </a:r>
          </a:p>
        </p:txBody>
      </p:sp>
      <p:graphicFrame>
        <p:nvGraphicFramePr>
          <p:cNvPr id="86" name="Table 85"/>
          <p:cNvGraphicFramePr>
            <a:graphicFrameLocks noGrp="1"/>
          </p:cNvGraphicFramePr>
          <p:nvPr/>
        </p:nvGraphicFramePr>
        <p:xfrm>
          <a:off x="1767840" y="4536896"/>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dirty="0"/>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87" name="TextBox 3"/>
          <p:cNvSpPr txBox="1">
            <a:spLocks noChangeArrowheads="1"/>
          </p:cNvSpPr>
          <p:nvPr/>
        </p:nvSpPr>
        <p:spPr bwMode="auto">
          <a:xfrm>
            <a:off x="5778500" y="1437717"/>
            <a:ext cx="4127500" cy="2862322"/>
          </a:xfrm>
          <a:prstGeom prst="rect">
            <a:avLst/>
          </a:prstGeom>
          <a:noFill/>
          <a:ln w="9525">
            <a:noFill/>
            <a:miter lim="800000"/>
            <a:headEnd/>
            <a:tailEnd/>
          </a:ln>
        </p:spPr>
        <p:txBody>
          <a:bodyPr wrap="square">
            <a:spAutoFit/>
          </a:bodyPr>
          <a:lstStyle/>
          <a:p>
            <a:pPr marL="342900" indent="-342900">
              <a:buFont typeface="+mj-lt"/>
              <a:buAutoNum type="arabicPeriod"/>
            </a:pPr>
            <a:r>
              <a:rPr lang="en-US" sz="1600" dirty="0">
                <a:latin typeface="Consolas" panose="020B0609020204030204" pitchFamily="49" charset="0"/>
                <a:cs typeface="Consolas" panose="020B0609020204030204" pitchFamily="49" charset="0"/>
              </a:rPr>
              <a:t>Insert the new element at the end of the vector.</a:t>
            </a:r>
          </a:p>
          <a:p>
            <a:pPr marL="342900" indent="-342900">
              <a:spcBef>
                <a:spcPts val="400"/>
              </a:spcBef>
              <a:buFont typeface="+mj-lt"/>
              <a:buAutoNum type="arabicPeriod"/>
            </a:pPr>
            <a:r>
              <a:rPr lang="en-US" sz="1600" dirty="0">
                <a:latin typeface="Consolas" panose="020B0609020204030204" pitchFamily="49" charset="0"/>
                <a:cs typeface="Consolas" panose="020B0609020204030204" pitchFamily="49" charset="0"/>
              </a:rPr>
              <a:t>Set child = vector.size() – 1.</a:t>
            </a:r>
          </a:p>
          <a:p>
            <a:pPr marL="342900" indent="-342900">
              <a:spcBef>
                <a:spcPts val="400"/>
              </a:spcBef>
              <a:buFont typeface="+mj-lt"/>
              <a:buAutoNum type="arabicPeriod"/>
            </a:pPr>
            <a:r>
              <a:rPr lang="en-US" sz="1600" dirty="0">
                <a:latin typeface="Consolas" panose="020B0609020204030204" pitchFamily="49" charset="0"/>
                <a:cs typeface="Consolas" panose="020B0609020204030204" pitchFamily="49" charset="0"/>
              </a:rPr>
              <a:t>Set parent = (child – 1) / 2.</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while (parent &gt;= 0 AND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table[parent] &gt; table[child])</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Swap table[parent]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and table[child].</a:t>
            </a:r>
          </a:p>
          <a:p>
            <a:pPr marL="342900" indent="-342900">
              <a:spcBef>
                <a:spcPts val="400"/>
              </a:spcBef>
              <a:buFont typeface="+mj-lt"/>
              <a:buAutoNum type="arabicPeriod"/>
              <a:defRPr/>
            </a:pPr>
            <a:r>
              <a:rPr lang="en-US" sz="1600" dirty="0">
                <a:solidFill>
                  <a:srgbClr val="FF0000"/>
                </a:solidFill>
                <a:latin typeface="Consolas" panose="020B0609020204030204" pitchFamily="49" charset="0"/>
                <a:cs typeface="Consolas" panose="020B0609020204030204" pitchFamily="49" charset="0"/>
              </a:rPr>
              <a:t>   Set child = parent.</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Set parent = (child - 1) / 2.</a:t>
            </a:r>
          </a:p>
        </p:txBody>
      </p:sp>
    </p:spTree>
    <p:extLst>
      <p:ext uri="{BB962C8B-B14F-4D97-AF65-F5344CB8AC3E}">
        <p14:creationId xmlns:p14="http://schemas.microsoft.com/office/powerpoint/2010/main" val="1882026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 #29: Initialization Lists 2</a:t>
            </a:r>
          </a:p>
        </p:txBody>
      </p:sp>
      <p:sp>
        <p:nvSpPr>
          <p:cNvPr id="4" name="Content Placeholder 3"/>
          <p:cNvSpPr>
            <a:spLocks noGrp="1"/>
          </p:cNvSpPr>
          <p:nvPr>
            <p:ph sz="quarter" idx="1"/>
          </p:nvPr>
        </p:nvSpPr>
        <p:spPr>
          <a:xfrm>
            <a:off x="572493" y="1326995"/>
            <a:ext cx="10047884" cy="2824061"/>
          </a:xfrm>
        </p:spPr>
        <p:txBody>
          <a:bodyPr/>
          <a:lstStyle/>
          <a:p>
            <a:r>
              <a:rPr lang="en-US" dirty="0"/>
              <a:t>One aspect of C++ that isn't fickle is the order in which an object's data is initialized.</a:t>
            </a:r>
          </a:p>
          <a:p>
            <a:r>
              <a:rPr lang="en-US" dirty="0"/>
              <a:t>The order is always the same:</a:t>
            </a:r>
          </a:p>
          <a:p>
            <a:pPr lvl="1"/>
            <a:r>
              <a:rPr lang="en-US" sz="1600" dirty="0"/>
              <a:t>Base classes are initialized before derived classes.</a:t>
            </a:r>
          </a:p>
          <a:p>
            <a:pPr lvl="1">
              <a:spcBef>
                <a:spcPts val="0"/>
              </a:spcBef>
            </a:pPr>
            <a:r>
              <a:rPr lang="en-US" sz="1600" dirty="0"/>
              <a:t>Within a class, data members are initialized in the order in which the are declared.</a:t>
            </a:r>
          </a:p>
          <a:p>
            <a:r>
              <a:rPr lang="en-US" dirty="0"/>
              <a:t>To avoid reader confusion, as well as the possibility of some truly obscure behavioral bugs, always list members in the initialization list in the same order as they're declared in the class.</a:t>
            </a:r>
          </a:p>
        </p:txBody>
      </p:sp>
      <p:sp>
        <p:nvSpPr>
          <p:cNvPr id="3" name="Footer Placeholder 2"/>
          <p:cNvSpPr>
            <a:spLocks noGrp="1"/>
          </p:cNvSpPr>
          <p:nvPr>
            <p:ph type="ftr" sz="quarter" idx="11"/>
          </p:nvPr>
        </p:nvSpPr>
        <p:spPr/>
        <p:txBody>
          <a:bodyPr/>
          <a:lstStyle/>
          <a:p>
            <a:r>
              <a:rPr lang="en-US"/>
              <a:t>Trees (29)</a:t>
            </a:r>
            <a:endParaRPr lang="en-US" dirty="0"/>
          </a:p>
        </p:txBody>
      </p:sp>
      <p:sp>
        <p:nvSpPr>
          <p:cNvPr id="6" name="Slide Number Placeholder 5"/>
          <p:cNvSpPr>
            <a:spLocks noGrp="1"/>
          </p:cNvSpPr>
          <p:nvPr>
            <p:ph type="sldNum" sz="quarter" idx="12"/>
          </p:nvPr>
        </p:nvSpPr>
        <p:spPr/>
        <p:txBody>
          <a:bodyPr/>
          <a:lstStyle/>
          <a:p>
            <a:fld id="{0D7B5496-982B-480A-8085-B08F2CA91C21}" type="slidenum">
              <a:rPr lang="en-US" smtClean="0"/>
              <a:pPr/>
              <a:t>3</a:t>
            </a:fld>
            <a:endParaRPr lang="en-US" dirty="0"/>
          </a:p>
        </p:txBody>
      </p:sp>
      <p:sp>
        <p:nvSpPr>
          <p:cNvPr id="7" name="TextBox 6"/>
          <p:cNvSpPr txBox="1"/>
          <p:nvPr/>
        </p:nvSpPr>
        <p:spPr>
          <a:xfrm>
            <a:off x="1676400" y="4172828"/>
            <a:ext cx="4038600" cy="2554545"/>
          </a:xfrm>
          <a:prstGeom prst="rect">
            <a:avLst/>
          </a:prstGeom>
          <a:noFill/>
        </p:spPr>
        <p:txBody>
          <a:bodyPr wrap="square" rtlCol="0">
            <a:spAutoFit/>
          </a:bodyPr>
          <a:lstStyle/>
          <a:p>
            <a:r>
              <a:rPr lang="en-US" sz="1600" b="1" dirty="0">
                <a:latin typeface="Consolas" panose="020B0609020204030204" pitchFamily="49" charset="0"/>
              </a:rPr>
              <a:t>class </a:t>
            </a:r>
            <a:r>
              <a:rPr lang="en-US" sz="1600" b="1" dirty="0" err="1">
                <a:latin typeface="Consolas" panose="020B0609020204030204" pitchFamily="49" charset="0"/>
              </a:rPr>
              <a:t>MyClass</a:t>
            </a:r>
            <a:endParaRPr lang="en-US" sz="1600" b="1" dirty="0">
              <a:latin typeface="Consolas" panose="020B0609020204030204" pitchFamily="49" charset="0"/>
            </a:endParaRPr>
          </a:p>
          <a:p>
            <a:r>
              <a:rPr lang="en-US" sz="1600" b="1" dirty="0">
                <a:latin typeface="Consolas" panose="020B0609020204030204" pitchFamily="49" charset="0"/>
              </a:rPr>
              <a:t>{</a:t>
            </a:r>
          </a:p>
          <a:p>
            <a:r>
              <a:rPr lang="en-US" sz="1600" b="1" dirty="0">
                <a:latin typeface="Consolas" panose="020B0609020204030204" pitchFamily="49" charset="0"/>
              </a:rPr>
              <a:t>private:</a:t>
            </a:r>
          </a:p>
          <a:p>
            <a:r>
              <a:rPr lang="en-US" sz="1600" b="1" dirty="0">
                <a:latin typeface="Consolas" panose="020B0609020204030204" pitchFamily="49" charset="0"/>
              </a:rPr>
              <a:t>   string name;</a:t>
            </a:r>
          </a:p>
          <a:p>
            <a:r>
              <a:rPr lang="en-US" sz="1600" b="1" dirty="0">
                <a:latin typeface="Consolas" panose="020B0609020204030204" pitchFamily="49" charset="0"/>
              </a:rPr>
              <a:t>   string address;</a:t>
            </a:r>
          </a:p>
          <a:p>
            <a:r>
              <a:rPr lang="en-US" sz="1600" b="1" dirty="0">
                <a:latin typeface="Consolas" panose="020B0609020204030204" pitchFamily="49" charset="0"/>
              </a:rPr>
              <a:t>public:</a:t>
            </a:r>
          </a:p>
          <a:p>
            <a:r>
              <a:rPr lang="en-US" sz="1600" b="1" dirty="0">
                <a:latin typeface="Consolas" panose="020B0609020204030204" pitchFamily="49" charset="0"/>
              </a:rPr>
              <a:t>   </a:t>
            </a:r>
            <a:r>
              <a:rPr lang="en-US" sz="1600" b="1" dirty="0" err="1">
                <a:latin typeface="Consolas" panose="020B0609020204030204" pitchFamily="49" charset="0"/>
              </a:rPr>
              <a:t>MyClass</a:t>
            </a:r>
            <a:r>
              <a:rPr lang="en-US" sz="1600" b="1" dirty="0">
                <a:latin typeface="Consolas" panose="020B0609020204030204" pitchFamily="49" charset="0"/>
              </a:rPr>
              <a:t>(const string&amp; n,</a:t>
            </a:r>
          </a:p>
          <a:p>
            <a:r>
              <a:rPr lang="en-US" sz="1600" b="1" dirty="0">
                <a:latin typeface="Consolas" panose="020B0609020204030204" pitchFamily="49" charset="0"/>
              </a:rPr>
              <a:t>           const string&amp; a)</a:t>
            </a:r>
          </a:p>
          <a:p>
            <a:r>
              <a:rPr lang="en-US" sz="1600" b="1" dirty="0">
                <a:latin typeface="Consolas" panose="020B0609020204030204" pitchFamily="49" charset="0"/>
              </a:rPr>
              <a:t>   : address(a), name(n) { }</a:t>
            </a:r>
          </a:p>
          <a:p>
            <a:r>
              <a:rPr lang="en-US" sz="1600" b="1" dirty="0">
                <a:latin typeface="Consolas" panose="020B0609020204030204" pitchFamily="49" charset="0"/>
              </a:rPr>
              <a:t>};</a:t>
            </a:r>
          </a:p>
        </p:txBody>
      </p:sp>
      <p:sp>
        <p:nvSpPr>
          <p:cNvPr id="9" name="TextBox 8"/>
          <p:cNvSpPr txBox="1"/>
          <p:nvPr/>
        </p:nvSpPr>
        <p:spPr>
          <a:xfrm>
            <a:off x="6400800" y="4172828"/>
            <a:ext cx="3505200" cy="2554545"/>
          </a:xfrm>
          <a:prstGeom prst="rect">
            <a:avLst/>
          </a:prstGeom>
          <a:noFill/>
        </p:spPr>
        <p:txBody>
          <a:bodyPr wrap="square" rtlCol="0">
            <a:spAutoFit/>
          </a:bodyPr>
          <a:lstStyle/>
          <a:p>
            <a:r>
              <a:rPr lang="en-US" sz="1600" b="1" dirty="0">
                <a:latin typeface="Consolas" panose="020B0609020204030204" pitchFamily="49" charset="0"/>
              </a:rPr>
              <a:t>class </a:t>
            </a:r>
            <a:r>
              <a:rPr lang="en-US" sz="1600" b="1" dirty="0" err="1">
                <a:latin typeface="Consolas" panose="020B0609020204030204" pitchFamily="49" charset="0"/>
              </a:rPr>
              <a:t>MyClass</a:t>
            </a:r>
            <a:endParaRPr lang="en-US" sz="1600" b="1" dirty="0">
              <a:latin typeface="Consolas" panose="020B0609020204030204" pitchFamily="49" charset="0"/>
            </a:endParaRPr>
          </a:p>
          <a:p>
            <a:r>
              <a:rPr lang="en-US" sz="1600" b="1" dirty="0">
                <a:latin typeface="Consolas" panose="020B0609020204030204" pitchFamily="49" charset="0"/>
              </a:rPr>
              <a:t>{</a:t>
            </a:r>
          </a:p>
          <a:p>
            <a:r>
              <a:rPr lang="en-US" sz="1600" b="1" dirty="0">
                <a:latin typeface="Consolas" panose="020B0609020204030204" pitchFamily="49" charset="0"/>
              </a:rPr>
              <a:t>private:</a:t>
            </a:r>
          </a:p>
          <a:p>
            <a:r>
              <a:rPr lang="en-US" sz="1600" b="1" dirty="0">
                <a:latin typeface="Consolas" panose="020B0609020204030204" pitchFamily="49" charset="0"/>
              </a:rPr>
              <a:t>   string name;</a:t>
            </a:r>
          </a:p>
          <a:p>
            <a:r>
              <a:rPr lang="en-US" sz="1600" b="1" dirty="0">
                <a:latin typeface="Consolas" panose="020B0609020204030204" pitchFamily="49" charset="0"/>
              </a:rPr>
              <a:t>   string address;</a:t>
            </a:r>
          </a:p>
          <a:p>
            <a:r>
              <a:rPr lang="en-US" sz="1600" b="1" dirty="0">
                <a:latin typeface="Consolas" panose="020B0609020204030204" pitchFamily="49" charset="0"/>
              </a:rPr>
              <a:t>public:</a:t>
            </a:r>
          </a:p>
          <a:p>
            <a:r>
              <a:rPr lang="en-US" sz="1600" b="1" dirty="0">
                <a:latin typeface="Consolas" panose="020B0609020204030204" pitchFamily="49" charset="0"/>
              </a:rPr>
              <a:t>   </a:t>
            </a:r>
            <a:r>
              <a:rPr lang="en-US" sz="1600" b="1" dirty="0" err="1">
                <a:latin typeface="Consolas" panose="020B0609020204030204" pitchFamily="49" charset="0"/>
              </a:rPr>
              <a:t>MyClass</a:t>
            </a:r>
            <a:r>
              <a:rPr lang="en-US" sz="1600" b="1" dirty="0">
                <a:latin typeface="Consolas" panose="020B0609020204030204" pitchFamily="49" charset="0"/>
              </a:rPr>
              <a:t>(const string&amp; n,</a:t>
            </a:r>
          </a:p>
          <a:p>
            <a:r>
              <a:rPr lang="en-US" sz="1600" b="1" dirty="0">
                <a:latin typeface="Consolas" panose="020B0609020204030204" pitchFamily="49" charset="0"/>
              </a:rPr>
              <a:t>           const string&amp; a)</a:t>
            </a:r>
          </a:p>
          <a:p>
            <a:r>
              <a:rPr lang="en-US" sz="1600" b="1" dirty="0">
                <a:latin typeface="Consolas" panose="020B0609020204030204" pitchFamily="49" charset="0"/>
              </a:rPr>
              <a:t>   : name(n), address(a) { }</a:t>
            </a:r>
          </a:p>
          <a:p>
            <a:r>
              <a:rPr lang="en-US" sz="1600" b="1" dirty="0">
                <a:latin typeface="Consolas" panose="020B0609020204030204" pitchFamily="49" charset="0"/>
              </a:rPr>
              <a:t>};</a:t>
            </a:r>
          </a:p>
        </p:txBody>
      </p:sp>
      <p:sp>
        <p:nvSpPr>
          <p:cNvPr id="5" name="TextBox 4"/>
          <p:cNvSpPr txBox="1"/>
          <p:nvPr/>
        </p:nvSpPr>
        <p:spPr>
          <a:xfrm>
            <a:off x="2781300" y="4365173"/>
            <a:ext cx="914400" cy="2062103"/>
          </a:xfrm>
          <a:prstGeom prst="rect">
            <a:avLst/>
          </a:prstGeom>
          <a:noFill/>
        </p:spPr>
        <p:txBody>
          <a:bodyPr wrap="square" rtlCol="0">
            <a:spAutoFit/>
          </a:bodyPr>
          <a:lstStyle/>
          <a:p>
            <a:r>
              <a:rPr lang="en-US" sz="12800" b="1" dirty="0">
                <a:solidFill>
                  <a:srgbClr val="FF0000"/>
                </a:solidFill>
                <a:sym typeface="Symbol" panose="05050102010706020507" pitchFamily="18" charset="2"/>
              </a:rPr>
              <a:t></a:t>
            </a:r>
            <a:endParaRPr lang="en-US" sz="12800" b="1" dirty="0">
              <a:solidFill>
                <a:srgbClr val="FF0000"/>
              </a:solidFill>
            </a:endParaRPr>
          </a:p>
        </p:txBody>
      </p:sp>
    </p:spTree>
    <p:extLst>
      <p:ext uri="{BB962C8B-B14F-4D97-AF65-F5344CB8AC3E}">
        <p14:creationId xmlns:p14="http://schemas.microsoft.com/office/powerpoint/2010/main" val="393764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fade">
                                      <p:cBhvr>
                                        <p:cTn id="18" dur="500"/>
                                        <p:tgtEl>
                                          <p:spTgt spid="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500"/>
                                        <p:tgtEl>
                                          <p:spTgt spid="5"/>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7" grpId="0"/>
      <p:bldP spid="9"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Box 115"/>
          <p:cNvSpPr txBox="1">
            <a:spLocks noChangeArrowheads="1"/>
          </p:cNvSpPr>
          <p:nvPr/>
        </p:nvSpPr>
        <p:spPr bwMode="auto">
          <a:xfrm>
            <a:off x="3370264" y="2206625"/>
            <a:ext cx="312737" cy="368300"/>
          </a:xfrm>
          <a:prstGeom prst="rect">
            <a:avLst/>
          </a:prstGeom>
          <a:noFill/>
          <a:ln w="9525">
            <a:noFill/>
            <a:miter lim="800000"/>
            <a:headEnd/>
            <a:tailEnd/>
          </a:ln>
        </p:spPr>
        <p:txBody>
          <a:bodyPr wrap="none">
            <a:spAutoFit/>
          </a:bodyPr>
          <a:lstStyle/>
          <a:p>
            <a:r>
              <a:rPr lang="en-US" b="1" dirty="0">
                <a:solidFill>
                  <a:srgbClr val="FF0000"/>
                </a:solidFill>
              </a:rPr>
              <a:t>8</a:t>
            </a:r>
          </a:p>
        </p:txBody>
      </p:sp>
      <p:sp>
        <p:nvSpPr>
          <p:cNvPr id="169987" name="TextBox 118"/>
          <p:cNvSpPr txBox="1">
            <a:spLocks noChangeArrowheads="1"/>
          </p:cNvSpPr>
          <p:nvPr/>
        </p:nvSpPr>
        <p:spPr bwMode="auto">
          <a:xfrm>
            <a:off x="2439989" y="2744789"/>
            <a:ext cx="441325" cy="369887"/>
          </a:xfrm>
          <a:prstGeom prst="rect">
            <a:avLst/>
          </a:prstGeom>
          <a:noFill/>
          <a:ln w="9525">
            <a:noFill/>
            <a:miter lim="800000"/>
            <a:headEnd/>
            <a:tailEnd/>
          </a:ln>
        </p:spPr>
        <p:txBody>
          <a:bodyPr wrap="none">
            <a:spAutoFit/>
          </a:bodyPr>
          <a:lstStyle/>
          <a:p>
            <a:r>
              <a:rPr lang="en-US" b="1"/>
              <a:t>18</a:t>
            </a:r>
          </a:p>
        </p:txBody>
      </p:sp>
      <p:sp>
        <p:nvSpPr>
          <p:cNvPr id="169988" name="TextBox 127"/>
          <p:cNvSpPr txBox="1">
            <a:spLocks noChangeArrowheads="1"/>
          </p:cNvSpPr>
          <p:nvPr/>
        </p:nvSpPr>
        <p:spPr bwMode="auto">
          <a:xfrm>
            <a:off x="4286251" y="2744789"/>
            <a:ext cx="441325" cy="369887"/>
          </a:xfrm>
          <a:prstGeom prst="rect">
            <a:avLst/>
          </a:prstGeom>
          <a:noFill/>
          <a:ln w="9525">
            <a:noFill/>
            <a:miter lim="800000"/>
            <a:headEnd/>
            <a:tailEnd/>
          </a:ln>
        </p:spPr>
        <p:txBody>
          <a:bodyPr>
            <a:spAutoFit/>
          </a:bodyPr>
          <a:lstStyle/>
          <a:p>
            <a:pPr algn="ctr"/>
            <a:r>
              <a:rPr lang="en-US" b="1" dirty="0">
                <a:solidFill>
                  <a:srgbClr val="FF0000"/>
                </a:solidFill>
              </a:rPr>
              <a:t>10</a:t>
            </a:r>
          </a:p>
        </p:txBody>
      </p:sp>
      <p:grpSp>
        <p:nvGrpSpPr>
          <p:cNvPr id="169989" name="Group 128"/>
          <p:cNvGrpSpPr>
            <a:grpSpLocks/>
          </p:cNvGrpSpPr>
          <p:nvPr/>
        </p:nvGrpSpPr>
        <p:grpSpPr bwMode="auto">
          <a:xfrm>
            <a:off x="1728788" y="3833814"/>
            <a:ext cx="882650" cy="369887"/>
            <a:chOff x="4590254" y="5277977"/>
            <a:chExt cx="882292" cy="369332"/>
          </a:xfrm>
        </p:grpSpPr>
        <p:sp>
          <p:nvSpPr>
            <p:cNvPr id="170066" name="TextBox 153"/>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170067" name="TextBox 154"/>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169990" name="Group 129"/>
          <p:cNvGrpSpPr>
            <a:grpSpLocks/>
          </p:cNvGrpSpPr>
          <p:nvPr/>
        </p:nvGrpSpPr>
        <p:grpSpPr bwMode="auto">
          <a:xfrm>
            <a:off x="2713039" y="3833814"/>
            <a:ext cx="873125" cy="369887"/>
            <a:chOff x="2571515" y="5410200"/>
            <a:chExt cx="873193" cy="369332"/>
          </a:xfrm>
        </p:grpSpPr>
        <p:sp>
          <p:nvSpPr>
            <p:cNvPr id="170064" name="TextBox 151"/>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170065" name="TextBox 152"/>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169991" name="Group 130"/>
          <p:cNvGrpSpPr>
            <a:grpSpLocks/>
          </p:cNvGrpSpPr>
          <p:nvPr/>
        </p:nvGrpSpPr>
        <p:grpSpPr bwMode="auto">
          <a:xfrm>
            <a:off x="3689350" y="3833814"/>
            <a:ext cx="882650" cy="369887"/>
            <a:chOff x="2571515" y="5943600"/>
            <a:chExt cx="882292" cy="369332"/>
          </a:xfrm>
        </p:grpSpPr>
        <p:sp>
          <p:nvSpPr>
            <p:cNvPr id="170062" name="TextBox 149"/>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170063" name="TextBox 150"/>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169992" name="Group 131"/>
          <p:cNvGrpSpPr>
            <a:grpSpLocks/>
          </p:cNvGrpSpPr>
          <p:nvPr/>
        </p:nvGrpSpPr>
        <p:grpSpPr bwMode="auto">
          <a:xfrm>
            <a:off x="1949451" y="3284538"/>
            <a:ext cx="1420813" cy="379412"/>
            <a:chOff x="5434299" y="4142433"/>
            <a:chExt cx="1421044" cy="379568"/>
          </a:xfrm>
        </p:grpSpPr>
        <p:sp>
          <p:nvSpPr>
            <p:cNvPr id="170060" name="TextBox 147"/>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170061" name="TextBox 148"/>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169993" name="Group 132"/>
          <p:cNvGrpSpPr>
            <a:grpSpLocks/>
          </p:cNvGrpSpPr>
          <p:nvPr/>
        </p:nvGrpSpPr>
        <p:grpSpPr bwMode="auto">
          <a:xfrm>
            <a:off x="3910014" y="3284539"/>
            <a:ext cx="1322387" cy="369887"/>
            <a:chOff x="7394096" y="4142433"/>
            <a:chExt cx="1323438" cy="369332"/>
          </a:xfrm>
        </p:grpSpPr>
        <p:sp>
          <p:nvSpPr>
            <p:cNvPr id="170058" name="TextBox 145"/>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a:t>39</a:t>
              </a:r>
            </a:p>
          </p:txBody>
        </p:sp>
        <p:sp>
          <p:nvSpPr>
            <p:cNvPr id="170059" name="TextBox 146"/>
            <p:cNvSpPr txBox="1">
              <a:spLocks noChangeArrowheads="1"/>
            </p:cNvSpPr>
            <p:nvPr/>
          </p:nvSpPr>
          <p:spPr bwMode="auto">
            <a:xfrm>
              <a:off x="8276388" y="4142433"/>
              <a:ext cx="441146" cy="369332"/>
            </a:xfrm>
            <a:prstGeom prst="rect">
              <a:avLst/>
            </a:prstGeom>
            <a:noFill/>
            <a:ln w="9525">
              <a:noFill/>
              <a:miter lim="800000"/>
              <a:headEnd/>
              <a:tailEnd/>
            </a:ln>
          </p:spPr>
          <p:txBody>
            <a:bodyPr wrap="none">
              <a:spAutoFit/>
            </a:bodyPr>
            <a:lstStyle/>
            <a:p>
              <a:r>
                <a:rPr lang="en-US" b="1"/>
                <a:t>29</a:t>
              </a:r>
            </a:p>
          </p:txBody>
        </p:sp>
      </p:grpSp>
      <p:cxnSp>
        <p:nvCxnSpPr>
          <p:cNvPr id="134" name="Straight Connector 133"/>
          <p:cNvCxnSpPr>
            <a:stCxn id="169986" idx="1"/>
            <a:endCxn id="169987" idx="0"/>
          </p:cNvCxnSpPr>
          <p:nvPr/>
        </p:nvCxnSpPr>
        <p:spPr>
          <a:xfrm flipH="1">
            <a:off x="2660651" y="2390776"/>
            <a:ext cx="709613" cy="354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69986" idx="3"/>
            <a:endCxn id="169988" idx="0"/>
          </p:cNvCxnSpPr>
          <p:nvPr/>
        </p:nvCxnSpPr>
        <p:spPr>
          <a:xfrm>
            <a:off x="3683001" y="2390776"/>
            <a:ext cx="823913" cy="354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70060" idx="0"/>
          </p:cNvCxnSpPr>
          <p:nvPr/>
        </p:nvCxnSpPr>
        <p:spPr>
          <a:xfrm flipH="1">
            <a:off x="2170114" y="3114676"/>
            <a:ext cx="269875"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4176713" y="3114676"/>
            <a:ext cx="220662"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70061" idx="0"/>
          </p:cNvCxnSpPr>
          <p:nvPr/>
        </p:nvCxnSpPr>
        <p:spPr>
          <a:xfrm flipH="1" flipV="1">
            <a:off x="2881314" y="3114676"/>
            <a:ext cx="268287"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70059" idx="0"/>
          </p:cNvCxnSpPr>
          <p:nvPr/>
        </p:nvCxnSpPr>
        <p:spPr>
          <a:xfrm flipH="1" flipV="1">
            <a:off x="4727576" y="3114676"/>
            <a:ext cx="284163"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70066" idx="0"/>
          </p:cNvCxnSpPr>
          <p:nvPr/>
        </p:nvCxnSpPr>
        <p:spPr>
          <a:xfrm flipV="1">
            <a:off x="1949450" y="3654425"/>
            <a:ext cx="128588"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70067" idx="0"/>
          </p:cNvCxnSpPr>
          <p:nvPr/>
        </p:nvCxnSpPr>
        <p:spPr>
          <a:xfrm flipH="1" flipV="1">
            <a:off x="2305051" y="3654425"/>
            <a:ext cx="8572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70064" idx="0"/>
          </p:cNvCxnSpPr>
          <p:nvPr/>
        </p:nvCxnSpPr>
        <p:spPr>
          <a:xfrm flipV="1">
            <a:off x="2933700" y="3663951"/>
            <a:ext cx="82550"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70065" idx="0"/>
          </p:cNvCxnSpPr>
          <p:nvPr/>
        </p:nvCxnSpPr>
        <p:spPr>
          <a:xfrm flipH="1" flipV="1">
            <a:off x="3257550" y="3654425"/>
            <a:ext cx="10795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70062" idx="0"/>
          </p:cNvCxnSpPr>
          <p:nvPr/>
        </p:nvCxnSpPr>
        <p:spPr>
          <a:xfrm flipV="1">
            <a:off x="3910014" y="3654425"/>
            <a:ext cx="9207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70063" idx="0"/>
          </p:cNvCxnSpPr>
          <p:nvPr/>
        </p:nvCxnSpPr>
        <p:spPr>
          <a:xfrm flipH="1" flipV="1">
            <a:off x="4286250" y="3663951"/>
            <a:ext cx="65088" cy="169863"/>
          </a:xfrm>
          <a:prstGeom prst="line">
            <a:avLst/>
          </a:prstGeom>
        </p:spPr>
        <p:style>
          <a:lnRef idx="1">
            <a:schemeClr val="accent1"/>
          </a:lnRef>
          <a:fillRef idx="0">
            <a:schemeClr val="accent1"/>
          </a:fillRef>
          <a:effectRef idx="0">
            <a:schemeClr val="accent1"/>
          </a:effectRef>
          <a:fontRef idx="minor">
            <a:schemeClr val="tx1"/>
          </a:fontRef>
        </p:style>
      </p:cxnSp>
      <p:sp>
        <p:nvSpPr>
          <p:cNvPr id="170048" name="TextBox 80"/>
          <p:cNvSpPr txBox="1">
            <a:spLocks noChangeArrowheads="1"/>
          </p:cNvSpPr>
          <p:nvPr/>
        </p:nvSpPr>
        <p:spPr bwMode="auto">
          <a:xfrm>
            <a:off x="4635501" y="3833814"/>
            <a:ext cx="441325" cy="369887"/>
          </a:xfrm>
          <a:prstGeom prst="rect">
            <a:avLst/>
          </a:prstGeom>
          <a:noFill/>
          <a:ln w="9525">
            <a:noFill/>
            <a:miter lim="800000"/>
            <a:headEnd/>
            <a:tailEnd/>
          </a:ln>
        </p:spPr>
        <p:txBody>
          <a:bodyPr wrap="none">
            <a:spAutoFit/>
          </a:bodyPr>
          <a:lstStyle/>
          <a:p>
            <a:r>
              <a:rPr lang="en-US" b="1"/>
              <a:t>66</a:t>
            </a:r>
          </a:p>
        </p:txBody>
      </p:sp>
      <p:cxnSp>
        <p:nvCxnSpPr>
          <p:cNvPr id="7" name="Straight Connector 6"/>
          <p:cNvCxnSpPr>
            <a:stCxn id="170048" idx="0"/>
          </p:cNvCxnSpPr>
          <p:nvPr/>
        </p:nvCxnSpPr>
        <p:spPr>
          <a:xfrm flipV="1">
            <a:off x="4856163" y="3654425"/>
            <a:ext cx="38100" cy="179388"/>
          </a:xfrm>
          <a:prstGeom prst="line">
            <a:avLst/>
          </a:prstGeom>
        </p:spPr>
        <p:style>
          <a:lnRef idx="1">
            <a:schemeClr val="accent1"/>
          </a:lnRef>
          <a:fillRef idx="0">
            <a:schemeClr val="accent1"/>
          </a:fillRef>
          <a:effectRef idx="0">
            <a:schemeClr val="accent1"/>
          </a:effectRef>
          <a:fontRef idx="minor">
            <a:schemeClr val="tx1"/>
          </a:fontRef>
        </p:style>
      </p:cxnSp>
      <p:grpSp>
        <p:nvGrpSpPr>
          <p:cNvPr id="170051" name="Group 11"/>
          <p:cNvGrpSpPr>
            <a:grpSpLocks/>
          </p:cNvGrpSpPr>
          <p:nvPr/>
        </p:nvGrpSpPr>
        <p:grpSpPr bwMode="auto">
          <a:xfrm>
            <a:off x="2939378" y="5310188"/>
            <a:ext cx="430887" cy="1128590"/>
            <a:chOff x="7225526" y="5307679"/>
            <a:chExt cx="431562" cy="1128206"/>
          </a:xfrm>
        </p:grpSpPr>
        <p:sp>
          <p:nvSpPr>
            <p:cNvPr id="85" name="TextBox 84"/>
            <p:cNvSpPr txBox="1"/>
            <p:nvPr/>
          </p:nvSpPr>
          <p:spPr>
            <a:xfrm>
              <a:off x="7225526" y="5726636"/>
              <a:ext cx="431562" cy="709249"/>
            </a:xfrm>
            <a:prstGeom prst="rect">
              <a:avLst/>
            </a:prstGeom>
            <a:noFill/>
          </p:spPr>
          <p:txBody>
            <a:bodyPr vert="vert" wrap="none">
              <a:spAutoFit/>
            </a:bodyPr>
            <a:lstStyle/>
            <a:p>
              <a:pPr>
                <a:defRPr/>
              </a:pPr>
              <a:r>
                <a:rPr lang="en-US" sz="1600" b="1" dirty="0">
                  <a:latin typeface="Courier New" pitchFamily="49" charset="0"/>
                  <a:cs typeface="Courier New" pitchFamily="49" charset="0"/>
                </a:rPr>
                <a:t>Child</a:t>
              </a:r>
            </a:p>
          </p:txBody>
        </p:sp>
        <p:cxnSp>
          <p:nvCxnSpPr>
            <p:cNvPr id="11" name="Straight Arrow Connector 10"/>
            <p:cNvCxnSpPr>
              <a:stCxn id="85" idx="0"/>
            </p:cNvCxnSpPr>
            <p:nvPr/>
          </p:nvCxnSpPr>
          <p:spPr>
            <a:xfrm flipV="1">
              <a:off x="7441308" y="5307679"/>
              <a:ext cx="1132" cy="41895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170052" name="Group 92"/>
          <p:cNvGrpSpPr>
            <a:grpSpLocks/>
          </p:cNvGrpSpPr>
          <p:nvPr/>
        </p:nvGrpSpPr>
        <p:grpSpPr bwMode="auto">
          <a:xfrm>
            <a:off x="1872576" y="5310187"/>
            <a:ext cx="430887" cy="1252020"/>
            <a:chOff x="7227112" y="5307679"/>
            <a:chExt cx="429976" cy="1252829"/>
          </a:xfrm>
        </p:grpSpPr>
        <p:sp>
          <p:nvSpPr>
            <p:cNvPr id="96" name="TextBox 95"/>
            <p:cNvSpPr txBox="1"/>
            <p:nvPr/>
          </p:nvSpPr>
          <p:spPr>
            <a:xfrm>
              <a:off x="7227112" y="5727050"/>
              <a:ext cx="429976" cy="833458"/>
            </a:xfrm>
            <a:prstGeom prst="rect">
              <a:avLst/>
            </a:prstGeom>
            <a:noFill/>
          </p:spPr>
          <p:txBody>
            <a:bodyPr vert="vert" wrap="none">
              <a:spAutoFit/>
            </a:bodyPr>
            <a:lstStyle/>
            <a:p>
              <a:pPr>
                <a:defRPr/>
              </a:pPr>
              <a:r>
                <a:rPr lang="en-US" sz="1600" b="1" dirty="0">
                  <a:latin typeface="Courier New" pitchFamily="49" charset="0"/>
                  <a:cs typeface="Courier New" pitchFamily="49" charset="0"/>
                </a:rPr>
                <a:t>Parent</a:t>
              </a:r>
            </a:p>
          </p:txBody>
        </p:sp>
        <p:cxnSp>
          <p:nvCxnSpPr>
            <p:cNvPr id="97" name="Straight Arrow Connector 96"/>
            <p:cNvCxnSpPr>
              <a:stCxn id="96" idx="0"/>
            </p:cNvCxnSpPr>
            <p:nvPr/>
          </p:nvCxnSpPr>
          <p:spPr>
            <a:xfrm flipH="1" flipV="1">
              <a:off x="7441645" y="5307679"/>
              <a:ext cx="455" cy="41937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a:stCxn id="96" idx="0"/>
            <a:endCxn id="85" idx="0"/>
          </p:cNvCxnSpPr>
          <p:nvPr/>
        </p:nvCxnSpPr>
        <p:spPr>
          <a:xfrm>
            <a:off x="2088020" y="5729287"/>
            <a:ext cx="1066802" cy="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30</a:t>
            </a:fld>
            <a:endParaRPr lang="en-US" dirty="0"/>
          </a:p>
        </p:txBody>
      </p:sp>
      <p:sp>
        <p:nvSpPr>
          <p:cNvPr id="2" name="Title 1"/>
          <p:cNvSpPr>
            <a:spLocks noGrp="1"/>
          </p:cNvSpPr>
          <p:nvPr>
            <p:ph type="title"/>
          </p:nvPr>
        </p:nvSpPr>
        <p:spPr/>
        <p:txBody>
          <a:bodyPr/>
          <a:lstStyle/>
          <a:p>
            <a:r>
              <a:rPr lang="en-US" dirty="0"/>
              <a:t>Inserting into a Vector Min-Heap </a:t>
            </a:r>
          </a:p>
        </p:txBody>
      </p:sp>
      <p:graphicFrame>
        <p:nvGraphicFramePr>
          <p:cNvPr id="87" name="Table 86"/>
          <p:cNvGraphicFramePr>
            <a:graphicFrameLocks noGrp="1"/>
          </p:cNvGraphicFramePr>
          <p:nvPr/>
        </p:nvGraphicFramePr>
        <p:xfrm>
          <a:off x="1767840" y="4536896"/>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dirty="0">
                          <a:solidFill>
                            <a:srgbClr val="FF0000"/>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88" name="TextBox 3"/>
          <p:cNvSpPr txBox="1">
            <a:spLocks noChangeArrowheads="1"/>
          </p:cNvSpPr>
          <p:nvPr/>
        </p:nvSpPr>
        <p:spPr bwMode="auto">
          <a:xfrm>
            <a:off x="5778500" y="1437717"/>
            <a:ext cx="4127500" cy="2862322"/>
          </a:xfrm>
          <a:prstGeom prst="rect">
            <a:avLst/>
          </a:prstGeom>
          <a:noFill/>
          <a:ln w="9525">
            <a:noFill/>
            <a:miter lim="800000"/>
            <a:headEnd/>
            <a:tailEnd/>
          </a:ln>
        </p:spPr>
        <p:txBody>
          <a:bodyPr wrap="square">
            <a:spAutoFit/>
          </a:bodyPr>
          <a:lstStyle/>
          <a:p>
            <a:pPr marL="342900" indent="-342900">
              <a:buFont typeface="+mj-lt"/>
              <a:buAutoNum type="arabicPeriod"/>
            </a:pPr>
            <a:r>
              <a:rPr lang="en-US" sz="1600" dirty="0">
                <a:latin typeface="Consolas" panose="020B0609020204030204" pitchFamily="49" charset="0"/>
                <a:cs typeface="Consolas" panose="020B0609020204030204" pitchFamily="49" charset="0"/>
              </a:rPr>
              <a:t>Insert the new element at the end of the vector.</a:t>
            </a:r>
          </a:p>
          <a:p>
            <a:pPr marL="342900" indent="-342900">
              <a:spcBef>
                <a:spcPts val="400"/>
              </a:spcBef>
              <a:buFont typeface="+mj-lt"/>
              <a:buAutoNum type="arabicPeriod"/>
            </a:pPr>
            <a:r>
              <a:rPr lang="en-US" sz="1600" dirty="0">
                <a:latin typeface="Consolas" panose="020B0609020204030204" pitchFamily="49" charset="0"/>
                <a:cs typeface="Consolas" panose="020B0609020204030204" pitchFamily="49" charset="0"/>
              </a:rPr>
              <a:t>Set child = vector.size() – 1.</a:t>
            </a:r>
          </a:p>
          <a:p>
            <a:pPr marL="342900" indent="-342900">
              <a:spcBef>
                <a:spcPts val="400"/>
              </a:spcBef>
              <a:buFont typeface="+mj-lt"/>
              <a:buAutoNum type="arabicPeriod"/>
            </a:pPr>
            <a:r>
              <a:rPr lang="en-US" sz="1600" dirty="0">
                <a:latin typeface="Consolas" panose="020B0609020204030204" pitchFamily="49" charset="0"/>
                <a:cs typeface="Consolas" panose="020B0609020204030204" pitchFamily="49" charset="0"/>
              </a:rPr>
              <a:t>Set parent = (child – 1) / 2.</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while (parent &gt;= 0 AND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table[parent] &gt; table[child])</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Swap table[parent]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and table[child].</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Set child = parent.</a:t>
            </a:r>
          </a:p>
          <a:p>
            <a:pPr marL="342900" indent="-342900">
              <a:spcBef>
                <a:spcPts val="400"/>
              </a:spcBef>
              <a:buFont typeface="+mj-lt"/>
              <a:buAutoNum type="arabicPeriod"/>
              <a:defRPr/>
            </a:pPr>
            <a:r>
              <a:rPr lang="en-US" sz="1600" dirty="0">
                <a:solidFill>
                  <a:srgbClr val="FF0000"/>
                </a:solidFill>
                <a:latin typeface="Consolas" panose="020B0609020204030204" pitchFamily="49" charset="0"/>
                <a:cs typeface="Consolas" panose="020B0609020204030204" pitchFamily="49" charset="0"/>
              </a:rPr>
              <a:t>   Set parent = (child - 1) / 2.</a:t>
            </a:r>
          </a:p>
        </p:txBody>
      </p:sp>
    </p:spTree>
    <p:extLst>
      <p:ext uri="{BB962C8B-B14F-4D97-AF65-F5344CB8AC3E}">
        <p14:creationId xmlns:p14="http://schemas.microsoft.com/office/powerpoint/2010/main" val="30644170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Box 115"/>
          <p:cNvSpPr txBox="1">
            <a:spLocks noChangeArrowheads="1"/>
          </p:cNvSpPr>
          <p:nvPr/>
        </p:nvSpPr>
        <p:spPr bwMode="auto">
          <a:xfrm>
            <a:off x="3370264" y="2206625"/>
            <a:ext cx="312737" cy="368300"/>
          </a:xfrm>
          <a:prstGeom prst="rect">
            <a:avLst/>
          </a:prstGeom>
          <a:noFill/>
          <a:ln w="9525">
            <a:noFill/>
            <a:miter lim="800000"/>
            <a:headEnd/>
            <a:tailEnd/>
          </a:ln>
        </p:spPr>
        <p:txBody>
          <a:bodyPr wrap="none">
            <a:spAutoFit/>
          </a:bodyPr>
          <a:lstStyle/>
          <a:p>
            <a:r>
              <a:rPr lang="en-US" b="1" dirty="0">
                <a:solidFill>
                  <a:srgbClr val="FF0000"/>
                </a:solidFill>
              </a:rPr>
              <a:t>8</a:t>
            </a:r>
          </a:p>
        </p:txBody>
      </p:sp>
      <p:sp>
        <p:nvSpPr>
          <p:cNvPr id="169987" name="TextBox 118"/>
          <p:cNvSpPr txBox="1">
            <a:spLocks noChangeArrowheads="1"/>
          </p:cNvSpPr>
          <p:nvPr/>
        </p:nvSpPr>
        <p:spPr bwMode="auto">
          <a:xfrm>
            <a:off x="2439989" y="2744789"/>
            <a:ext cx="441325" cy="369887"/>
          </a:xfrm>
          <a:prstGeom prst="rect">
            <a:avLst/>
          </a:prstGeom>
          <a:noFill/>
          <a:ln w="9525">
            <a:noFill/>
            <a:miter lim="800000"/>
            <a:headEnd/>
            <a:tailEnd/>
          </a:ln>
        </p:spPr>
        <p:txBody>
          <a:bodyPr wrap="none">
            <a:spAutoFit/>
          </a:bodyPr>
          <a:lstStyle/>
          <a:p>
            <a:r>
              <a:rPr lang="en-US" b="1"/>
              <a:t>18</a:t>
            </a:r>
          </a:p>
        </p:txBody>
      </p:sp>
      <p:sp>
        <p:nvSpPr>
          <p:cNvPr id="169988" name="TextBox 127"/>
          <p:cNvSpPr txBox="1">
            <a:spLocks noChangeArrowheads="1"/>
          </p:cNvSpPr>
          <p:nvPr/>
        </p:nvSpPr>
        <p:spPr bwMode="auto">
          <a:xfrm>
            <a:off x="4286251" y="2744789"/>
            <a:ext cx="441325" cy="369887"/>
          </a:xfrm>
          <a:prstGeom prst="rect">
            <a:avLst/>
          </a:prstGeom>
          <a:noFill/>
          <a:ln w="9525">
            <a:noFill/>
            <a:miter lim="800000"/>
            <a:headEnd/>
            <a:tailEnd/>
          </a:ln>
        </p:spPr>
        <p:txBody>
          <a:bodyPr>
            <a:spAutoFit/>
          </a:bodyPr>
          <a:lstStyle/>
          <a:p>
            <a:pPr algn="ctr"/>
            <a:r>
              <a:rPr lang="en-US" b="1" dirty="0">
                <a:solidFill>
                  <a:srgbClr val="FF0000"/>
                </a:solidFill>
              </a:rPr>
              <a:t>10</a:t>
            </a:r>
          </a:p>
        </p:txBody>
      </p:sp>
      <p:grpSp>
        <p:nvGrpSpPr>
          <p:cNvPr id="169989" name="Group 128"/>
          <p:cNvGrpSpPr>
            <a:grpSpLocks/>
          </p:cNvGrpSpPr>
          <p:nvPr/>
        </p:nvGrpSpPr>
        <p:grpSpPr bwMode="auto">
          <a:xfrm>
            <a:off x="1728788" y="3833814"/>
            <a:ext cx="882650" cy="369887"/>
            <a:chOff x="4590254" y="5277977"/>
            <a:chExt cx="882292" cy="369332"/>
          </a:xfrm>
        </p:grpSpPr>
        <p:sp>
          <p:nvSpPr>
            <p:cNvPr id="170066" name="TextBox 153"/>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170067" name="TextBox 154"/>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169990" name="Group 129"/>
          <p:cNvGrpSpPr>
            <a:grpSpLocks/>
          </p:cNvGrpSpPr>
          <p:nvPr/>
        </p:nvGrpSpPr>
        <p:grpSpPr bwMode="auto">
          <a:xfrm>
            <a:off x="2713039" y="3833814"/>
            <a:ext cx="873125" cy="369887"/>
            <a:chOff x="2571515" y="5410200"/>
            <a:chExt cx="873193" cy="369332"/>
          </a:xfrm>
        </p:grpSpPr>
        <p:sp>
          <p:nvSpPr>
            <p:cNvPr id="170064" name="TextBox 151"/>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170065" name="TextBox 152"/>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169991" name="Group 130"/>
          <p:cNvGrpSpPr>
            <a:grpSpLocks/>
          </p:cNvGrpSpPr>
          <p:nvPr/>
        </p:nvGrpSpPr>
        <p:grpSpPr bwMode="auto">
          <a:xfrm>
            <a:off x="3689350" y="3833814"/>
            <a:ext cx="882650" cy="369887"/>
            <a:chOff x="2571515" y="5943600"/>
            <a:chExt cx="882292" cy="369332"/>
          </a:xfrm>
        </p:grpSpPr>
        <p:sp>
          <p:nvSpPr>
            <p:cNvPr id="170062" name="TextBox 149"/>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170063" name="TextBox 150"/>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169992" name="Group 131"/>
          <p:cNvGrpSpPr>
            <a:grpSpLocks/>
          </p:cNvGrpSpPr>
          <p:nvPr/>
        </p:nvGrpSpPr>
        <p:grpSpPr bwMode="auto">
          <a:xfrm>
            <a:off x="1949451" y="3284538"/>
            <a:ext cx="1420813" cy="379412"/>
            <a:chOff x="5434299" y="4142433"/>
            <a:chExt cx="1421044" cy="379568"/>
          </a:xfrm>
        </p:grpSpPr>
        <p:sp>
          <p:nvSpPr>
            <p:cNvPr id="170060" name="TextBox 147"/>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170061" name="TextBox 148"/>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169993" name="Group 132"/>
          <p:cNvGrpSpPr>
            <a:grpSpLocks/>
          </p:cNvGrpSpPr>
          <p:nvPr/>
        </p:nvGrpSpPr>
        <p:grpSpPr bwMode="auto">
          <a:xfrm>
            <a:off x="3910014" y="3284539"/>
            <a:ext cx="1322387" cy="369887"/>
            <a:chOff x="7394096" y="4142433"/>
            <a:chExt cx="1323438" cy="369332"/>
          </a:xfrm>
        </p:grpSpPr>
        <p:sp>
          <p:nvSpPr>
            <p:cNvPr id="170058" name="TextBox 145"/>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a:t>39</a:t>
              </a:r>
            </a:p>
          </p:txBody>
        </p:sp>
        <p:sp>
          <p:nvSpPr>
            <p:cNvPr id="170059" name="TextBox 146"/>
            <p:cNvSpPr txBox="1">
              <a:spLocks noChangeArrowheads="1"/>
            </p:cNvSpPr>
            <p:nvPr/>
          </p:nvSpPr>
          <p:spPr bwMode="auto">
            <a:xfrm>
              <a:off x="8276388" y="4142433"/>
              <a:ext cx="441146" cy="369332"/>
            </a:xfrm>
            <a:prstGeom prst="rect">
              <a:avLst/>
            </a:prstGeom>
            <a:noFill/>
            <a:ln w="9525">
              <a:noFill/>
              <a:miter lim="800000"/>
              <a:headEnd/>
              <a:tailEnd/>
            </a:ln>
          </p:spPr>
          <p:txBody>
            <a:bodyPr wrap="none">
              <a:spAutoFit/>
            </a:bodyPr>
            <a:lstStyle/>
            <a:p>
              <a:r>
                <a:rPr lang="en-US" b="1"/>
                <a:t>29</a:t>
              </a:r>
            </a:p>
          </p:txBody>
        </p:sp>
      </p:grpSp>
      <p:cxnSp>
        <p:nvCxnSpPr>
          <p:cNvPr id="134" name="Straight Connector 133"/>
          <p:cNvCxnSpPr>
            <a:stCxn id="169986" idx="1"/>
            <a:endCxn id="169987" idx="0"/>
          </p:cNvCxnSpPr>
          <p:nvPr/>
        </p:nvCxnSpPr>
        <p:spPr>
          <a:xfrm flipH="1">
            <a:off x="2660651" y="2390776"/>
            <a:ext cx="709613" cy="354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69986" idx="3"/>
            <a:endCxn id="169988" idx="0"/>
          </p:cNvCxnSpPr>
          <p:nvPr/>
        </p:nvCxnSpPr>
        <p:spPr>
          <a:xfrm>
            <a:off x="3683001" y="2390776"/>
            <a:ext cx="823913" cy="354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70060" idx="0"/>
          </p:cNvCxnSpPr>
          <p:nvPr/>
        </p:nvCxnSpPr>
        <p:spPr>
          <a:xfrm flipH="1">
            <a:off x="2170114" y="3114676"/>
            <a:ext cx="269875"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4176713" y="3114676"/>
            <a:ext cx="220662"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70061" idx="0"/>
          </p:cNvCxnSpPr>
          <p:nvPr/>
        </p:nvCxnSpPr>
        <p:spPr>
          <a:xfrm flipH="1" flipV="1">
            <a:off x="2881314" y="3114676"/>
            <a:ext cx="268287"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70059" idx="0"/>
          </p:cNvCxnSpPr>
          <p:nvPr/>
        </p:nvCxnSpPr>
        <p:spPr>
          <a:xfrm flipH="1" flipV="1">
            <a:off x="4727576" y="3114676"/>
            <a:ext cx="284163"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70066" idx="0"/>
          </p:cNvCxnSpPr>
          <p:nvPr/>
        </p:nvCxnSpPr>
        <p:spPr>
          <a:xfrm flipV="1">
            <a:off x="1949450" y="3654425"/>
            <a:ext cx="128588"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70067" idx="0"/>
          </p:cNvCxnSpPr>
          <p:nvPr/>
        </p:nvCxnSpPr>
        <p:spPr>
          <a:xfrm flipH="1" flipV="1">
            <a:off x="2305051" y="3654425"/>
            <a:ext cx="8572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70064" idx="0"/>
          </p:cNvCxnSpPr>
          <p:nvPr/>
        </p:nvCxnSpPr>
        <p:spPr>
          <a:xfrm flipV="1">
            <a:off x="2933700" y="3663951"/>
            <a:ext cx="82550"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70065" idx="0"/>
          </p:cNvCxnSpPr>
          <p:nvPr/>
        </p:nvCxnSpPr>
        <p:spPr>
          <a:xfrm flipH="1" flipV="1">
            <a:off x="3257550" y="3654425"/>
            <a:ext cx="10795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70062" idx="0"/>
          </p:cNvCxnSpPr>
          <p:nvPr/>
        </p:nvCxnSpPr>
        <p:spPr>
          <a:xfrm flipV="1">
            <a:off x="3910014" y="3654425"/>
            <a:ext cx="9207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70063" idx="0"/>
          </p:cNvCxnSpPr>
          <p:nvPr/>
        </p:nvCxnSpPr>
        <p:spPr>
          <a:xfrm flipH="1" flipV="1">
            <a:off x="4286250" y="3663951"/>
            <a:ext cx="65088" cy="169863"/>
          </a:xfrm>
          <a:prstGeom prst="line">
            <a:avLst/>
          </a:prstGeom>
        </p:spPr>
        <p:style>
          <a:lnRef idx="1">
            <a:schemeClr val="accent1"/>
          </a:lnRef>
          <a:fillRef idx="0">
            <a:schemeClr val="accent1"/>
          </a:fillRef>
          <a:effectRef idx="0">
            <a:schemeClr val="accent1"/>
          </a:effectRef>
          <a:fontRef idx="minor">
            <a:schemeClr val="tx1"/>
          </a:fontRef>
        </p:style>
      </p:cxnSp>
      <p:sp>
        <p:nvSpPr>
          <p:cNvPr id="170048" name="TextBox 80"/>
          <p:cNvSpPr txBox="1">
            <a:spLocks noChangeArrowheads="1"/>
          </p:cNvSpPr>
          <p:nvPr/>
        </p:nvSpPr>
        <p:spPr bwMode="auto">
          <a:xfrm>
            <a:off x="4635501" y="3833814"/>
            <a:ext cx="441325" cy="369887"/>
          </a:xfrm>
          <a:prstGeom prst="rect">
            <a:avLst/>
          </a:prstGeom>
          <a:noFill/>
          <a:ln w="9525">
            <a:noFill/>
            <a:miter lim="800000"/>
            <a:headEnd/>
            <a:tailEnd/>
          </a:ln>
        </p:spPr>
        <p:txBody>
          <a:bodyPr wrap="none">
            <a:spAutoFit/>
          </a:bodyPr>
          <a:lstStyle/>
          <a:p>
            <a:r>
              <a:rPr lang="en-US" b="1"/>
              <a:t>66</a:t>
            </a:r>
          </a:p>
        </p:txBody>
      </p:sp>
      <p:cxnSp>
        <p:nvCxnSpPr>
          <p:cNvPr id="7" name="Straight Connector 6"/>
          <p:cNvCxnSpPr>
            <a:stCxn id="170048" idx="0"/>
          </p:cNvCxnSpPr>
          <p:nvPr/>
        </p:nvCxnSpPr>
        <p:spPr>
          <a:xfrm flipV="1">
            <a:off x="4856163" y="3654425"/>
            <a:ext cx="38100" cy="179388"/>
          </a:xfrm>
          <a:prstGeom prst="line">
            <a:avLst/>
          </a:prstGeom>
        </p:spPr>
        <p:style>
          <a:lnRef idx="1">
            <a:schemeClr val="accent1"/>
          </a:lnRef>
          <a:fillRef idx="0">
            <a:schemeClr val="accent1"/>
          </a:fillRef>
          <a:effectRef idx="0">
            <a:schemeClr val="accent1"/>
          </a:effectRef>
          <a:fontRef idx="minor">
            <a:schemeClr val="tx1"/>
          </a:fontRef>
        </p:style>
      </p:cxnSp>
      <p:grpSp>
        <p:nvGrpSpPr>
          <p:cNvPr id="170051" name="Group 11"/>
          <p:cNvGrpSpPr>
            <a:grpSpLocks/>
          </p:cNvGrpSpPr>
          <p:nvPr/>
        </p:nvGrpSpPr>
        <p:grpSpPr bwMode="auto">
          <a:xfrm>
            <a:off x="2939378" y="5310188"/>
            <a:ext cx="430887" cy="1128590"/>
            <a:chOff x="7225526" y="5307679"/>
            <a:chExt cx="431562" cy="1128206"/>
          </a:xfrm>
        </p:grpSpPr>
        <p:sp>
          <p:nvSpPr>
            <p:cNvPr id="85" name="TextBox 84"/>
            <p:cNvSpPr txBox="1"/>
            <p:nvPr/>
          </p:nvSpPr>
          <p:spPr>
            <a:xfrm>
              <a:off x="7225526" y="5726636"/>
              <a:ext cx="431562" cy="709249"/>
            </a:xfrm>
            <a:prstGeom prst="rect">
              <a:avLst/>
            </a:prstGeom>
            <a:noFill/>
          </p:spPr>
          <p:txBody>
            <a:bodyPr vert="vert" wrap="none">
              <a:spAutoFit/>
            </a:bodyPr>
            <a:lstStyle/>
            <a:p>
              <a:pPr>
                <a:defRPr/>
              </a:pPr>
              <a:r>
                <a:rPr lang="en-US" sz="1600" b="1" dirty="0">
                  <a:latin typeface="Courier New" pitchFamily="49" charset="0"/>
                  <a:cs typeface="Courier New" pitchFamily="49" charset="0"/>
                </a:rPr>
                <a:t>Child</a:t>
              </a:r>
            </a:p>
          </p:txBody>
        </p:sp>
        <p:cxnSp>
          <p:nvCxnSpPr>
            <p:cNvPr id="11" name="Straight Arrow Connector 10"/>
            <p:cNvCxnSpPr>
              <a:stCxn id="85" idx="0"/>
            </p:cNvCxnSpPr>
            <p:nvPr/>
          </p:nvCxnSpPr>
          <p:spPr>
            <a:xfrm flipV="1">
              <a:off x="7441308" y="5307679"/>
              <a:ext cx="1132" cy="418957"/>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grpSp>
        <p:nvGrpSpPr>
          <p:cNvPr id="170052" name="Group 92"/>
          <p:cNvGrpSpPr>
            <a:grpSpLocks/>
          </p:cNvGrpSpPr>
          <p:nvPr/>
        </p:nvGrpSpPr>
        <p:grpSpPr bwMode="auto">
          <a:xfrm>
            <a:off x="1872576" y="5310187"/>
            <a:ext cx="430887" cy="1252020"/>
            <a:chOff x="7227112" y="5307679"/>
            <a:chExt cx="429976" cy="1252829"/>
          </a:xfrm>
        </p:grpSpPr>
        <p:sp>
          <p:nvSpPr>
            <p:cNvPr id="96" name="TextBox 95"/>
            <p:cNvSpPr txBox="1"/>
            <p:nvPr/>
          </p:nvSpPr>
          <p:spPr>
            <a:xfrm>
              <a:off x="7227112" y="5727050"/>
              <a:ext cx="429976" cy="833458"/>
            </a:xfrm>
            <a:prstGeom prst="rect">
              <a:avLst/>
            </a:prstGeom>
            <a:noFill/>
          </p:spPr>
          <p:txBody>
            <a:bodyPr vert="vert" wrap="none">
              <a:spAutoFit/>
            </a:bodyPr>
            <a:lstStyle/>
            <a:p>
              <a:pPr>
                <a:defRPr/>
              </a:pPr>
              <a:r>
                <a:rPr lang="en-US" sz="1600" b="1" dirty="0">
                  <a:latin typeface="Courier New" pitchFamily="49" charset="0"/>
                  <a:cs typeface="Courier New" pitchFamily="49" charset="0"/>
                </a:rPr>
                <a:t>Parent</a:t>
              </a:r>
            </a:p>
          </p:txBody>
        </p:sp>
        <p:cxnSp>
          <p:nvCxnSpPr>
            <p:cNvPr id="97" name="Straight Arrow Connector 96"/>
            <p:cNvCxnSpPr>
              <a:stCxn id="96" idx="0"/>
            </p:cNvCxnSpPr>
            <p:nvPr/>
          </p:nvCxnSpPr>
          <p:spPr>
            <a:xfrm flipH="1" flipV="1">
              <a:off x="7441645" y="5307679"/>
              <a:ext cx="455" cy="419371"/>
            </a:xfrm>
            <a:prstGeom prst="straightConnector1">
              <a:avLst/>
            </a:prstGeom>
            <a:ln w="31750">
              <a:tailEnd type="arrow"/>
            </a:ln>
          </p:spPr>
          <p:style>
            <a:lnRef idx="1">
              <a:schemeClr val="accent1"/>
            </a:lnRef>
            <a:fillRef idx="0">
              <a:schemeClr val="accent1"/>
            </a:fillRef>
            <a:effectRef idx="0">
              <a:schemeClr val="accent1"/>
            </a:effectRef>
            <a:fontRef idx="minor">
              <a:schemeClr val="tx1"/>
            </a:fontRef>
          </p:style>
        </p:cxnSp>
      </p:grpSp>
      <p:cxnSp>
        <p:nvCxnSpPr>
          <p:cNvPr id="5" name="Straight Connector 4"/>
          <p:cNvCxnSpPr>
            <a:stCxn id="96" idx="0"/>
            <a:endCxn id="85" idx="0"/>
          </p:cNvCxnSpPr>
          <p:nvPr/>
        </p:nvCxnSpPr>
        <p:spPr>
          <a:xfrm>
            <a:off x="2088020" y="5729287"/>
            <a:ext cx="1066802" cy="1"/>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31</a:t>
            </a:fld>
            <a:endParaRPr lang="en-US" dirty="0"/>
          </a:p>
        </p:txBody>
      </p:sp>
      <p:sp>
        <p:nvSpPr>
          <p:cNvPr id="2" name="Title 1"/>
          <p:cNvSpPr>
            <a:spLocks noGrp="1"/>
          </p:cNvSpPr>
          <p:nvPr>
            <p:ph type="title"/>
          </p:nvPr>
        </p:nvSpPr>
        <p:spPr/>
        <p:txBody>
          <a:bodyPr/>
          <a:lstStyle/>
          <a:p>
            <a:r>
              <a:rPr lang="en-US" dirty="0"/>
              <a:t>Inserting into a Vector Min-Heap </a:t>
            </a:r>
          </a:p>
        </p:txBody>
      </p:sp>
      <p:graphicFrame>
        <p:nvGraphicFramePr>
          <p:cNvPr id="87" name="Table 86"/>
          <p:cNvGraphicFramePr>
            <a:graphicFrameLocks noGrp="1"/>
          </p:cNvGraphicFramePr>
          <p:nvPr/>
        </p:nvGraphicFramePr>
        <p:xfrm>
          <a:off x="1767840" y="4536896"/>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dirty="0">
                          <a:solidFill>
                            <a:srgbClr val="FF0000"/>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dirty="0">
                          <a:solidFill>
                            <a:srgbClr val="FF000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46" name="TextBox 3"/>
          <p:cNvSpPr txBox="1">
            <a:spLocks noChangeArrowheads="1"/>
          </p:cNvSpPr>
          <p:nvPr/>
        </p:nvSpPr>
        <p:spPr bwMode="auto">
          <a:xfrm>
            <a:off x="5778500" y="1437717"/>
            <a:ext cx="4127500" cy="2862322"/>
          </a:xfrm>
          <a:prstGeom prst="rect">
            <a:avLst/>
          </a:prstGeom>
          <a:noFill/>
          <a:ln w="9525">
            <a:noFill/>
            <a:miter lim="800000"/>
            <a:headEnd/>
            <a:tailEnd/>
          </a:ln>
        </p:spPr>
        <p:txBody>
          <a:bodyPr wrap="square">
            <a:spAutoFit/>
          </a:bodyPr>
          <a:lstStyle/>
          <a:p>
            <a:pPr marL="342900" indent="-342900">
              <a:buFont typeface="+mj-lt"/>
              <a:buAutoNum type="arabicPeriod"/>
            </a:pPr>
            <a:r>
              <a:rPr lang="en-US" sz="1600" dirty="0">
                <a:latin typeface="Consolas" panose="020B0609020204030204" pitchFamily="49" charset="0"/>
                <a:cs typeface="Consolas" panose="020B0609020204030204" pitchFamily="49" charset="0"/>
              </a:rPr>
              <a:t>Insert the new element at the end of the vector.</a:t>
            </a:r>
          </a:p>
          <a:p>
            <a:pPr marL="342900" indent="-342900">
              <a:spcBef>
                <a:spcPts val="400"/>
              </a:spcBef>
              <a:buFont typeface="+mj-lt"/>
              <a:buAutoNum type="arabicPeriod"/>
            </a:pPr>
            <a:r>
              <a:rPr lang="en-US" sz="1600" dirty="0">
                <a:latin typeface="Consolas" panose="020B0609020204030204" pitchFamily="49" charset="0"/>
                <a:cs typeface="Consolas" panose="020B0609020204030204" pitchFamily="49" charset="0"/>
              </a:rPr>
              <a:t>Set child = vector.size() – 1.</a:t>
            </a:r>
          </a:p>
          <a:p>
            <a:pPr marL="342900" indent="-342900">
              <a:spcBef>
                <a:spcPts val="400"/>
              </a:spcBef>
              <a:buFont typeface="+mj-lt"/>
              <a:buAutoNum type="arabicPeriod"/>
            </a:pPr>
            <a:r>
              <a:rPr lang="en-US" sz="1600" dirty="0">
                <a:latin typeface="Consolas" panose="020B0609020204030204" pitchFamily="49" charset="0"/>
                <a:cs typeface="Consolas" panose="020B0609020204030204" pitchFamily="49" charset="0"/>
              </a:rPr>
              <a:t>Set parent = (child – 1) / 2.</a:t>
            </a:r>
          </a:p>
          <a:p>
            <a:pPr marL="342900" indent="-342900">
              <a:spcBef>
                <a:spcPts val="400"/>
              </a:spcBef>
              <a:buFont typeface="+mj-lt"/>
              <a:buAutoNum type="arabicPeriod"/>
              <a:defRPr/>
            </a:pPr>
            <a:r>
              <a:rPr lang="en-US" sz="1600" dirty="0">
                <a:solidFill>
                  <a:srgbClr val="FF0000"/>
                </a:solidFill>
                <a:latin typeface="Consolas" panose="020B0609020204030204" pitchFamily="49" charset="0"/>
                <a:cs typeface="Consolas" panose="020B0609020204030204" pitchFamily="49" charset="0"/>
              </a:rPr>
              <a:t>while (parent &gt;= 0 AND </a:t>
            </a:r>
            <a:br>
              <a:rPr lang="en-US" sz="1600" dirty="0">
                <a:solidFill>
                  <a:srgbClr val="FF0000"/>
                </a:solidFill>
                <a:latin typeface="Consolas" panose="020B0609020204030204" pitchFamily="49" charset="0"/>
                <a:cs typeface="Consolas" panose="020B0609020204030204" pitchFamily="49" charset="0"/>
              </a:rPr>
            </a:br>
            <a:r>
              <a:rPr lang="en-US" sz="1600" dirty="0">
                <a:solidFill>
                  <a:srgbClr val="FF0000"/>
                </a:solidFill>
                <a:latin typeface="Consolas" panose="020B0609020204030204" pitchFamily="49" charset="0"/>
                <a:cs typeface="Consolas" panose="020B0609020204030204" pitchFamily="49" charset="0"/>
              </a:rPr>
              <a:t>   table[parent] &gt; table[child])</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Swap table[parent]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and table[child].</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Set child = parent.</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Set parent = (child - 1) / 2.</a:t>
            </a:r>
          </a:p>
        </p:txBody>
      </p:sp>
    </p:spTree>
    <p:extLst>
      <p:ext uri="{BB962C8B-B14F-4D97-AF65-F5344CB8AC3E}">
        <p14:creationId xmlns:p14="http://schemas.microsoft.com/office/powerpoint/2010/main" val="34935235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Box 115"/>
          <p:cNvSpPr txBox="1">
            <a:spLocks noChangeArrowheads="1"/>
          </p:cNvSpPr>
          <p:nvPr/>
        </p:nvSpPr>
        <p:spPr bwMode="auto">
          <a:xfrm>
            <a:off x="3370264" y="2206625"/>
            <a:ext cx="312737" cy="368300"/>
          </a:xfrm>
          <a:prstGeom prst="rect">
            <a:avLst/>
          </a:prstGeom>
          <a:noFill/>
          <a:ln w="9525">
            <a:noFill/>
            <a:miter lim="800000"/>
            <a:headEnd/>
            <a:tailEnd/>
          </a:ln>
        </p:spPr>
        <p:txBody>
          <a:bodyPr wrap="none">
            <a:spAutoFit/>
          </a:bodyPr>
          <a:lstStyle/>
          <a:p>
            <a:r>
              <a:rPr lang="en-US" b="1" dirty="0"/>
              <a:t>8</a:t>
            </a:r>
          </a:p>
        </p:txBody>
      </p:sp>
      <p:sp>
        <p:nvSpPr>
          <p:cNvPr id="169987" name="TextBox 118"/>
          <p:cNvSpPr txBox="1">
            <a:spLocks noChangeArrowheads="1"/>
          </p:cNvSpPr>
          <p:nvPr/>
        </p:nvSpPr>
        <p:spPr bwMode="auto">
          <a:xfrm>
            <a:off x="2439989" y="2744789"/>
            <a:ext cx="441325" cy="369887"/>
          </a:xfrm>
          <a:prstGeom prst="rect">
            <a:avLst/>
          </a:prstGeom>
          <a:noFill/>
          <a:ln w="9525">
            <a:noFill/>
            <a:miter lim="800000"/>
            <a:headEnd/>
            <a:tailEnd/>
          </a:ln>
        </p:spPr>
        <p:txBody>
          <a:bodyPr wrap="none">
            <a:spAutoFit/>
          </a:bodyPr>
          <a:lstStyle/>
          <a:p>
            <a:r>
              <a:rPr lang="en-US" b="1"/>
              <a:t>18</a:t>
            </a:r>
          </a:p>
        </p:txBody>
      </p:sp>
      <p:sp>
        <p:nvSpPr>
          <p:cNvPr id="169988" name="TextBox 127"/>
          <p:cNvSpPr txBox="1">
            <a:spLocks noChangeArrowheads="1"/>
          </p:cNvSpPr>
          <p:nvPr/>
        </p:nvSpPr>
        <p:spPr bwMode="auto">
          <a:xfrm>
            <a:off x="4286251" y="2744789"/>
            <a:ext cx="441325" cy="369887"/>
          </a:xfrm>
          <a:prstGeom prst="rect">
            <a:avLst/>
          </a:prstGeom>
          <a:noFill/>
          <a:ln w="9525">
            <a:noFill/>
            <a:miter lim="800000"/>
            <a:headEnd/>
            <a:tailEnd/>
          </a:ln>
        </p:spPr>
        <p:txBody>
          <a:bodyPr>
            <a:spAutoFit/>
          </a:bodyPr>
          <a:lstStyle/>
          <a:p>
            <a:pPr algn="ctr"/>
            <a:r>
              <a:rPr lang="en-US" b="1" dirty="0"/>
              <a:t>10</a:t>
            </a:r>
          </a:p>
        </p:txBody>
      </p:sp>
      <p:grpSp>
        <p:nvGrpSpPr>
          <p:cNvPr id="169989" name="Group 128"/>
          <p:cNvGrpSpPr>
            <a:grpSpLocks/>
          </p:cNvGrpSpPr>
          <p:nvPr/>
        </p:nvGrpSpPr>
        <p:grpSpPr bwMode="auto">
          <a:xfrm>
            <a:off x="1728788" y="3833814"/>
            <a:ext cx="882650" cy="369887"/>
            <a:chOff x="4590254" y="5277977"/>
            <a:chExt cx="882292" cy="369332"/>
          </a:xfrm>
        </p:grpSpPr>
        <p:sp>
          <p:nvSpPr>
            <p:cNvPr id="170066" name="TextBox 153"/>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170067" name="TextBox 154"/>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169990" name="Group 129"/>
          <p:cNvGrpSpPr>
            <a:grpSpLocks/>
          </p:cNvGrpSpPr>
          <p:nvPr/>
        </p:nvGrpSpPr>
        <p:grpSpPr bwMode="auto">
          <a:xfrm>
            <a:off x="2713039" y="3833814"/>
            <a:ext cx="873125" cy="369887"/>
            <a:chOff x="2571515" y="5410200"/>
            <a:chExt cx="873193" cy="369332"/>
          </a:xfrm>
        </p:grpSpPr>
        <p:sp>
          <p:nvSpPr>
            <p:cNvPr id="170064" name="TextBox 151"/>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170065" name="TextBox 152"/>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169991" name="Group 130"/>
          <p:cNvGrpSpPr>
            <a:grpSpLocks/>
          </p:cNvGrpSpPr>
          <p:nvPr/>
        </p:nvGrpSpPr>
        <p:grpSpPr bwMode="auto">
          <a:xfrm>
            <a:off x="3689350" y="3833814"/>
            <a:ext cx="882650" cy="369887"/>
            <a:chOff x="2571515" y="5943600"/>
            <a:chExt cx="882292" cy="369332"/>
          </a:xfrm>
        </p:grpSpPr>
        <p:sp>
          <p:nvSpPr>
            <p:cNvPr id="170062" name="TextBox 149"/>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170063" name="TextBox 150"/>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169992" name="Group 131"/>
          <p:cNvGrpSpPr>
            <a:grpSpLocks/>
          </p:cNvGrpSpPr>
          <p:nvPr/>
        </p:nvGrpSpPr>
        <p:grpSpPr bwMode="auto">
          <a:xfrm>
            <a:off x="1949451" y="3284538"/>
            <a:ext cx="1420813" cy="379412"/>
            <a:chOff x="5434299" y="4142433"/>
            <a:chExt cx="1421044" cy="379568"/>
          </a:xfrm>
        </p:grpSpPr>
        <p:sp>
          <p:nvSpPr>
            <p:cNvPr id="170060" name="TextBox 147"/>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170061" name="TextBox 148"/>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169993" name="Group 132"/>
          <p:cNvGrpSpPr>
            <a:grpSpLocks/>
          </p:cNvGrpSpPr>
          <p:nvPr/>
        </p:nvGrpSpPr>
        <p:grpSpPr bwMode="auto">
          <a:xfrm>
            <a:off x="3910014" y="3284539"/>
            <a:ext cx="1322387" cy="369887"/>
            <a:chOff x="7394096" y="4142433"/>
            <a:chExt cx="1323438" cy="369332"/>
          </a:xfrm>
        </p:grpSpPr>
        <p:sp>
          <p:nvSpPr>
            <p:cNvPr id="170058" name="TextBox 145"/>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a:t>39</a:t>
              </a:r>
            </a:p>
          </p:txBody>
        </p:sp>
        <p:sp>
          <p:nvSpPr>
            <p:cNvPr id="170059" name="TextBox 146"/>
            <p:cNvSpPr txBox="1">
              <a:spLocks noChangeArrowheads="1"/>
            </p:cNvSpPr>
            <p:nvPr/>
          </p:nvSpPr>
          <p:spPr bwMode="auto">
            <a:xfrm>
              <a:off x="8276388" y="4142433"/>
              <a:ext cx="441146" cy="369332"/>
            </a:xfrm>
            <a:prstGeom prst="rect">
              <a:avLst/>
            </a:prstGeom>
            <a:noFill/>
            <a:ln w="9525">
              <a:noFill/>
              <a:miter lim="800000"/>
              <a:headEnd/>
              <a:tailEnd/>
            </a:ln>
          </p:spPr>
          <p:txBody>
            <a:bodyPr wrap="none">
              <a:spAutoFit/>
            </a:bodyPr>
            <a:lstStyle/>
            <a:p>
              <a:r>
                <a:rPr lang="en-US" b="1"/>
                <a:t>29</a:t>
              </a:r>
            </a:p>
          </p:txBody>
        </p:sp>
      </p:grpSp>
      <p:cxnSp>
        <p:nvCxnSpPr>
          <p:cNvPr id="134" name="Straight Connector 133"/>
          <p:cNvCxnSpPr>
            <a:stCxn id="169986" idx="1"/>
            <a:endCxn id="169987" idx="0"/>
          </p:cNvCxnSpPr>
          <p:nvPr/>
        </p:nvCxnSpPr>
        <p:spPr>
          <a:xfrm flipH="1">
            <a:off x="2660651" y="2390776"/>
            <a:ext cx="709613" cy="354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69986" idx="3"/>
            <a:endCxn id="169988" idx="0"/>
          </p:cNvCxnSpPr>
          <p:nvPr/>
        </p:nvCxnSpPr>
        <p:spPr>
          <a:xfrm>
            <a:off x="3683001" y="2390776"/>
            <a:ext cx="823913" cy="354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70060" idx="0"/>
          </p:cNvCxnSpPr>
          <p:nvPr/>
        </p:nvCxnSpPr>
        <p:spPr>
          <a:xfrm flipH="1">
            <a:off x="2170114" y="3114676"/>
            <a:ext cx="269875"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4176713" y="3114676"/>
            <a:ext cx="220662"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70061" idx="0"/>
          </p:cNvCxnSpPr>
          <p:nvPr/>
        </p:nvCxnSpPr>
        <p:spPr>
          <a:xfrm flipH="1" flipV="1">
            <a:off x="2881314" y="3114676"/>
            <a:ext cx="268287"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70059" idx="0"/>
          </p:cNvCxnSpPr>
          <p:nvPr/>
        </p:nvCxnSpPr>
        <p:spPr>
          <a:xfrm flipH="1" flipV="1">
            <a:off x="4727576" y="3114676"/>
            <a:ext cx="284163"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70066" idx="0"/>
          </p:cNvCxnSpPr>
          <p:nvPr/>
        </p:nvCxnSpPr>
        <p:spPr>
          <a:xfrm flipV="1">
            <a:off x="1949450" y="3654425"/>
            <a:ext cx="128588"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70067" idx="0"/>
          </p:cNvCxnSpPr>
          <p:nvPr/>
        </p:nvCxnSpPr>
        <p:spPr>
          <a:xfrm flipH="1" flipV="1">
            <a:off x="2305051" y="3654425"/>
            <a:ext cx="8572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70064" idx="0"/>
          </p:cNvCxnSpPr>
          <p:nvPr/>
        </p:nvCxnSpPr>
        <p:spPr>
          <a:xfrm flipV="1">
            <a:off x="2933700" y="3663951"/>
            <a:ext cx="82550"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70065" idx="0"/>
          </p:cNvCxnSpPr>
          <p:nvPr/>
        </p:nvCxnSpPr>
        <p:spPr>
          <a:xfrm flipH="1" flipV="1">
            <a:off x="3257550" y="3654425"/>
            <a:ext cx="10795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70062" idx="0"/>
          </p:cNvCxnSpPr>
          <p:nvPr/>
        </p:nvCxnSpPr>
        <p:spPr>
          <a:xfrm flipV="1">
            <a:off x="3910014" y="3654425"/>
            <a:ext cx="9207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70063" idx="0"/>
          </p:cNvCxnSpPr>
          <p:nvPr/>
        </p:nvCxnSpPr>
        <p:spPr>
          <a:xfrm flipH="1" flipV="1">
            <a:off x="4286250" y="3663951"/>
            <a:ext cx="65088" cy="169863"/>
          </a:xfrm>
          <a:prstGeom prst="line">
            <a:avLst/>
          </a:prstGeom>
        </p:spPr>
        <p:style>
          <a:lnRef idx="1">
            <a:schemeClr val="accent1"/>
          </a:lnRef>
          <a:fillRef idx="0">
            <a:schemeClr val="accent1"/>
          </a:fillRef>
          <a:effectRef idx="0">
            <a:schemeClr val="accent1"/>
          </a:effectRef>
          <a:fontRef idx="minor">
            <a:schemeClr val="tx1"/>
          </a:fontRef>
        </p:style>
      </p:cxnSp>
      <p:sp>
        <p:nvSpPr>
          <p:cNvPr id="170048" name="TextBox 80"/>
          <p:cNvSpPr txBox="1">
            <a:spLocks noChangeArrowheads="1"/>
          </p:cNvSpPr>
          <p:nvPr/>
        </p:nvSpPr>
        <p:spPr bwMode="auto">
          <a:xfrm>
            <a:off x="4635501" y="3833814"/>
            <a:ext cx="441325" cy="369887"/>
          </a:xfrm>
          <a:prstGeom prst="rect">
            <a:avLst/>
          </a:prstGeom>
          <a:noFill/>
          <a:ln w="9525">
            <a:noFill/>
            <a:miter lim="800000"/>
            <a:headEnd/>
            <a:tailEnd/>
          </a:ln>
        </p:spPr>
        <p:txBody>
          <a:bodyPr wrap="none">
            <a:spAutoFit/>
          </a:bodyPr>
          <a:lstStyle/>
          <a:p>
            <a:r>
              <a:rPr lang="en-US" b="1"/>
              <a:t>66</a:t>
            </a:r>
          </a:p>
        </p:txBody>
      </p:sp>
      <p:cxnSp>
        <p:nvCxnSpPr>
          <p:cNvPr id="7" name="Straight Connector 6"/>
          <p:cNvCxnSpPr>
            <a:stCxn id="170048" idx="0"/>
          </p:cNvCxnSpPr>
          <p:nvPr/>
        </p:nvCxnSpPr>
        <p:spPr>
          <a:xfrm flipV="1">
            <a:off x="4856163" y="3654425"/>
            <a:ext cx="38100" cy="179388"/>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32</a:t>
            </a:fld>
            <a:endParaRPr lang="en-US" dirty="0"/>
          </a:p>
        </p:txBody>
      </p:sp>
      <p:sp>
        <p:nvSpPr>
          <p:cNvPr id="2" name="Title 1"/>
          <p:cNvSpPr>
            <a:spLocks noGrp="1"/>
          </p:cNvSpPr>
          <p:nvPr>
            <p:ph type="title"/>
          </p:nvPr>
        </p:nvSpPr>
        <p:spPr/>
        <p:txBody>
          <a:bodyPr/>
          <a:lstStyle/>
          <a:p>
            <a:r>
              <a:rPr lang="en-US" dirty="0"/>
              <a:t>Inserting into a Vector Min-Heap </a:t>
            </a:r>
          </a:p>
        </p:txBody>
      </p:sp>
      <p:graphicFrame>
        <p:nvGraphicFramePr>
          <p:cNvPr id="87" name="Table 86"/>
          <p:cNvGraphicFramePr>
            <a:graphicFrameLocks noGrp="1"/>
          </p:cNvGraphicFramePr>
          <p:nvPr/>
        </p:nvGraphicFramePr>
        <p:xfrm>
          <a:off x="1767840" y="4536896"/>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b="0"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46" name="TextBox 3"/>
          <p:cNvSpPr txBox="1">
            <a:spLocks noChangeArrowheads="1"/>
          </p:cNvSpPr>
          <p:nvPr/>
        </p:nvSpPr>
        <p:spPr bwMode="auto">
          <a:xfrm>
            <a:off x="5778500" y="1437717"/>
            <a:ext cx="4127500" cy="2862322"/>
          </a:xfrm>
          <a:prstGeom prst="rect">
            <a:avLst/>
          </a:prstGeom>
          <a:noFill/>
          <a:ln w="9525">
            <a:noFill/>
            <a:miter lim="800000"/>
            <a:headEnd/>
            <a:tailEnd/>
          </a:ln>
        </p:spPr>
        <p:txBody>
          <a:bodyPr wrap="square">
            <a:spAutoFit/>
          </a:bodyPr>
          <a:lstStyle/>
          <a:p>
            <a:pPr marL="342900" indent="-342900">
              <a:buFont typeface="+mj-lt"/>
              <a:buAutoNum type="arabicPeriod"/>
            </a:pPr>
            <a:r>
              <a:rPr lang="en-US" sz="1600" dirty="0">
                <a:latin typeface="Consolas" panose="020B0609020204030204" pitchFamily="49" charset="0"/>
                <a:cs typeface="Consolas" panose="020B0609020204030204" pitchFamily="49" charset="0"/>
              </a:rPr>
              <a:t>Insert the new element at the end of the vector.</a:t>
            </a:r>
          </a:p>
          <a:p>
            <a:pPr marL="342900" indent="-342900">
              <a:spcBef>
                <a:spcPts val="400"/>
              </a:spcBef>
              <a:buFont typeface="+mj-lt"/>
              <a:buAutoNum type="arabicPeriod"/>
            </a:pPr>
            <a:r>
              <a:rPr lang="en-US" sz="1600" dirty="0">
                <a:latin typeface="Consolas" panose="020B0609020204030204" pitchFamily="49" charset="0"/>
                <a:cs typeface="Consolas" panose="020B0609020204030204" pitchFamily="49" charset="0"/>
              </a:rPr>
              <a:t>Set child = vector.size() – 1.</a:t>
            </a:r>
          </a:p>
          <a:p>
            <a:pPr marL="342900" indent="-342900">
              <a:spcBef>
                <a:spcPts val="400"/>
              </a:spcBef>
              <a:buFont typeface="+mj-lt"/>
              <a:buAutoNum type="arabicPeriod"/>
            </a:pPr>
            <a:r>
              <a:rPr lang="en-US" sz="1600" dirty="0">
                <a:latin typeface="Consolas" panose="020B0609020204030204" pitchFamily="49" charset="0"/>
                <a:cs typeface="Consolas" panose="020B0609020204030204" pitchFamily="49" charset="0"/>
              </a:rPr>
              <a:t>Set parent = (child – 1) / 2.</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while (parent &gt;= 0 AND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table[parent] &gt; table[child])</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Swap table[parent]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and table[child].</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Set child = parent.</a:t>
            </a:r>
          </a:p>
          <a:p>
            <a:pPr marL="342900" indent="-342900">
              <a:spcBef>
                <a:spcPts val="400"/>
              </a:spcBef>
              <a:buFont typeface="+mj-lt"/>
              <a:buAutoNum type="arabicPeriod"/>
              <a:defRPr/>
            </a:pPr>
            <a:r>
              <a:rPr lang="en-US" sz="1600" dirty="0">
                <a:latin typeface="Consolas" panose="020B0609020204030204" pitchFamily="49" charset="0"/>
                <a:cs typeface="Consolas" panose="020B0609020204030204" pitchFamily="49" charset="0"/>
              </a:rPr>
              <a:t>   Set parent = (child - 1) / 2.</a:t>
            </a:r>
          </a:p>
        </p:txBody>
      </p:sp>
    </p:spTree>
    <p:extLst>
      <p:ext uri="{BB962C8B-B14F-4D97-AF65-F5344CB8AC3E}">
        <p14:creationId xmlns:p14="http://schemas.microsoft.com/office/powerpoint/2010/main" val="22651028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6" name="Content Placeholder 2"/>
          <p:cNvSpPr>
            <a:spLocks noGrp="1"/>
          </p:cNvSpPr>
          <p:nvPr>
            <p:ph sz="quarter" idx="1"/>
          </p:nvPr>
        </p:nvSpPr>
        <p:spPr>
          <a:xfrm>
            <a:off x="1527175" y="1447800"/>
            <a:ext cx="8153400" cy="4876800"/>
          </a:xfrm>
        </p:spPr>
        <p:txBody>
          <a:bodyPr/>
          <a:lstStyle/>
          <a:p>
            <a:pPr marL="395288" indent="-395288">
              <a:spcBef>
                <a:spcPts val="0"/>
              </a:spcBef>
              <a:buSzPct val="100000"/>
              <a:buFont typeface="+mj-lt"/>
              <a:buAutoNum type="arabicPeriod"/>
            </a:pPr>
            <a:r>
              <a:rPr lang="en-US" sz="1800" b="1" dirty="0">
                <a:latin typeface="Consolas" panose="020B0609020204030204" pitchFamily="49" charset="0"/>
                <a:cs typeface="Consolas" panose="020B0609020204030204" pitchFamily="49" charset="0"/>
              </a:rPr>
              <a:t>Save table[0].</a:t>
            </a:r>
          </a:p>
          <a:p>
            <a:pPr marL="395288" indent="-395288">
              <a:spcBef>
                <a:spcPts val="400"/>
              </a:spcBef>
              <a:buSzPct val="100000"/>
              <a:buFont typeface="+mj-lt"/>
              <a:buAutoNum type="arabicPeriod"/>
            </a:pPr>
            <a:r>
              <a:rPr lang="en-US" sz="1800" b="1" dirty="0">
                <a:latin typeface="Consolas" panose="020B0609020204030204" pitchFamily="49" charset="0"/>
                <a:cs typeface="Consolas" panose="020B0609020204030204" pitchFamily="49" charset="0"/>
              </a:rPr>
              <a:t>Set table[0] to table[--size].</a:t>
            </a:r>
          </a:p>
          <a:p>
            <a:pPr marL="395288" indent="-395288">
              <a:spcBef>
                <a:spcPts val="400"/>
              </a:spcBef>
              <a:buSzPct val="100000"/>
              <a:buFont typeface="+mj-lt"/>
              <a:buAutoNum type="arabicPeriod"/>
            </a:pPr>
            <a:r>
              <a:rPr lang="en-US" sz="1800" b="1" dirty="0">
                <a:latin typeface="Consolas" panose="020B0609020204030204" pitchFamily="49" charset="0"/>
                <a:cs typeface="Consolas" panose="020B0609020204030204" pitchFamily="49" charset="0"/>
              </a:rPr>
              <a:t>Set parent to 0.</a:t>
            </a:r>
          </a:p>
          <a:p>
            <a:pPr marL="395288" indent="-395288">
              <a:spcBef>
                <a:spcPts val="400"/>
              </a:spcBef>
              <a:buSzPct val="100000"/>
              <a:buFont typeface="+mj-lt"/>
              <a:buAutoNum type="arabicPeriod"/>
            </a:pPr>
            <a:r>
              <a:rPr lang="en-US" sz="1800" b="1" dirty="0">
                <a:latin typeface="Consolas" panose="020B0609020204030204" pitchFamily="49" charset="0"/>
                <a:cs typeface="Consolas" panose="020B0609020204030204" pitchFamily="49" charset="0"/>
              </a:rPr>
              <a:t>while (true)</a:t>
            </a:r>
          </a:p>
          <a:p>
            <a:pPr marL="395288" indent="-395288">
              <a:spcBef>
                <a:spcPts val="400"/>
              </a:spcBef>
              <a:buSzPct val="100000"/>
              <a:buFont typeface="+mj-lt"/>
              <a:buAutoNum type="arabicPeriod"/>
            </a:pPr>
            <a:r>
              <a:rPr lang="en-US" sz="1800" b="1" dirty="0">
                <a:latin typeface="Consolas" panose="020B0609020204030204" pitchFamily="49" charset="0"/>
                <a:cs typeface="Consolas" panose="020B0609020204030204" pitchFamily="49" charset="0"/>
              </a:rPr>
              <a:t>   Set </a:t>
            </a:r>
            <a:r>
              <a:rPr lang="en-US" sz="1800" b="1" dirty="0" err="1">
                <a:latin typeface="Consolas" panose="020B0609020204030204" pitchFamily="49" charset="0"/>
                <a:cs typeface="Consolas" panose="020B0609020204030204" pitchFamily="49" charset="0"/>
              </a:rPr>
              <a:t>leftChild</a:t>
            </a:r>
            <a:r>
              <a:rPr lang="en-US" sz="1800" b="1" dirty="0">
                <a:latin typeface="Consolas" panose="020B0609020204030204" pitchFamily="49" charset="0"/>
                <a:cs typeface="Consolas" panose="020B0609020204030204" pitchFamily="49" charset="0"/>
              </a:rPr>
              <a:t> to (2 × parent) + 1</a:t>
            </a:r>
          </a:p>
          <a:p>
            <a:pPr marL="395288" indent="-395288">
              <a:spcBef>
                <a:spcPts val="0"/>
              </a:spcBef>
              <a:buSzPct val="100000"/>
              <a:buNone/>
            </a:pPr>
            <a:r>
              <a:rPr lang="en-US" sz="1800" b="1" dirty="0">
                <a:latin typeface="Consolas" panose="020B0609020204030204" pitchFamily="49" charset="0"/>
                <a:cs typeface="Consolas" panose="020B0609020204030204" pitchFamily="49" charset="0"/>
              </a:rPr>
              <a:t>          and </a:t>
            </a:r>
            <a:r>
              <a:rPr lang="en-US" sz="1800" b="1" dirty="0" err="1">
                <a:latin typeface="Consolas" panose="020B0609020204030204" pitchFamily="49" charset="0"/>
                <a:cs typeface="Consolas" panose="020B0609020204030204" pitchFamily="49" charset="0"/>
              </a:rPr>
              <a:t>rightChild</a:t>
            </a:r>
            <a:r>
              <a:rPr lang="en-US" sz="1800" b="1" dirty="0">
                <a:latin typeface="Consolas" panose="020B0609020204030204" pitchFamily="49" charset="0"/>
                <a:cs typeface="Consolas" panose="020B0609020204030204" pitchFamily="49" charset="0"/>
              </a:rPr>
              <a:t> to </a:t>
            </a:r>
            <a:r>
              <a:rPr lang="en-US" sz="1800" b="1" dirty="0" err="1">
                <a:latin typeface="Consolas" panose="020B0609020204030204" pitchFamily="49" charset="0"/>
                <a:cs typeface="Consolas" panose="020B0609020204030204" pitchFamily="49" charset="0"/>
              </a:rPr>
              <a:t>leftChild</a:t>
            </a:r>
            <a:r>
              <a:rPr lang="en-US" sz="1800" b="1" dirty="0">
                <a:latin typeface="Consolas" panose="020B0609020204030204" pitchFamily="49" charset="0"/>
                <a:cs typeface="Consolas" panose="020B0609020204030204" pitchFamily="49" charset="0"/>
              </a:rPr>
              <a:t> + 1.</a:t>
            </a:r>
          </a:p>
          <a:p>
            <a:pPr marL="395288" indent="-395288">
              <a:spcBef>
                <a:spcPts val="200"/>
              </a:spcBef>
              <a:buSzPct val="100000"/>
              <a:buFont typeface="+mj-lt"/>
              <a:buAutoNum type="arabicPeriod" startAt="6"/>
            </a:pPr>
            <a:r>
              <a:rPr lang="en-US" sz="1800" b="1" dirty="0">
                <a:latin typeface="Consolas" panose="020B0609020204030204" pitchFamily="49" charset="0"/>
                <a:cs typeface="Consolas" panose="020B0609020204030204" pitchFamily="49" charset="0"/>
              </a:rPr>
              <a:t>   if </a:t>
            </a:r>
            <a:r>
              <a:rPr lang="en-US" sz="1800" b="1" dirty="0" err="1">
                <a:latin typeface="Consolas" panose="020B0609020204030204" pitchFamily="49" charset="0"/>
                <a:cs typeface="Consolas" panose="020B0609020204030204" pitchFamily="49" charset="0"/>
              </a:rPr>
              <a:t>leftChild</a:t>
            </a:r>
            <a:r>
              <a:rPr lang="en-US" sz="1800" b="1" dirty="0">
                <a:latin typeface="Consolas" panose="020B0609020204030204" pitchFamily="49" charset="0"/>
                <a:cs typeface="Consolas" panose="020B0609020204030204" pitchFamily="49" charset="0"/>
              </a:rPr>
              <a:t> &gt;= </a:t>
            </a:r>
            <a:r>
              <a:rPr lang="en-US" sz="1800" b="1" dirty="0" err="1">
                <a:latin typeface="Consolas" panose="020B0609020204030204" pitchFamily="49" charset="0"/>
                <a:cs typeface="Consolas" panose="020B0609020204030204" pitchFamily="49" charset="0"/>
              </a:rPr>
              <a:t>table.size</a:t>
            </a:r>
            <a:r>
              <a:rPr lang="en-US" sz="1800" b="1" dirty="0">
                <a:latin typeface="Consolas" panose="020B0609020204030204" pitchFamily="49" charset="0"/>
                <a:cs typeface="Consolas" panose="020B0609020204030204" pitchFamily="49" charset="0"/>
              </a:rPr>
              <a:t>() break.</a:t>
            </a:r>
          </a:p>
          <a:p>
            <a:pPr marL="395288" indent="-395288">
              <a:spcBef>
                <a:spcPts val="200"/>
              </a:spcBef>
              <a:buSzPct val="100000"/>
              <a:buFont typeface="+mj-lt"/>
              <a:buAutoNum type="arabicPeriod" startAt="6"/>
            </a:pPr>
            <a:r>
              <a:rPr lang="en-US" sz="1800" b="1" dirty="0">
                <a:latin typeface="Consolas" panose="020B0609020204030204" pitchFamily="49" charset="0"/>
                <a:cs typeface="Consolas" panose="020B0609020204030204" pitchFamily="49" charset="0"/>
              </a:rPr>
              <a:t>   Set minChild to </a:t>
            </a:r>
            <a:r>
              <a:rPr lang="en-US" sz="1800" b="1" dirty="0" err="1">
                <a:latin typeface="Consolas" panose="020B0609020204030204" pitchFamily="49" charset="0"/>
                <a:cs typeface="Consolas" panose="020B0609020204030204" pitchFamily="49" charset="0"/>
              </a:rPr>
              <a:t>leftChild</a:t>
            </a:r>
            <a:r>
              <a:rPr lang="en-US" sz="1800" b="1" dirty="0">
                <a:latin typeface="Consolas" panose="020B0609020204030204" pitchFamily="49" charset="0"/>
                <a:cs typeface="Consolas" panose="020B0609020204030204" pitchFamily="49" charset="0"/>
              </a:rPr>
              <a:t>.</a:t>
            </a:r>
          </a:p>
          <a:p>
            <a:pPr marL="395288" indent="-395288">
              <a:spcBef>
                <a:spcPts val="200"/>
              </a:spcBef>
              <a:buSzPct val="100000"/>
              <a:buFont typeface="+mj-lt"/>
              <a:buAutoNum type="arabicPeriod" startAt="6"/>
            </a:pPr>
            <a:r>
              <a:rPr lang="en-US" sz="1800" b="1" dirty="0">
                <a:latin typeface="Consolas" panose="020B0609020204030204" pitchFamily="49" charset="0"/>
                <a:cs typeface="Consolas" panose="020B0609020204030204" pitchFamily="49" charset="0"/>
              </a:rPr>
              <a:t>   if </a:t>
            </a:r>
            <a:r>
              <a:rPr lang="en-US" sz="1800" b="1" dirty="0" err="1">
                <a:latin typeface="Consolas" panose="020B0609020204030204" pitchFamily="49" charset="0"/>
                <a:cs typeface="Consolas" panose="020B0609020204030204" pitchFamily="49" charset="0"/>
              </a:rPr>
              <a:t>rightChild</a:t>
            </a:r>
            <a:r>
              <a:rPr lang="en-US" sz="1800" b="1" dirty="0">
                <a:latin typeface="Consolas" panose="020B0609020204030204" pitchFamily="49" charset="0"/>
                <a:cs typeface="Consolas" panose="020B0609020204030204" pitchFamily="49" charset="0"/>
              </a:rPr>
              <a:t> &lt; </a:t>
            </a:r>
            <a:r>
              <a:rPr lang="en-US" sz="1800" b="1" dirty="0" err="1">
                <a:latin typeface="Consolas" panose="020B0609020204030204" pitchFamily="49" charset="0"/>
                <a:cs typeface="Consolas" panose="020B0609020204030204" pitchFamily="49" charset="0"/>
              </a:rPr>
              <a:t>table.size</a:t>
            </a:r>
            <a:r>
              <a:rPr lang="en-US" sz="1800" b="1" dirty="0">
                <a:latin typeface="Consolas" panose="020B0609020204030204" pitchFamily="49" charset="0"/>
                <a:cs typeface="Consolas" panose="020B0609020204030204" pitchFamily="49" charset="0"/>
              </a:rPr>
              <a:t>() and</a:t>
            </a:r>
          </a:p>
          <a:p>
            <a:pPr marL="395288" indent="-395288">
              <a:spcBef>
                <a:spcPts val="0"/>
              </a:spcBef>
              <a:buSzPct val="100000"/>
              <a:buNone/>
            </a:pPr>
            <a:r>
              <a:rPr lang="en-US" sz="1800" b="1" dirty="0">
                <a:latin typeface="Consolas" panose="020B0609020204030204" pitchFamily="49" charset="0"/>
                <a:cs typeface="Consolas" panose="020B0609020204030204" pitchFamily="49" charset="0"/>
              </a:rPr>
              <a:t>             table[</a:t>
            </a:r>
            <a:r>
              <a:rPr lang="en-US" sz="1800" b="1" dirty="0" err="1">
                <a:latin typeface="Consolas" panose="020B0609020204030204" pitchFamily="49" charset="0"/>
                <a:cs typeface="Consolas" panose="020B0609020204030204" pitchFamily="49" charset="0"/>
              </a:rPr>
              <a:t>leftChild</a:t>
            </a:r>
            <a:r>
              <a:rPr lang="en-US" sz="1800" b="1" dirty="0">
                <a:latin typeface="Consolas" panose="020B0609020204030204" pitchFamily="49" charset="0"/>
                <a:cs typeface="Consolas" panose="020B0609020204030204" pitchFamily="49" charset="0"/>
              </a:rPr>
              <a:t>] &gt; table[</a:t>
            </a:r>
            <a:r>
              <a:rPr lang="en-US" sz="1800" b="1" dirty="0" err="1">
                <a:latin typeface="Consolas" panose="020B0609020204030204" pitchFamily="49" charset="0"/>
                <a:cs typeface="Consolas" panose="020B0609020204030204" pitchFamily="49" charset="0"/>
              </a:rPr>
              <a:t>rightChild</a:t>
            </a:r>
            <a:r>
              <a:rPr lang="en-US" sz="1800" b="1" dirty="0">
                <a:latin typeface="Consolas" panose="020B0609020204030204" pitchFamily="49" charset="0"/>
                <a:cs typeface="Consolas" panose="020B0609020204030204" pitchFamily="49" charset="0"/>
              </a:rPr>
              <a:t>]</a:t>
            </a:r>
          </a:p>
          <a:p>
            <a:pPr marL="395288" indent="-395288">
              <a:spcBef>
                <a:spcPts val="400"/>
              </a:spcBef>
              <a:buSzPct val="100000"/>
              <a:buFont typeface="+mj-lt"/>
              <a:buAutoNum type="arabicPeriod" startAt="9"/>
            </a:pPr>
            <a:r>
              <a:rPr lang="en-US" sz="1800" b="1" dirty="0">
                <a:latin typeface="Consolas" panose="020B0609020204030204" pitchFamily="49" charset="0"/>
                <a:cs typeface="Consolas" panose="020B0609020204030204" pitchFamily="49" charset="0"/>
              </a:rPr>
              <a:t>       Set minChild to </a:t>
            </a:r>
            <a:r>
              <a:rPr lang="en-US" sz="1800" b="1" dirty="0" err="1">
                <a:latin typeface="Consolas" panose="020B0609020204030204" pitchFamily="49" charset="0"/>
                <a:cs typeface="Consolas" panose="020B0609020204030204" pitchFamily="49" charset="0"/>
              </a:rPr>
              <a:t>rightChild</a:t>
            </a:r>
            <a:r>
              <a:rPr lang="en-US" sz="1800" b="1" dirty="0">
                <a:latin typeface="Consolas" panose="020B0609020204030204" pitchFamily="49" charset="0"/>
                <a:cs typeface="Consolas" panose="020B0609020204030204" pitchFamily="49" charset="0"/>
              </a:rPr>
              <a:t>.</a:t>
            </a:r>
          </a:p>
          <a:p>
            <a:pPr marL="395288" indent="-395288">
              <a:spcBef>
                <a:spcPts val="400"/>
              </a:spcBef>
              <a:buSzPct val="100000"/>
              <a:buFont typeface="+mj-lt"/>
              <a:buAutoNum type="arabicPeriod" startAt="9"/>
            </a:pPr>
            <a:r>
              <a:rPr lang="en-US" sz="1800" b="1" dirty="0">
                <a:latin typeface="Consolas" panose="020B0609020204030204" pitchFamily="49" charset="0"/>
                <a:cs typeface="Consolas" panose="020B0609020204030204" pitchFamily="49" charset="0"/>
              </a:rPr>
              <a:t>   if table[parent] &lt;= table[minChild] break.</a:t>
            </a:r>
          </a:p>
          <a:p>
            <a:pPr marL="395288" indent="-395288">
              <a:spcBef>
                <a:spcPts val="400"/>
              </a:spcBef>
              <a:buSzPct val="100000"/>
              <a:buFont typeface="+mj-lt"/>
              <a:buAutoNum type="arabicPeriod" startAt="9"/>
            </a:pPr>
            <a:r>
              <a:rPr lang="en-US" sz="1800" b="1" dirty="0">
                <a:latin typeface="Consolas" panose="020B0609020204030204" pitchFamily="49" charset="0"/>
                <a:cs typeface="Consolas" panose="020B0609020204030204" pitchFamily="49" charset="0"/>
              </a:rPr>
              <a:t>   Swap table[parent] and table[minChild].</a:t>
            </a:r>
          </a:p>
          <a:p>
            <a:pPr marL="395288" indent="-395288">
              <a:spcBef>
                <a:spcPts val="400"/>
              </a:spcBef>
              <a:buSzPct val="100000"/>
              <a:buFont typeface="+mj-lt"/>
              <a:buAutoNum type="arabicPeriod" startAt="9"/>
            </a:pPr>
            <a:r>
              <a:rPr lang="en-US" sz="1800" b="1" dirty="0">
                <a:latin typeface="Consolas" panose="020B0609020204030204" pitchFamily="49" charset="0"/>
                <a:cs typeface="Consolas" panose="020B0609020204030204" pitchFamily="49" charset="0"/>
              </a:rPr>
              <a:t>   Set parent to minChild.</a:t>
            </a:r>
          </a:p>
          <a:p>
            <a:pPr marL="395288" indent="-395288">
              <a:spcBef>
                <a:spcPts val="400"/>
              </a:spcBef>
              <a:buSzPct val="100000"/>
              <a:buFont typeface="+mj-lt"/>
              <a:buAutoNum type="arabicPeriod" startAt="9"/>
            </a:pPr>
            <a:r>
              <a:rPr lang="en-US" sz="1800" b="1" dirty="0">
                <a:latin typeface="Consolas" panose="020B0609020204030204" pitchFamily="49" charset="0"/>
                <a:cs typeface="Consolas" panose="020B0609020204030204" pitchFamily="49" charset="0"/>
              </a:rPr>
              <a:t>Return saved value.</a:t>
            </a:r>
          </a:p>
        </p:txBody>
      </p:sp>
      <p:sp>
        <p:nvSpPr>
          <p:cNvPr id="4" name="Footer Placeholder 3"/>
          <p:cNvSpPr>
            <a:spLocks noGrp="1"/>
          </p:cNvSpPr>
          <p:nvPr>
            <p:ph type="ftr" sz="quarter" idx="11"/>
          </p:nvPr>
        </p:nvSpPr>
        <p:spPr/>
        <p:txBody>
          <a:bodyPr/>
          <a:lstStyle/>
          <a:p>
            <a:pPr>
              <a:defRPr/>
            </a:pPr>
            <a:r>
              <a:rPr lang="en-US"/>
              <a:t>Trees (29)</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33</a:t>
            </a:fld>
            <a:endParaRPr lang="en-US" dirty="0"/>
          </a:p>
        </p:txBody>
      </p:sp>
      <p:sp>
        <p:nvSpPr>
          <p:cNvPr id="3" name="Title 2"/>
          <p:cNvSpPr>
            <a:spLocks noGrp="1"/>
          </p:cNvSpPr>
          <p:nvPr>
            <p:ph type="title"/>
          </p:nvPr>
        </p:nvSpPr>
        <p:spPr/>
        <p:txBody>
          <a:bodyPr/>
          <a:lstStyle/>
          <a:p>
            <a:r>
              <a:rPr lang="en-US" dirty="0"/>
              <a:t>Removal from a Vector Min-Heap </a:t>
            </a:r>
          </a:p>
        </p:txBody>
      </p:sp>
    </p:spTree>
    <p:extLst>
      <p:ext uri="{BB962C8B-B14F-4D97-AF65-F5344CB8AC3E}">
        <p14:creationId xmlns:p14="http://schemas.microsoft.com/office/powerpoint/2010/main" val="18516171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Box 115"/>
          <p:cNvSpPr txBox="1">
            <a:spLocks noChangeArrowheads="1"/>
          </p:cNvSpPr>
          <p:nvPr/>
        </p:nvSpPr>
        <p:spPr bwMode="auto">
          <a:xfrm>
            <a:off x="3370264" y="2206625"/>
            <a:ext cx="312737" cy="368300"/>
          </a:xfrm>
          <a:prstGeom prst="rect">
            <a:avLst/>
          </a:prstGeom>
          <a:noFill/>
          <a:ln w="9525">
            <a:noFill/>
            <a:miter lim="800000"/>
            <a:headEnd/>
            <a:tailEnd/>
          </a:ln>
        </p:spPr>
        <p:txBody>
          <a:bodyPr wrap="none">
            <a:spAutoFit/>
          </a:bodyPr>
          <a:lstStyle/>
          <a:p>
            <a:r>
              <a:rPr lang="en-US" b="1" dirty="0"/>
              <a:t>8</a:t>
            </a:r>
          </a:p>
        </p:txBody>
      </p:sp>
      <p:sp>
        <p:nvSpPr>
          <p:cNvPr id="169987" name="TextBox 118"/>
          <p:cNvSpPr txBox="1">
            <a:spLocks noChangeArrowheads="1"/>
          </p:cNvSpPr>
          <p:nvPr/>
        </p:nvSpPr>
        <p:spPr bwMode="auto">
          <a:xfrm>
            <a:off x="2439989" y="2744789"/>
            <a:ext cx="441325" cy="369887"/>
          </a:xfrm>
          <a:prstGeom prst="rect">
            <a:avLst/>
          </a:prstGeom>
          <a:noFill/>
          <a:ln w="9525">
            <a:noFill/>
            <a:miter lim="800000"/>
            <a:headEnd/>
            <a:tailEnd/>
          </a:ln>
        </p:spPr>
        <p:txBody>
          <a:bodyPr wrap="none">
            <a:spAutoFit/>
          </a:bodyPr>
          <a:lstStyle/>
          <a:p>
            <a:r>
              <a:rPr lang="en-US" b="1"/>
              <a:t>18</a:t>
            </a:r>
          </a:p>
        </p:txBody>
      </p:sp>
      <p:sp>
        <p:nvSpPr>
          <p:cNvPr id="169988" name="TextBox 127"/>
          <p:cNvSpPr txBox="1">
            <a:spLocks noChangeArrowheads="1"/>
          </p:cNvSpPr>
          <p:nvPr/>
        </p:nvSpPr>
        <p:spPr bwMode="auto">
          <a:xfrm>
            <a:off x="4286251" y="2744789"/>
            <a:ext cx="441325" cy="369887"/>
          </a:xfrm>
          <a:prstGeom prst="rect">
            <a:avLst/>
          </a:prstGeom>
          <a:noFill/>
          <a:ln w="9525">
            <a:noFill/>
            <a:miter lim="800000"/>
            <a:headEnd/>
            <a:tailEnd/>
          </a:ln>
        </p:spPr>
        <p:txBody>
          <a:bodyPr>
            <a:spAutoFit/>
          </a:bodyPr>
          <a:lstStyle/>
          <a:p>
            <a:pPr algn="ctr"/>
            <a:r>
              <a:rPr lang="en-US" b="1" dirty="0"/>
              <a:t>10</a:t>
            </a:r>
          </a:p>
        </p:txBody>
      </p:sp>
      <p:grpSp>
        <p:nvGrpSpPr>
          <p:cNvPr id="169989" name="Group 128"/>
          <p:cNvGrpSpPr>
            <a:grpSpLocks/>
          </p:cNvGrpSpPr>
          <p:nvPr/>
        </p:nvGrpSpPr>
        <p:grpSpPr bwMode="auto">
          <a:xfrm>
            <a:off x="1728788" y="3833814"/>
            <a:ext cx="882650" cy="369887"/>
            <a:chOff x="4590254" y="5277977"/>
            <a:chExt cx="882292" cy="369332"/>
          </a:xfrm>
        </p:grpSpPr>
        <p:sp>
          <p:nvSpPr>
            <p:cNvPr id="170066" name="TextBox 153"/>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170067" name="TextBox 154"/>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169990" name="Group 129"/>
          <p:cNvGrpSpPr>
            <a:grpSpLocks/>
          </p:cNvGrpSpPr>
          <p:nvPr/>
        </p:nvGrpSpPr>
        <p:grpSpPr bwMode="auto">
          <a:xfrm>
            <a:off x="2713039" y="3833814"/>
            <a:ext cx="873125" cy="369887"/>
            <a:chOff x="2571515" y="5410200"/>
            <a:chExt cx="873193" cy="369332"/>
          </a:xfrm>
        </p:grpSpPr>
        <p:sp>
          <p:nvSpPr>
            <p:cNvPr id="170064" name="TextBox 151"/>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170065" name="TextBox 152"/>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169991" name="Group 130"/>
          <p:cNvGrpSpPr>
            <a:grpSpLocks/>
          </p:cNvGrpSpPr>
          <p:nvPr/>
        </p:nvGrpSpPr>
        <p:grpSpPr bwMode="auto">
          <a:xfrm>
            <a:off x="3689350" y="3833814"/>
            <a:ext cx="882650" cy="369887"/>
            <a:chOff x="2571515" y="5943600"/>
            <a:chExt cx="882292" cy="369332"/>
          </a:xfrm>
        </p:grpSpPr>
        <p:sp>
          <p:nvSpPr>
            <p:cNvPr id="170062" name="TextBox 149"/>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170063" name="TextBox 150"/>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169992" name="Group 131"/>
          <p:cNvGrpSpPr>
            <a:grpSpLocks/>
          </p:cNvGrpSpPr>
          <p:nvPr/>
        </p:nvGrpSpPr>
        <p:grpSpPr bwMode="auto">
          <a:xfrm>
            <a:off x="1949451" y="3284538"/>
            <a:ext cx="1420813" cy="379412"/>
            <a:chOff x="5434299" y="4142433"/>
            <a:chExt cx="1421044" cy="379568"/>
          </a:xfrm>
        </p:grpSpPr>
        <p:sp>
          <p:nvSpPr>
            <p:cNvPr id="170060" name="TextBox 147"/>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170061" name="TextBox 148"/>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169993" name="Group 132"/>
          <p:cNvGrpSpPr>
            <a:grpSpLocks/>
          </p:cNvGrpSpPr>
          <p:nvPr/>
        </p:nvGrpSpPr>
        <p:grpSpPr bwMode="auto">
          <a:xfrm>
            <a:off x="3910014" y="3284539"/>
            <a:ext cx="1322387" cy="369887"/>
            <a:chOff x="7394096" y="4142433"/>
            <a:chExt cx="1323438" cy="369332"/>
          </a:xfrm>
        </p:grpSpPr>
        <p:sp>
          <p:nvSpPr>
            <p:cNvPr id="170058" name="TextBox 145"/>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a:t>39</a:t>
              </a:r>
            </a:p>
          </p:txBody>
        </p:sp>
        <p:sp>
          <p:nvSpPr>
            <p:cNvPr id="170059" name="TextBox 146"/>
            <p:cNvSpPr txBox="1">
              <a:spLocks noChangeArrowheads="1"/>
            </p:cNvSpPr>
            <p:nvPr/>
          </p:nvSpPr>
          <p:spPr bwMode="auto">
            <a:xfrm>
              <a:off x="8276388" y="4142433"/>
              <a:ext cx="441146" cy="369332"/>
            </a:xfrm>
            <a:prstGeom prst="rect">
              <a:avLst/>
            </a:prstGeom>
            <a:noFill/>
            <a:ln w="9525">
              <a:noFill/>
              <a:miter lim="800000"/>
              <a:headEnd/>
              <a:tailEnd/>
            </a:ln>
          </p:spPr>
          <p:txBody>
            <a:bodyPr wrap="none">
              <a:spAutoFit/>
            </a:bodyPr>
            <a:lstStyle/>
            <a:p>
              <a:r>
                <a:rPr lang="en-US" b="1"/>
                <a:t>29</a:t>
              </a:r>
            </a:p>
          </p:txBody>
        </p:sp>
      </p:grpSp>
      <p:cxnSp>
        <p:nvCxnSpPr>
          <p:cNvPr id="134" name="Straight Connector 133"/>
          <p:cNvCxnSpPr>
            <a:stCxn id="169986" idx="1"/>
            <a:endCxn id="169987" idx="0"/>
          </p:cNvCxnSpPr>
          <p:nvPr/>
        </p:nvCxnSpPr>
        <p:spPr>
          <a:xfrm flipH="1">
            <a:off x="2660651" y="2390776"/>
            <a:ext cx="709613" cy="354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69986" idx="3"/>
            <a:endCxn id="169988" idx="0"/>
          </p:cNvCxnSpPr>
          <p:nvPr/>
        </p:nvCxnSpPr>
        <p:spPr>
          <a:xfrm>
            <a:off x="3683001" y="2390776"/>
            <a:ext cx="823913" cy="354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70060" idx="0"/>
          </p:cNvCxnSpPr>
          <p:nvPr/>
        </p:nvCxnSpPr>
        <p:spPr>
          <a:xfrm flipH="1">
            <a:off x="2170114" y="3114676"/>
            <a:ext cx="269875"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4176713" y="3114676"/>
            <a:ext cx="220662"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70061" idx="0"/>
          </p:cNvCxnSpPr>
          <p:nvPr/>
        </p:nvCxnSpPr>
        <p:spPr>
          <a:xfrm flipH="1" flipV="1">
            <a:off x="2881314" y="3114676"/>
            <a:ext cx="268287"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70059" idx="0"/>
          </p:cNvCxnSpPr>
          <p:nvPr/>
        </p:nvCxnSpPr>
        <p:spPr>
          <a:xfrm flipH="1" flipV="1">
            <a:off x="4727576" y="3114676"/>
            <a:ext cx="284163"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70066" idx="0"/>
          </p:cNvCxnSpPr>
          <p:nvPr/>
        </p:nvCxnSpPr>
        <p:spPr>
          <a:xfrm flipV="1">
            <a:off x="1949450" y="3654425"/>
            <a:ext cx="128588"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70067" idx="0"/>
          </p:cNvCxnSpPr>
          <p:nvPr/>
        </p:nvCxnSpPr>
        <p:spPr>
          <a:xfrm flipH="1" flipV="1">
            <a:off x="2305051" y="3654425"/>
            <a:ext cx="8572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70064" idx="0"/>
          </p:cNvCxnSpPr>
          <p:nvPr/>
        </p:nvCxnSpPr>
        <p:spPr>
          <a:xfrm flipV="1">
            <a:off x="2933700" y="3663951"/>
            <a:ext cx="82550"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70065" idx="0"/>
          </p:cNvCxnSpPr>
          <p:nvPr/>
        </p:nvCxnSpPr>
        <p:spPr>
          <a:xfrm flipH="1" flipV="1">
            <a:off x="3257550" y="3654425"/>
            <a:ext cx="10795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70062" idx="0"/>
          </p:cNvCxnSpPr>
          <p:nvPr/>
        </p:nvCxnSpPr>
        <p:spPr>
          <a:xfrm flipV="1">
            <a:off x="3910014" y="3654425"/>
            <a:ext cx="9207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70063" idx="0"/>
          </p:cNvCxnSpPr>
          <p:nvPr/>
        </p:nvCxnSpPr>
        <p:spPr>
          <a:xfrm flipH="1" flipV="1">
            <a:off x="4286250" y="3663951"/>
            <a:ext cx="65088" cy="169863"/>
          </a:xfrm>
          <a:prstGeom prst="line">
            <a:avLst/>
          </a:prstGeom>
        </p:spPr>
        <p:style>
          <a:lnRef idx="1">
            <a:schemeClr val="accent1"/>
          </a:lnRef>
          <a:fillRef idx="0">
            <a:schemeClr val="accent1"/>
          </a:fillRef>
          <a:effectRef idx="0">
            <a:schemeClr val="accent1"/>
          </a:effectRef>
          <a:fontRef idx="minor">
            <a:schemeClr val="tx1"/>
          </a:fontRef>
        </p:style>
      </p:cxnSp>
      <p:sp>
        <p:nvSpPr>
          <p:cNvPr id="170048" name="TextBox 80"/>
          <p:cNvSpPr txBox="1">
            <a:spLocks noChangeArrowheads="1"/>
          </p:cNvSpPr>
          <p:nvPr/>
        </p:nvSpPr>
        <p:spPr bwMode="auto">
          <a:xfrm>
            <a:off x="4635501" y="3833814"/>
            <a:ext cx="441325" cy="369887"/>
          </a:xfrm>
          <a:prstGeom prst="rect">
            <a:avLst/>
          </a:prstGeom>
          <a:noFill/>
          <a:ln w="9525">
            <a:noFill/>
            <a:miter lim="800000"/>
            <a:headEnd/>
            <a:tailEnd/>
          </a:ln>
        </p:spPr>
        <p:txBody>
          <a:bodyPr wrap="none">
            <a:spAutoFit/>
          </a:bodyPr>
          <a:lstStyle/>
          <a:p>
            <a:r>
              <a:rPr lang="en-US" b="1"/>
              <a:t>66</a:t>
            </a:r>
          </a:p>
        </p:txBody>
      </p:sp>
      <p:cxnSp>
        <p:nvCxnSpPr>
          <p:cNvPr id="7" name="Straight Connector 6"/>
          <p:cNvCxnSpPr>
            <a:stCxn id="170048" idx="0"/>
          </p:cNvCxnSpPr>
          <p:nvPr/>
        </p:nvCxnSpPr>
        <p:spPr>
          <a:xfrm flipV="1">
            <a:off x="4856163" y="3654425"/>
            <a:ext cx="38100" cy="179388"/>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34</a:t>
            </a:fld>
            <a:endParaRPr lang="en-US" dirty="0"/>
          </a:p>
        </p:txBody>
      </p:sp>
      <p:sp>
        <p:nvSpPr>
          <p:cNvPr id="2" name="Title 1"/>
          <p:cNvSpPr>
            <a:spLocks noGrp="1"/>
          </p:cNvSpPr>
          <p:nvPr>
            <p:ph type="title"/>
          </p:nvPr>
        </p:nvSpPr>
        <p:spPr/>
        <p:txBody>
          <a:bodyPr/>
          <a:lstStyle/>
          <a:p>
            <a:r>
              <a:rPr lang="en-US" dirty="0"/>
              <a:t>Removal from a Vector Min-Heap </a:t>
            </a:r>
          </a:p>
        </p:txBody>
      </p:sp>
      <p:graphicFrame>
        <p:nvGraphicFramePr>
          <p:cNvPr id="87" name="Table 86"/>
          <p:cNvGraphicFramePr>
            <a:graphicFrameLocks noGrp="1"/>
          </p:cNvGraphicFramePr>
          <p:nvPr/>
        </p:nvGraphicFramePr>
        <p:xfrm>
          <a:off x="1767840" y="5029200"/>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b="0" dirty="0">
                          <a:solidFill>
                            <a:schemeClr val="tx1"/>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39" name="TextBox 3">
            <a:extLst>
              <a:ext uri="{FF2B5EF4-FFF2-40B4-BE49-F238E27FC236}">
                <a16:creationId xmlns:a16="http://schemas.microsoft.com/office/drawing/2014/main" id="{BB94D3BB-C71E-48B3-B1A9-02B6E7E73DF8}"/>
              </a:ext>
            </a:extLst>
          </p:cNvPr>
          <p:cNvSpPr txBox="1">
            <a:spLocks noChangeArrowheads="1"/>
          </p:cNvSpPr>
          <p:nvPr/>
        </p:nvSpPr>
        <p:spPr bwMode="auto">
          <a:xfrm>
            <a:off x="5399088" y="1437718"/>
            <a:ext cx="4659312" cy="3400931"/>
          </a:xfrm>
          <a:prstGeom prst="rect">
            <a:avLst/>
          </a:prstGeom>
          <a:noFill/>
          <a:ln w="9525">
            <a:noFill/>
            <a:miter lim="800000"/>
            <a:headEnd/>
            <a:tailEnd/>
          </a:ln>
        </p:spPr>
        <p:txBody>
          <a:bodyPr wrap="square">
            <a:spAutoFit/>
          </a:bodyPr>
          <a:lstStyle/>
          <a:p>
            <a:pPr marL="282575" indent="-282575">
              <a:buSzPct val="100000"/>
              <a:buFont typeface="+mj-lt"/>
              <a:buAutoNum type="arabicPeriod"/>
            </a:pPr>
            <a:r>
              <a:rPr lang="en-US" sz="1200" b="1" dirty="0">
                <a:latin typeface="Consolas" panose="020B0609020204030204" pitchFamily="49" charset="0"/>
                <a:cs typeface="Consolas" panose="020B0609020204030204" pitchFamily="49" charset="0"/>
              </a:rPr>
              <a:t>Save table[0].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table[0] to table[--size].</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parent to 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while (true)</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   Set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to (2 × parent) + 1</a:t>
            </a:r>
          </a:p>
          <a:p>
            <a:pPr marL="282575" indent="-282575">
              <a:buSzPct val="100000"/>
            </a:pPr>
            <a:r>
              <a:rPr lang="en-US" sz="1200" b="1" dirty="0">
                <a:latin typeface="Consolas" panose="020B0609020204030204" pitchFamily="49" charset="0"/>
                <a:cs typeface="Consolas" panose="020B0609020204030204" pitchFamily="49" charset="0"/>
              </a:rPr>
              <a:t>          and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 to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+ 1.</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break.</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Set minChild to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 &lt;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and</a:t>
            </a:r>
          </a:p>
          <a:p>
            <a:pPr marL="282575" indent="-282575">
              <a:buSzPct val="100000"/>
            </a:pPr>
            <a:r>
              <a:rPr lang="en-US" sz="1200" b="1" dirty="0">
                <a:latin typeface="Consolas" panose="020B0609020204030204" pitchFamily="49" charset="0"/>
                <a:cs typeface="Consolas" panose="020B0609020204030204" pitchFamily="49" charset="0"/>
              </a:rPr>
              <a:t>             table[</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table[</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Set minChild to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if table[parent] &lt;= table[minChild] break.</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Swap table[parent] and table[minChild].</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Set parent to minChild.</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Return saved value.</a:t>
            </a:r>
          </a:p>
        </p:txBody>
      </p:sp>
    </p:spTree>
    <p:extLst>
      <p:ext uri="{BB962C8B-B14F-4D97-AF65-F5344CB8AC3E}">
        <p14:creationId xmlns:p14="http://schemas.microsoft.com/office/powerpoint/2010/main" val="566701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Box 115"/>
          <p:cNvSpPr txBox="1">
            <a:spLocks noChangeArrowheads="1"/>
          </p:cNvSpPr>
          <p:nvPr/>
        </p:nvSpPr>
        <p:spPr bwMode="auto">
          <a:xfrm>
            <a:off x="3370264" y="2206625"/>
            <a:ext cx="312737" cy="368300"/>
          </a:xfrm>
          <a:prstGeom prst="rect">
            <a:avLst/>
          </a:prstGeom>
          <a:noFill/>
          <a:ln w="9525">
            <a:noFill/>
            <a:miter lim="800000"/>
            <a:headEnd/>
            <a:tailEnd/>
          </a:ln>
        </p:spPr>
        <p:txBody>
          <a:bodyPr wrap="none">
            <a:spAutoFit/>
          </a:bodyPr>
          <a:lstStyle/>
          <a:p>
            <a:r>
              <a:rPr lang="en-US" b="1" dirty="0"/>
              <a:t>8</a:t>
            </a:r>
          </a:p>
        </p:txBody>
      </p:sp>
      <p:sp>
        <p:nvSpPr>
          <p:cNvPr id="169987" name="TextBox 118"/>
          <p:cNvSpPr txBox="1">
            <a:spLocks noChangeArrowheads="1"/>
          </p:cNvSpPr>
          <p:nvPr/>
        </p:nvSpPr>
        <p:spPr bwMode="auto">
          <a:xfrm>
            <a:off x="2439989" y="2744789"/>
            <a:ext cx="441325" cy="369887"/>
          </a:xfrm>
          <a:prstGeom prst="rect">
            <a:avLst/>
          </a:prstGeom>
          <a:noFill/>
          <a:ln w="9525">
            <a:noFill/>
            <a:miter lim="800000"/>
            <a:headEnd/>
            <a:tailEnd/>
          </a:ln>
        </p:spPr>
        <p:txBody>
          <a:bodyPr wrap="none">
            <a:spAutoFit/>
          </a:bodyPr>
          <a:lstStyle/>
          <a:p>
            <a:r>
              <a:rPr lang="en-US" b="1"/>
              <a:t>18</a:t>
            </a:r>
          </a:p>
        </p:txBody>
      </p:sp>
      <p:sp>
        <p:nvSpPr>
          <p:cNvPr id="169988" name="TextBox 127"/>
          <p:cNvSpPr txBox="1">
            <a:spLocks noChangeArrowheads="1"/>
          </p:cNvSpPr>
          <p:nvPr/>
        </p:nvSpPr>
        <p:spPr bwMode="auto">
          <a:xfrm>
            <a:off x="4286251" y="2744789"/>
            <a:ext cx="441325" cy="369887"/>
          </a:xfrm>
          <a:prstGeom prst="rect">
            <a:avLst/>
          </a:prstGeom>
          <a:noFill/>
          <a:ln w="9525">
            <a:noFill/>
            <a:miter lim="800000"/>
            <a:headEnd/>
            <a:tailEnd/>
          </a:ln>
        </p:spPr>
        <p:txBody>
          <a:bodyPr>
            <a:spAutoFit/>
          </a:bodyPr>
          <a:lstStyle/>
          <a:p>
            <a:pPr algn="ctr"/>
            <a:r>
              <a:rPr lang="en-US" b="1" dirty="0"/>
              <a:t>10</a:t>
            </a:r>
          </a:p>
        </p:txBody>
      </p:sp>
      <p:grpSp>
        <p:nvGrpSpPr>
          <p:cNvPr id="169989" name="Group 128"/>
          <p:cNvGrpSpPr>
            <a:grpSpLocks/>
          </p:cNvGrpSpPr>
          <p:nvPr/>
        </p:nvGrpSpPr>
        <p:grpSpPr bwMode="auto">
          <a:xfrm>
            <a:off x="1728788" y="3833814"/>
            <a:ext cx="882650" cy="369887"/>
            <a:chOff x="4590254" y="5277977"/>
            <a:chExt cx="882292" cy="369332"/>
          </a:xfrm>
        </p:grpSpPr>
        <p:sp>
          <p:nvSpPr>
            <p:cNvPr id="170066" name="TextBox 153"/>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170067" name="TextBox 154"/>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169990" name="Group 129"/>
          <p:cNvGrpSpPr>
            <a:grpSpLocks/>
          </p:cNvGrpSpPr>
          <p:nvPr/>
        </p:nvGrpSpPr>
        <p:grpSpPr bwMode="auto">
          <a:xfrm>
            <a:off x="2713039" y="3833814"/>
            <a:ext cx="873125" cy="369887"/>
            <a:chOff x="2571515" y="5410200"/>
            <a:chExt cx="873193" cy="369332"/>
          </a:xfrm>
        </p:grpSpPr>
        <p:sp>
          <p:nvSpPr>
            <p:cNvPr id="170064" name="TextBox 151"/>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170065" name="TextBox 152"/>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169991" name="Group 130"/>
          <p:cNvGrpSpPr>
            <a:grpSpLocks/>
          </p:cNvGrpSpPr>
          <p:nvPr/>
        </p:nvGrpSpPr>
        <p:grpSpPr bwMode="auto">
          <a:xfrm>
            <a:off x="3689350" y="3833814"/>
            <a:ext cx="882650" cy="369887"/>
            <a:chOff x="2571515" y="5943600"/>
            <a:chExt cx="882292" cy="369332"/>
          </a:xfrm>
        </p:grpSpPr>
        <p:sp>
          <p:nvSpPr>
            <p:cNvPr id="170062" name="TextBox 149"/>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170063" name="TextBox 150"/>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169992" name="Group 131"/>
          <p:cNvGrpSpPr>
            <a:grpSpLocks/>
          </p:cNvGrpSpPr>
          <p:nvPr/>
        </p:nvGrpSpPr>
        <p:grpSpPr bwMode="auto">
          <a:xfrm>
            <a:off x="1949451" y="3284538"/>
            <a:ext cx="1420813" cy="379412"/>
            <a:chOff x="5434299" y="4142433"/>
            <a:chExt cx="1421044" cy="379568"/>
          </a:xfrm>
        </p:grpSpPr>
        <p:sp>
          <p:nvSpPr>
            <p:cNvPr id="170060" name="TextBox 147"/>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170061" name="TextBox 148"/>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169993" name="Group 132"/>
          <p:cNvGrpSpPr>
            <a:grpSpLocks/>
          </p:cNvGrpSpPr>
          <p:nvPr/>
        </p:nvGrpSpPr>
        <p:grpSpPr bwMode="auto">
          <a:xfrm>
            <a:off x="3910014" y="3284539"/>
            <a:ext cx="1322387" cy="369887"/>
            <a:chOff x="7394096" y="4142433"/>
            <a:chExt cx="1323438" cy="369332"/>
          </a:xfrm>
        </p:grpSpPr>
        <p:sp>
          <p:nvSpPr>
            <p:cNvPr id="170058" name="TextBox 145"/>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a:t>39</a:t>
              </a:r>
            </a:p>
          </p:txBody>
        </p:sp>
        <p:sp>
          <p:nvSpPr>
            <p:cNvPr id="170059" name="TextBox 146"/>
            <p:cNvSpPr txBox="1">
              <a:spLocks noChangeArrowheads="1"/>
            </p:cNvSpPr>
            <p:nvPr/>
          </p:nvSpPr>
          <p:spPr bwMode="auto">
            <a:xfrm>
              <a:off x="8276388" y="4142433"/>
              <a:ext cx="441146" cy="369332"/>
            </a:xfrm>
            <a:prstGeom prst="rect">
              <a:avLst/>
            </a:prstGeom>
            <a:noFill/>
            <a:ln w="9525">
              <a:noFill/>
              <a:miter lim="800000"/>
              <a:headEnd/>
              <a:tailEnd/>
            </a:ln>
          </p:spPr>
          <p:txBody>
            <a:bodyPr wrap="none">
              <a:spAutoFit/>
            </a:bodyPr>
            <a:lstStyle/>
            <a:p>
              <a:r>
                <a:rPr lang="en-US" b="1"/>
                <a:t>29</a:t>
              </a:r>
            </a:p>
          </p:txBody>
        </p:sp>
      </p:grpSp>
      <p:cxnSp>
        <p:nvCxnSpPr>
          <p:cNvPr id="134" name="Straight Connector 133"/>
          <p:cNvCxnSpPr>
            <a:stCxn id="169986" idx="1"/>
            <a:endCxn id="169987" idx="0"/>
          </p:cNvCxnSpPr>
          <p:nvPr/>
        </p:nvCxnSpPr>
        <p:spPr>
          <a:xfrm flipH="1">
            <a:off x="2660651" y="2390776"/>
            <a:ext cx="709613" cy="354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69986" idx="3"/>
            <a:endCxn id="169988" idx="0"/>
          </p:cNvCxnSpPr>
          <p:nvPr/>
        </p:nvCxnSpPr>
        <p:spPr>
          <a:xfrm>
            <a:off x="3683001" y="2390776"/>
            <a:ext cx="823913" cy="3540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70060" idx="0"/>
          </p:cNvCxnSpPr>
          <p:nvPr/>
        </p:nvCxnSpPr>
        <p:spPr>
          <a:xfrm flipH="1">
            <a:off x="2170114" y="3114676"/>
            <a:ext cx="269875"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4176713" y="3114676"/>
            <a:ext cx="220662"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70061" idx="0"/>
          </p:cNvCxnSpPr>
          <p:nvPr/>
        </p:nvCxnSpPr>
        <p:spPr>
          <a:xfrm flipH="1" flipV="1">
            <a:off x="2881314" y="3114676"/>
            <a:ext cx="268287"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70059" idx="0"/>
          </p:cNvCxnSpPr>
          <p:nvPr/>
        </p:nvCxnSpPr>
        <p:spPr>
          <a:xfrm flipH="1" flipV="1">
            <a:off x="4727576" y="3114676"/>
            <a:ext cx="284163"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70066" idx="0"/>
          </p:cNvCxnSpPr>
          <p:nvPr/>
        </p:nvCxnSpPr>
        <p:spPr>
          <a:xfrm flipV="1">
            <a:off x="1949450" y="3654425"/>
            <a:ext cx="128588"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70067" idx="0"/>
          </p:cNvCxnSpPr>
          <p:nvPr/>
        </p:nvCxnSpPr>
        <p:spPr>
          <a:xfrm flipH="1" flipV="1">
            <a:off x="2305051" y="3654425"/>
            <a:ext cx="8572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70064" idx="0"/>
          </p:cNvCxnSpPr>
          <p:nvPr/>
        </p:nvCxnSpPr>
        <p:spPr>
          <a:xfrm flipV="1">
            <a:off x="2933700" y="3663951"/>
            <a:ext cx="82550"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70065" idx="0"/>
          </p:cNvCxnSpPr>
          <p:nvPr/>
        </p:nvCxnSpPr>
        <p:spPr>
          <a:xfrm flipH="1" flipV="1">
            <a:off x="3257550" y="3654425"/>
            <a:ext cx="10795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70062" idx="0"/>
          </p:cNvCxnSpPr>
          <p:nvPr/>
        </p:nvCxnSpPr>
        <p:spPr>
          <a:xfrm flipV="1">
            <a:off x="3910014" y="3654425"/>
            <a:ext cx="9207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70063" idx="0"/>
          </p:cNvCxnSpPr>
          <p:nvPr/>
        </p:nvCxnSpPr>
        <p:spPr>
          <a:xfrm flipH="1" flipV="1">
            <a:off x="4286250" y="3663951"/>
            <a:ext cx="65088" cy="169863"/>
          </a:xfrm>
          <a:prstGeom prst="line">
            <a:avLst/>
          </a:prstGeom>
        </p:spPr>
        <p:style>
          <a:lnRef idx="1">
            <a:schemeClr val="accent1"/>
          </a:lnRef>
          <a:fillRef idx="0">
            <a:schemeClr val="accent1"/>
          </a:fillRef>
          <a:effectRef idx="0">
            <a:schemeClr val="accent1"/>
          </a:effectRef>
          <a:fontRef idx="minor">
            <a:schemeClr val="tx1"/>
          </a:fontRef>
        </p:style>
      </p:cxnSp>
      <p:sp>
        <p:nvSpPr>
          <p:cNvPr id="170048" name="TextBox 80"/>
          <p:cNvSpPr txBox="1">
            <a:spLocks noChangeArrowheads="1"/>
          </p:cNvSpPr>
          <p:nvPr/>
        </p:nvSpPr>
        <p:spPr bwMode="auto">
          <a:xfrm>
            <a:off x="4635501" y="3833814"/>
            <a:ext cx="441325" cy="369887"/>
          </a:xfrm>
          <a:prstGeom prst="rect">
            <a:avLst/>
          </a:prstGeom>
          <a:noFill/>
          <a:ln w="9525">
            <a:noFill/>
            <a:miter lim="800000"/>
            <a:headEnd/>
            <a:tailEnd/>
          </a:ln>
        </p:spPr>
        <p:txBody>
          <a:bodyPr wrap="none">
            <a:spAutoFit/>
          </a:bodyPr>
          <a:lstStyle/>
          <a:p>
            <a:r>
              <a:rPr lang="en-US" b="1"/>
              <a:t>66</a:t>
            </a:r>
          </a:p>
        </p:txBody>
      </p:sp>
      <p:cxnSp>
        <p:nvCxnSpPr>
          <p:cNvPr id="7" name="Straight Connector 6"/>
          <p:cNvCxnSpPr>
            <a:stCxn id="170048" idx="0"/>
          </p:cNvCxnSpPr>
          <p:nvPr/>
        </p:nvCxnSpPr>
        <p:spPr>
          <a:xfrm flipV="1">
            <a:off x="4856163" y="3654425"/>
            <a:ext cx="38100" cy="179388"/>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35</a:t>
            </a:fld>
            <a:endParaRPr lang="en-US" dirty="0"/>
          </a:p>
        </p:txBody>
      </p:sp>
      <p:sp>
        <p:nvSpPr>
          <p:cNvPr id="2" name="Title 1"/>
          <p:cNvSpPr>
            <a:spLocks noGrp="1"/>
          </p:cNvSpPr>
          <p:nvPr>
            <p:ph type="title"/>
          </p:nvPr>
        </p:nvSpPr>
        <p:spPr/>
        <p:txBody>
          <a:bodyPr/>
          <a:lstStyle/>
          <a:p>
            <a:r>
              <a:rPr lang="en-US" dirty="0"/>
              <a:t>Removal from a Vector Min-Heap </a:t>
            </a:r>
          </a:p>
        </p:txBody>
      </p:sp>
      <p:graphicFrame>
        <p:nvGraphicFramePr>
          <p:cNvPr id="87" name="Table 86"/>
          <p:cNvGraphicFramePr>
            <a:graphicFrameLocks noGrp="1"/>
          </p:cNvGraphicFramePr>
          <p:nvPr/>
        </p:nvGraphicFramePr>
        <p:xfrm>
          <a:off x="1767840" y="5029200"/>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b="0" dirty="0">
                          <a:solidFill>
                            <a:srgbClr val="FF0000"/>
                          </a:solidFill>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48" name="TextBox 115">
            <a:extLst>
              <a:ext uri="{FF2B5EF4-FFF2-40B4-BE49-F238E27FC236}">
                <a16:creationId xmlns:a16="http://schemas.microsoft.com/office/drawing/2014/main" id="{4260E6CE-8AF3-4193-932D-63C9E507B1C8}"/>
              </a:ext>
            </a:extLst>
          </p:cNvPr>
          <p:cNvSpPr txBox="1">
            <a:spLocks noChangeArrowheads="1"/>
          </p:cNvSpPr>
          <p:nvPr/>
        </p:nvSpPr>
        <p:spPr bwMode="auto">
          <a:xfrm>
            <a:off x="1888290" y="1610847"/>
            <a:ext cx="312737" cy="368300"/>
          </a:xfrm>
          <a:prstGeom prst="rect">
            <a:avLst/>
          </a:prstGeom>
          <a:noFill/>
          <a:ln w="9525">
            <a:noFill/>
            <a:miter lim="800000"/>
            <a:headEnd/>
            <a:tailEnd/>
          </a:ln>
        </p:spPr>
        <p:txBody>
          <a:bodyPr wrap="none">
            <a:spAutoFit/>
          </a:bodyPr>
          <a:lstStyle/>
          <a:p>
            <a:r>
              <a:rPr lang="en-US" b="1" dirty="0">
                <a:solidFill>
                  <a:srgbClr val="FF0000"/>
                </a:solidFill>
              </a:rPr>
              <a:t>8</a:t>
            </a:r>
          </a:p>
        </p:txBody>
      </p:sp>
      <p:sp>
        <p:nvSpPr>
          <p:cNvPr id="40" name="TextBox 3">
            <a:extLst>
              <a:ext uri="{FF2B5EF4-FFF2-40B4-BE49-F238E27FC236}">
                <a16:creationId xmlns:a16="http://schemas.microsoft.com/office/drawing/2014/main" id="{6DA2EFA7-6DD1-4B88-9EC6-D1638D52AADF}"/>
              </a:ext>
            </a:extLst>
          </p:cNvPr>
          <p:cNvSpPr txBox="1">
            <a:spLocks noChangeArrowheads="1"/>
          </p:cNvSpPr>
          <p:nvPr/>
        </p:nvSpPr>
        <p:spPr bwMode="auto">
          <a:xfrm>
            <a:off x="5399088" y="1437718"/>
            <a:ext cx="4659312" cy="3400931"/>
          </a:xfrm>
          <a:prstGeom prst="rect">
            <a:avLst/>
          </a:prstGeom>
          <a:noFill/>
          <a:ln w="9525">
            <a:noFill/>
            <a:miter lim="800000"/>
            <a:headEnd/>
            <a:tailEnd/>
          </a:ln>
        </p:spPr>
        <p:txBody>
          <a:bodyPr wrap="square">
            <a:spAutoFit/>
          </a:bodyPr>
          <a:lstStyle/>
          <a:p>
            <a:pPr marL="282575" indent="-282575">
              <a:buSzPct val="100000"/>
              <a:buFont typeface="+mj-lt"/>
              <a:buAutoNum type="arabicPeriod"/>
            </a:pPr>
            <a:r>
              <a:rPr lang="en-US" sz="1200" b="1" dirty="0">
                <a:solidFill>
                  <a:srgbClr val="FF0000"/>
                </a:solidFill>
                <a:latin typeface="Consolas" panose="020B0609020204030204" pitchFamily="49" charset="0"/>
                <a:cs typeface="Consolas" panose="020B0609020204030204" pitchFamily="49" charset="0"/>
              </a:rPr>
              <a:t>Save table[0].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table[0] to table[--size].</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parent to 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while (true)</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   Set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to (2 × parent) + 1</a:t>
            </a:r>
          </a:p>
          <a:p>
            <a:pPr marL="282575" indent="-282575">
              <a:buSzPct val="100000"/>
            </a:pPr>
            <a:r>
              <a:rPr lang="en-US" sz="1200" b="1" dirty="0">
                <a:latin typeface="Consolas" panose="020B0609020204030204" pitchFamily="49" charset="0"/>
                <a:cs typeface="Consolas" panose="020B0609020204030204" pitchFamily="49" charset="0"/>
              </a:rPr>
              <a:t>          and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 to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+ 1.</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break.</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Set minChild to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 &lt;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and</a:t>
            </a:r>
          </a:p>
          <a:p>
            <a:pPr marL="282575" indent="-282575">
              <a:buSzPct val="100000"/>
            </a:pPr>
            <a:r>
              <a:rPr lang="en-US" sz="1200" b="1" dirty="0">
                <a:latin typeface="Consolas" panose="020B0609020204030204" pitchFamily="49" charset="0"/>
                <a:cs typeface="Consolas" panose="020B0609020204030204" pitchFamily="49" charset="0"/>
              </a:rPr>
              <a:t>             table[</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table[</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Set minChild to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if table[parent] &lt;= table[minChild] break.</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Swap table[parent] and table[minChild].</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Set parent to minChild.</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Return saved value.</a:t>
            </a:r>
          </a:p>
        </p:txBody>
      </p:sp>
    </p:spTree>
    <p:extLst>
      <p:ext uri="{BB962C8B-B14F-4D97-AF65-F5344CB8AC3E}">
        <p14:creationId xmlns:p14="http://schemas.microsoft.com/office/powerpoint/2010/main" val="2944414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Box 115"/>
          <p:cNvSpPr txBox="1">
            <a:spLocks noChangeArrowheads="1"/>
          </p:cNvSpPr>
          <p:nvPr/>
        </p:nvSpPr>
        <p:spPr bwMode="auto">
          <a:xfrm>
            <a:off x="3370263" y="2206625"/>
            <a:ext cx="441146" cy="369332"/>
          </a:xfrm>
          <a:prstGeom prst="rect">
            <a:avLst/>
          </a:prstGeom>
          <a:noFill/>
          <a:ln w="9525">
            <a:noFill/>
            <a:miter lim="800000"/>
            <a:headEnd/>
            <a:tailEnd/>
          </a:ln>
        </p:spPr>
        <p:txBody>
          <a:bodyPr wrap="none">
            <a:spAutoFit/>
          </a:bodyPr>
          <a:lstStyle/>
          <a:p>
            <a:r>
              <a:rPr lang="en-US" b="1" dirty="0">
                <a:solidFill>
                  <a:srgbClr val="FF0000"/>
                </a:solidFill>
              </a:rPr>
              <a:t>66</a:t>
            </a:r>
          </a:p>
        </p:txBody>
      </p:sp>
      <p:sp>
        <p:nvSpPr>
          <p:cNvPr id="169987" name="TextBox 118"/>
          <p:cNvSpPr txBox="1">
            <a:spLocks noChangeArrowheads="1"/>
          </p:cNvSpPr>
          <p:nvPr/>
        </p:nvSpPr>
        <p:spPr bwMode="auto">
          <a:xfrm>
            <a:off x="2439989" y="2744789"/>
            <a:ext cx="441325" cy="369887"/>
          </a:xfrm>
          <a:prstGeom prst="rect">
            <a:avLst/>
          </a:prstGeom>
          <a:noFill/>
          <a:ln w="9525">
            <a:noFill/>
            <a:miter lim="800000"/>
            <a:headEnd/>
            <a:tailEnd/>
          </a:ln>
        </p:spPr>
        <p:txBody>
          <a:bodyPr wrap="none">
            <a:spAutoFit/>
          </a:bodyPr>
          <a:lstStyle/>
          <a:p>
            <a:r>
              <a:rPr lang="en-US" b="1"/>
              <a:t>18</a:t>
            </a:r>
          </a:p>
        </p:txBody>
      </p:sp>
      <p:sp>
        <p:nvSpPr>
          <p:cNvPr id="169988" name="TextBox 127"/>
          <p:cNvSpPr txBox="1">
            <a:spLocks noChangeArrowheads="1"/>
          </p:cNvSpPr>
          <p:nvPr/>
        </p:nvSpPr>
        <p:spPr bwMode="auto">
          <a:xfrm>
            <a:off x="4286251" y="2744789"/>
            <a:ext cx="441325" cy="369887"/>
          </a:xfrm>
          <a:prstGeom prst="rect">
            <a:avLst/>
          </a:prstGeom>
          <a:noFill/>
          <a:ln w="9525">
            <a:noFill/>
            <a:miter lim="800000"/>
            <a:headEnd/>
            <a:tailEnd/>
          </a:ln>
        </p:spPr>
        <p:txBody>
          <a:bodyPr>
            <a:spAutoFit/>
          </a:bodyPr>
          <a:lstStyle/>
          <a:p>
            <a:pPr algn="ctr"/>
            <a:r>
              <a:rPr lang="en-US" b="1" dirty="0"/>
              <a:t>10</a:t>
            </a:r>
          </a:p>
        </p:txBody>
      </p:sp>
      <p:grpSp>
        <p:nvGrpSpPr>
          <p:cNvPr id="169989" name="Group 128"/>
          <p:cNvGrpSpPr>
            <a:grpSpLocks/>
          </p:cNvGrpSpPr>
          <p:nvPr/>
        </p:nvGrpSpPr>
        <p:grpSpPr bwMode="auto">
          <a:xfrm>
            <a:off x="1728788" y="3833814"/>
            <a:ext cx="882650" cy="369887"/>
            <a:chOff x="4590254" y="5277977"/>
            <a:chExt cx="882292" cy="369332"/>
          </a:xfrm>
        </p:grpSpPr>
        <p:sp>
          <p:nvSpPr>
            <p:cNvPr id="170066" name="TextBox 153"/>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170067" name="TextBox 154"/>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169990" name="Group 129"/>
          <p:cNvGrpSpPr>
            <a:grpSpLocks/>
          </p:cNvGrpSpPr>
          <p:nvPr/>
        </p:nvGrpSpPr>
        <p:grpSpPr bwMode="auto">
          <a:xfrm>
            <a:off x="2713039" y="3833814"/>
            <a:ext cx="873125" cy="369887"/>
            <a:chOff x="2571515" y="5410200"/>
            <a:chExt cx="873193" cy="369332"/>
          </a:xfrm>
        </p:grpSpPr>
        <p:sp>
          <p:nvSpPr>
            <p:cNvPr id="170064" name="TextBox 151"/>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170065" name="TextBox 152"/>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169991" name="Group 130"/>
          <p:cNvGrpSpPr>
            <a:grpSpLocks/>
          </p:cNvGrpSpPr>
          <p:nvPr/>
        </p:nvGrpSpPr>
        <p:grpSpPr bwMode="auto">
          <a:xfrm>
            <a:off x="3689350" y="3833814"/>
            <a:ext cx="882650" cy="369887"/>
            <a:chOff x="2571515" y="5943600"/>
            <a:chExt cx="882292" cy="369332"/>
          </a:xfrm>
        </p:grpSpPr>
        <p:sp>
          <p:nvSpPr>
            <p:cNvPr id="170062" name="TextBox 149"/>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170063" name="TextBox 150"/>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169992" name="Group 131"/>
          <p:cNvGrpSpPr>
            <a:grpSpLocks/>
          </p:cNvGrpSpPr>
          <p:nvPr/>
        </p:nvGrpSpPr>
        <p:grpSpPr bwMode="auto">
          <a:xfrm>
            <a:off x="1949451" y="3284538"/>
            <a:ext cx="1420813" cy="379412"/>
            <a:chOff x="5434299" y="4142433"/>
            <a:chExt cx="1421044" cy="379568"/>
          </a:xfrm>
        </p:grpSpPr>
        <p:sp>
          <p:nvSpPr>
            <p:cNvPr id="170060" name="TextBox 147"/>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170061" name="TextBox 148"/>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169993" name="Group 132"/>
          <p:cNvGrpSpPr>
            <a:grpSpLocks/>
          </p:cNvGrpSpPr>
          <p:nvPr/>
        </p:nvGrpSpPr>
        <p:grpSpPr bwMode="auto">
          <a:xfrm>
            <a:off x="3910014" y="3284539"/>
            <a:ext cx="1322387" cy="369887"/>
            <a:chOff x="7394096" y="4142433"/>
            <a:chExt cx="1323438" cy="369332"/>
          </a:xfrm>
        </p:grpSpPr>
        <p:sp>
          <p:nvSpPr>
            <p:cNvPr id="170058" name="TextBox 145"/>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a:t>39</a:t>
              </a:r>
            </a:p>
          </p:txBody>
        </p:sp>
        <p:sp>
          <p:nvSpPr>
            <p:cNvPr id="170059" name="TextBox 146"/>
            <p:cNvSpPr txBox="1">
              <a:spLocks noChangeArrowheads="1"/>
            </p:cNvSpPr>
            <p:nvPr/>
          </p:nvSpPr>
          <p:spPr bwMode="auto">
            <a:xfrm>
              <a:off x="8276388" y="4142433"/>
              <a:ext cx="441146" cy="369332"/>
            </a:xfrm>
            <a:prstGeom prst="rect">
              <a:avLst/>
            </a:prstGeom>
            <a:noFill/>
            <a:ln w="9525">
              <a:noFill/>
              <a:miter lim="800000"/>
              <a:headEnd/>
              <a:tailEnd/>
            </a:ln>
          </p:spPr>
          <p:txBody>
            <a:bodyPr wrap="none">
              <a:spAutoFit/>
            </a:bodyPr>
            <a:lstStyle/>
            <a:p>
              <a:r>
                <a:rPr lang="en-US" b="1"/>
                <a:t>29</a:t>
              </a:r>
            </a:p>
          </p:txBody>
        </p:sp>
      </p:grpSp>
      <p:cxnSp>
        <p:nvCxnSpPr>
          <p:cNvPr id="134" name="Straight Connector 133"/>
          <p:cNvCxnSpPr>
            <a:stCxn id="169986" idx="1"/>
            <a:endCxn id="169987" idx="0"/>
          </p:cNvCxnSpPr>
          <p:nvPr/>
        </p:nvCxnSpPr>
        <p:spPr>
          <a:xfrm flipH="1">
            <a:off x="2660651" y="2391292"/>
            <a:ext cx="709612" cy="353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69986" idx="3"/>
            <a:endCxn id="169988" idx="0"/>
          </p:cNvCxnSpPr>
          <p:nvPr/>
        </p:nvCxnSpPr>
        <p:spPr>
          <a:xfrm>
            <a:off x="3811409" y="2391292"/>
            <a:ext cx="695504" cy="353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70060" idx="0"/>
          </p:cNvCxnSpPr>
          <p:nvPr/>
        </p:nvCxnSpPr>
        <p:spPr>
          <a:xfrm flipH="1">
            <a:off x="2170114" y="3114676"/>
            <a:ext cx="269875"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4176713" y="3114676"/>
            <a:ext cx="220662"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70061" idx="0"/>
          </p:cNvCxnSpPr>
          <p:nvPr/>
        </p:nvCxnSpPr>
        <p:spPr>
          <a:xfrm flipH="1" flipV="1">
            <a:off x="2881314" y="3114676"/>
            <a:ext cx="268287"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70059" idx="0"/>
          </p:cNvCxnSpPr>
          <p:nvPr/>
        </p:nvCxnSpPr>
        <p:spPr>
          <a:xfrm flipH="1" flipV="1">
            <a:off x="4727576" y="3114676"/>
            <a:ext cx="284163"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70066" idx="0"/>
          </p:cNvCxnSpPr>
          <p:nvPr/>
        </p:nvCxnSpPr>
        <p:spPr>
          <a:xfrm flipV="1">
            <a:off x="1949450" y="3654425"/>
            <a:ext cx="128588"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70067" idx="0"/>
          </p:cNvCxnSpPr>
          <p:nvPr/>
        </p:nvCxnSpPr>
        <p:spPr>
          <a:xfrm flipH="1" flipV="1">
            <a:off x="2305051" y="3654425"/>
            <a:ext cx="8572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70064" idx="0"/>
          </p:cNvCxnSpPr>
          <p:nvPr/>
        </p:nvCxnSpPr>
        <p:spPr>
          <a:xfrm flipV="1">
            <a:off x="2933700" y="3663951"/>
            <a:ext cx="82550"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70065" idx="0"/>
          </p:cNvCxnSpPr>
          <p:nvPr/>
        </p:nvCxnSpPr>
        <p:spPr>
          <a:xfrm flipH="1" flipV="1">
            <a:off x="3257550" y="3654425"/>
            <a:ext cx="10795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70062" idx="0"/>
          </p:cNvCxnSpPr>
          <p:nvPr/>
        </p:nvCxnSpPr>
        <p:spPr>
          <a:xfrm flipV="1">
            <a:off x="3910014" y="3654425"/>
            <a:ext cx="9207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70063" idx="0"/>
          </p:cNvCxnSpPr>
          <p:nvPr/>
        </p:nvCxnSpPr>
        <p:spPr>
          <a:xfrm flipH="1" flipV="1">
            <a:off x="4286250" y="3663951"/>
            <a:ext cx="65088" cy="16986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36</a:t>
            </a:fld>
            <a:endParaRPr lang="en-US" dirty="0"/>
          </a:p>
        </p:txBody>
      </p:sp>
      <p:sp>
        <p:nvSpPr>
          <p:cNvPr id="2" name="Title 1"/>
          <p:cNvSpPr>
            <a:spLocks noGrp="1"/>
          </p:cNvSpPr>
          <p:nvPr>
            <p:ph type="title"/>
          </p:nvPr>
        </p:nvSpPr>
        <p:spPr/>
        <p:txBody>
          <a:bodyPr/>
          <a:lstStyle/>
          <a:p>
            <a:r>
              <a:rPr lang="en-US" dirty="0"/>
              <a:t>Removal from a Vector Min-Heap </a:t>
            </a:r>
          </a:p>
        </p:txBody>
      </p:sp>
      <p:graphicFrame>
        <p:nvGraphicFramePr>
          <p:cNvPr id="87" name="Table 86"/>
          <p:cNvGraphicFramePr>
            <a:graphicFrameLocks noGrp="1"/>
          </p:cNvGraphicFramePr>
          <p:nvPr/>
        </p:nvGraphicFramePr>
        <p:xfrm>
          <a:off x="1767840" y="5029200"/>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b="0" dirty="0">
                          <a:solidFill>
                            <a:srgbClr val="FF0000"/>
                          </a:solidFill>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dirty="0">
                          <a:solidFill>
                            <a:srgbClr val="FF0000"/>
                          </a:solidFill>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cxnSp>
        <p:nvCxnSpPr>
          <p:cNvPr id="39" name="Elbow Connector 6">
            <a:extLst>
              <a:ext uri="{FF2B5EF4-FFF2-40B4-BE49-F238E27FC236}">
                <a16:creationId xmlns:a16="http://schemas.microsoft.com/office/drawing/2014/main" id="{F98D0855-A435-4BE4-AD82-963765C06E2E}"/>
              </a:ext>
            </a:extLst>
          </p:cNvPr>
          <p:cNvCxnSpPr>
            <a:cxnSpLocks/>
          </p:cNvCxnSpPr>
          <p:nvPr/>
        </p:nvCxnSpPr>
        <p:spPr>
          <a:xfrm rot="10800000">
            <a:off x="2057403" y="5821679"/>
            <a:ext cx="7086599" cy="274320"/>
          </a:xfrm>
          <a:prstGeom prst="bentConnector3">
            <a:avLst>
              <a:gd name="adj1" fmla="val 100017"/>
            </a:avLst>
          </a:prstGeom>
          <a:ln w="31750">
            <a:tailEnd type="arrow"/>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F94427A-1E74-49D6-B6EF-211A3F5814D6}"/>
              </a:ext>
            </a:extLst>
          </p:cNvPr>
          <p:cNvCxnSpPr>
            <a:cxnSpLocks/>
          </p:cNvCxnSpPr>
          <p:nvPr/>
        </p:nvCxnSpPr>
        <p:spPr>
          <a:xfrm>
            <a:off x="9144000" y="5823563"/>
            <a:ext cx="0" cy="27432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48" name="TextBox 115">
            <a:extLst>
              <a:ext uri="{FF2B5EF4-FFF2-40B4-BE49-F238E27FC236}">
                <a16:creationId xmlns:a16="http://schemas.microsoft.com/office/drawing/2014/main" id="{4260E6CE-8AF3-4193-932D-63C9E507B1C8}"/>
              </a:ext>
            </a:extLst>
          </p:cNvPr>
          <p:cNvSpPr txBox="1">
            <a:spLocks noChangeArrowheads="1"/>
          </p:cNvSpPr>
          <p:nvPr/>
        </p:nvSpPr>
        <p:spPr bwMode="auto">
          <a:xfrm>
            <a:off x="1888290" y="1610847"/>
            <a:ext cx="312737" cy="368300"/>
          </a:xfrm>
          <a:prstGeom prst="rect">
            <a:avLst/>
          </a:prstGeom>
          <a:noFill/>
          <a:ln w="9525">
            <a:noFill/>
            <a:miter lim="800000"/>
            <a:headEnd/>
            <a:tailEnd/>
          </a:ln>
        </p:spPr>
        <p:txBody>
          <a:bodyPr wrap="none">
            <a:spAutoFit/>
          </a:bodyPr>
          <a:lstStyle/>
          <a:p>
            <a:r>
              <a:rPr lang="en-US" b="1" dirty="0"/>
              <a:t>8</a:t>
            </a:r>
          </a:p>
        </p:txBody>
      </p:sp>
      <p:sp>
        <p:nvSpPr>
          <p:cNvPr id="43" name="TextBox 3">
            <a:extLst>
              <a:ext uri="{FF2B5EF4-FFF2-40B4-BE49-F238E27FC236}">
                <a16:creationId xmlns:a16="http://schemas.microsoft.com/office/drawing/2014/main" id="{F8D73584-7728-41DD-93B0-5C8D7010081E}"/>
              </a:ext>
            </a:extLst>
          </p:cNvPr>
          <p:cNvSpPr txBox="1">
            <a:spLocks noChangeArrowheads="1"/>
          </p:cNvSpPr>
          <p:nvPr/>
        </p:nvSpPr>
        <p:spPr bwMode="auto">
          <a:xfrm>
            <a:off x="5399088" y="1437718"/>
            <a:ext cx="4659312" cy="3400931"/>
          </a:xfrm>
          <a:prstGeom prst="rect">
            <a:avLst/>
          </a:prstGeom>
          <a:noFill/>
          <a:ln w="9525">
            <a:noFill/>
            <a:miter lim="800000"/>
            <a:headEnd/>
            <a:tailEnd/>
          </a:ln>
        </p:spPr>
        <p:txBody>
          <a:bodyPr wrap="square">
            <a:spAutoFit/>
          </a:bodyPr>
          <a:lstStyle/>
          <a:p>
            <a:pPr marL="282575" indent="-282575">
              <a:buSzPct val="100000"/>
              <a:buFont typeface="+mj-lt"/>
              <a:buAutoNum type="arabicPeriod"/>
            </a:pPr>
            <a:r>
              <a:rPr lang="en-US" sz="1200" b="1" dirty="0">
                <a:latin typeface="Consolas" panose="020B0609020204030204" pitchFamily="49" charset="0"/>
                <a:cs typeface="Consolas" panose="020B0609020204030204" pitchFamily="49" charset="0"/>
              </a:rPr>
              <a:t>Save table[0].</a:t>
            </a:r>
          </a:p>
          <a:p>
            <a:pPr marL="282575" indent="-282575">
              <a:spcBef>
                <a:spcPts val="400"/>
              </a:spcBef>
              <a:buSzPct val="100000"/>
              <a:buFont typeface="+mj-lt"/>
              <a:buAutoNum type="arabicPeriod"/>
            </a:pPr>
            <a:r>
              <a:rPr lang="en-US" sz="1200" b="1" dirty="0">
                <a:solidFill>
                  <a:srgbClr val="FF0000"/>
                </a:solidFill>
                <a:latin typeface="Consolas" panose="020B0609020204030204" pitchFamily="49" charset="0"/>
                <a:cs typeface="Consolas" panose="020B0609020204030204" pitchFamily="49" charset="0"/>
              </a:rPr>
              <a:t>Set table[0] to table[--size].</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parent to 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while (true)</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   Set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to (2 × parent) + 1</a:t>
            </a:r>
          </a:p>
          <a:p>
            <a:pPr marL="282575" indent="-282575">
              <a:buSzPct val="100000"/>
            </a:pPr>
            <a:r>
              <a:rPr lang="en-US" sz="1200" b="1" dirty="0">
                <a:latin typeface="Consolas" panose="020B0609020204030204" pitchFamily="49" charset="0"/>
                <a:cs typeface="Consolas" panose="020B0609020204030204" pitchFamily="49" charset="0"/>
              </a:rPr>
              <a:t>          and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 to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+ 1.</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break.</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Set minChild to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 &lt;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and</a:t>
            </a:r>
          </a:p>
          <a:p>
            <a:pPr marL="282575" indent="-282575">
              <a:buSzPct val="100000"/>
            </a:pPr>
            <a:r>
              <a:rPr lang="en-US" sz="1200" b="1" dirty="0">
                <a:latin typeface="Consolas" panose="020B0609020204030204" pitchFamily="49" charset="0"/>
                <a:cs typeface="Consolas" panose="020B0609020204030204" pitchFamily="49" charset="0"/>
              </a:rPr>
              <a:t>             table[</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table[</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Set minChild to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if table[parent] &lt;= table[minChild] break.</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Swap table[parent] and table[minChild].</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Set parent to minChild.</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Return saved value.</a:t>
            </a:r>
          </a:p>
        </p:txBody>
      </p:sp>
    </p:spTree>
    <p:extLst>
      <p:ext uri="{BB962C8B-B14F-4D97-AF65-F5344CB8AC3E}">
        <p14:creationId xmlns:p14="http://schemas.microsoft.com/office/powerpoint/2010/main" val="28398588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TextBox 115"/>
          <p:cNvSpPr txBox="1">
            <a:spLocks noChangeArrowheads="1"/>
          </p:cNvSpPr>
          <p:nvPr/>
        </p:nvSpPr>
        <p:spPr bwMode="auto">
          <a:xfrm>
            <a:off x="3370263" y="2206625"/>
            <a:ext cx="441146" cy="369332"/>
          </a:xfrm>
          <a:prstGeom prst="rect">
            <a:avLst/>
          </a:prstGeom>
          <a:noFill/>
          <a:ln w="9525">
            <a:noFill/>
            <a:miter lim="800000"/>
            <a:headEnd/>
            <a:tailEnd/>
          </a:ln>
        </p:spPr>
        <p:txBody>
          <a:bodyPr wrap="none">
            <a:spAutoFit/>
          </a:bodyPr>
          <a:lstStyle/>
          <a:p>
            <a:r>
              <a:rPr lang="en-US" b="1" dirty="0">
                <a:solidFill>
                  <a:srgbClr val="FF0000"/>
                </a:solidFill>
              </a:rPr>
              <a:t>66</a:t>
            </a:r>
          </a:p>
        </p:txBody>
      </p:sp>
      <p:sp>
        <p:nvSpPr>
          <p:cNvPr id="169987" name="TextBox 118"/>
          <p:cNvSpPr txBox="1">
            <a:spLocks noChangeArrowheads="1"/>
          </p:cNvSpPr>
          <p:nvPr/>
        </p:nvSpPr>
        <p:spPr bwMode="auto">
          <a:xfrm>
            <a:off x="2439989" y="2744789"/>
            <a:ext cx="441325" cy="369887"/>
          </a:xfrm>
          <a:prstGeom prst="rect">
            <a:avLst/>
          </a:prstGeom>
          <a:noFill/>
          <a:ln w="9525">
            <a:noFill/>
            <a:miter lim="800000"/>
            <a:headEnd/>
            <a:tailEnd/>
          </a:ln>
        </p:spPr>
        <p:txBody>
          <a:bodyPr wrap="none">
            <a:spAutoFit/>
          </a:bodyPr>
          <a:lstStyle/>
          <a:p>
            <a:r>
              <a:rPr lang="en-US" b="1"/>
              <a:t>18</a:t>
            </a:r>
          </a:p>
        </p:txBody>
      </p:sp>
      <p:sp>
        <p:nvSpPr>
          <p:cNvPr id="169988" name="TextBox 127"/>
          <p:cNvSpPr txBox="1">
            <a:spLocks noChangeArrowheads="1"/>
          </p:cNvSpPr>
          <p:nvPr/>
        </p:nvSpPr>
        <p:spPr bwMode="auto">
          <a:xfrm>
            <a:off x="4286251" y="2744789"/>
            <a:ext cx="441325" cy="369887"/>
          </a:xfrm>
          <a:prstGeom prst="rect">
            <a:avLst/>
          </a:prstGeom>
          <a:noFill/>
          <a:ln w="9525">
            <a:noFill/>
            <a:miter lim="800000"/>
            <a:headEnd/>
            <a:tailEnd/>
          </a:ln>
        </p:spPr>
        <p:txBody>
          <a:bodyPr>
            <a:spAutoFit/>
          </a:bodyPr>
          <a:lstStyle/>
          <a:p>
            <a:pPr algn="ctr"/>
            <a:r>
              <a:rPr lang="en-US" b="1" dirty="0"/>
              <a:t>10</a:t>
            </a:r>
          </a:p>
        </p:txBody>
      </p:sp>
      <p:grpSp>
        <p:nvGrpSpPr>
          <p:cNvPr id="169989" name="Group 128"/>
          <p:cNvGrpSpPr>
            <a:grpSpLocks/>
          </p:cNvGrpSpPr>
          <p:nvPr/>
        </p:nvGrpSpPr>
        <p:grpSpPr bwMode="auto">
          <a:xfrm>
            <a:off x="1728788" y="3833814"/>
            <a:ext cx="882650" cy="369887"/>
            <a:chOff x="4590254" y="5277977"/>
            <a:chExt cx="882292" cy="369332"/>
          </a:xfrm>
        </p:grpSpPr>
        <p:sp>
          <p:nvSpPr>
            <p:cNvPr id="170066" name="TextBox 153"/>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170067" name="TextBox 154"/>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169990" name="Group 129"/>
          <p:cNvGrpSpPr>
            <a:grpSpLocks/>
          </p:cNvGrpSpPr>
          <p:nvPr/>
        </p:nvGrpSpPr>
        <p:grpSpPr bwMode="auto">
          <a:xfrm>
            <a:off x="2713039" y="3833814"/>
            <a:ext cx="873125" cy="369887"/>
            <a:chOff x="2571515" y="5410200"/>
            <a:chExt cx="873193" cy="369332"/>
          </a:xfrm>
        </p:grpSpPr>
        <p:sp>
          <p:nvSpPr>
            <p:cNvPr id="170064" name="TextBox 151"/>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170065" name="TextBox 152"/>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169991" name="Group 130"/>
          <p:cNvGrpSpPr>
            <a:grpSpLocks/>
          </p:cNvGrpSpPr>
          <p:nvPr/>
        </p:nvGrpSpPr>
        <p:grpSpPr bwMode="auto">
          <a:xfrm>
            <a:off x="3689350" y="3833814"/>
            <a:ext cx="882650" cy="369887"/>
            <a:chOff x="2571515" y="5943600"/>
            <a:chExt cx="882292" cy="369332"/>
          </a:xfrm>
        </p:grpSpPr>
        <p:sp>
          <p:nvSpPr>
            <p:cNvPr id="170062" name="TextBox 149"/>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170063" name="TextBox 150"/>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169992" name="Group 131"/>
          <p:cNvGrpSpPr>
            <a:grpSpLocks/>
          </p:cNvGrpSpPr>
          <p:nvPr/>
        </p:nvGrpSpPr>
        <p:grpSpPr bwMode="auto">
          <a:xfrm>
            <a:off x="1949451" y="3284538"/>
            <a:ext cx="1420813" cy="379412"/>
            <a:chOff x="5434299" y="4142433"/>
            <a:chExt cx="1421044" cy="379568"/>
          </a:xfrm>
        </p:grpSpPr>
        <p:sp>
          <p:nvSpPr>
            <p:cNvPr id="170060" name="TextBox 147"/>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170061" name="TextBox 148"/>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169993" name="Group 132"/>
          <p:cNvGrpSpPr>
            <a:grpSpLocks/>
          </p:cNvGrpSpPr>
          <p:nvPr/>
        </p:nvGrpSpPr>
        <p:grpSpPr bwMode="auto">
          <a:xfrm>
            <a:off x="3910014" y="3284539"/>
            <a:ext cx="1322387" cy="369887"/>
            <a:chOff x="7394096" y="4142433"/>
            <a:chExt cx="1323438" cy="369332"/>
          </a:xfrm>
        </p:grpSpPr>
        <p:sp>
          <p:nvSpPr>
            <p:cNvPr id="170058" name="TextBox 145"/>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a:t>39</a:t>
              </a:r>
            </a:p>
          </p:txBody>
        </p:sp>
        <p:sp>
          <p:nvSpPr>
            <p:cNvPr id="170059" name="TextBox 146"/>
            <p:cNvSpPr txBox="1">
              <a:spLocks noChangeArrowheads="1"/>
            </p:cNvSpPr>
            <p:nvPr/>
          </p:nvSpPr>
          <p:spPr bwMode="auto">
            <a:xfrm>
              <a:off x="8276388" y="4142433"/>
              <a:ext cx="441146" cy="369332"/>
            </a:xfrm>
            <a:prstGeom prst="rect">
              <a:avLst/>
            </a:prstGeom>
            <a:noFill/>
            <a:ln w="9525">
              <a:noFill/>
              <a:miter lim="800000"/>
              <a:headEnd/>
              <a:tailEnd/>
            </a:ln>
          </p:spPr>
          <p:txBody>
            <a:bodyPr wrap="none">
              <a:spAutoFit/>
            </a:bodyPr>
            <a:lstStyle/>
            <a:p>
              <a:r>
                <a:rPr lang="en-US" b="1"/>
                <a:t>29</a:t>
              </a:r>
            </a:p>
          </p:txBody>
        </p:sp>
      </p:grpSp>
      <p:cxnSp>
        <p:nvCxnSpPr>
          <p:cNvPr id="134" name="Straight Connector 133"/>
          <p:cNvCxnSpPr>
            <a:stCxn id="169986" idx="1"/>
            <a:endCxn id="169987" idx="0"/>
          </p:cNvCxnSpPr>
          <p:nvPr/>
        </p:nvCxnSpPr>
        <p:spPr>
          <a:xfrm flipH="1">
            <a:off x="2660651" y="2391292"/>
            <a:ext cx="709612" cy="353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p:cNvCxnSpPr>
            <a:stCxn id="169986" idx="3"/>
            <a:endCxn id="169988" idx="0"/>
          </p:cNvCxnSpPr>
          <p:nvPr/>
        </p:nvCxnSpPr>
        <p:spPr>
          <a:xfrm>
            <a:off x="3811409" y="2391292"/>
            <a:ext cx="695504" cy="353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p:cNvCxnSpPr>
            <a:endCxn id="170060" idx="0"/>
          </p:cNvCxnSpPr>
          <p:nvPr/>
        </p:nvCxnSpPr>
        <p:spPr>
          <a:xfrm flipH="1">
            <a:off x="2170114" y="3114676"/>
            <a:ext cx="269875"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flipH="1">
            <a:off x="4176713" y="3114676"/>
            <a:ext cx="220662"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a:stCxn id="170061" idx="0"/>
          </p:cNvCxnSpPr>
          <p:nvPr/>
        </p:nvCxnSpPr>
        <p:spPr>
          <a:xfrm flipH="1" flipV="1">
            <a:off x="2881314" y="3114676"/>
            <a:ext cx="268287"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a:stCxn id="170059" idx="0"/>
          </p:cNvCxnSpPr>
          <p:nvPr/>
        </p:nvCxnSpPr>
        <p:spPr>
          <a:xfrm flipH="1" flipV="1">
            <a:off x="4727576" y="3114676"/>
            <a:ext cx="284163"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p:cNvCxnSpPr>
            <a:stCxn id="170066" idx="0"/>
          </p:cNvCxnSpPr>
          <p:nvPr/>
        </p:nvCxnSpPr>
        <p:spPr>
          <a:xfrm flipV="1">
            <a:off x="1949450" y="3654425"/>
            <a:ext cx="128588"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p:cNvCxnSpPr>
            <a:stCxn id="170067" idx="0"/>
          </p:cNvCxnSpPr>
          <p:nvPr/>
        </p:nvCxnSpPr>
        <p:spPr>
          <a:xfrm flipH="1" flipV="1">
            <a:off x="2305051" y="3654425"/>
            <a:ext cx="8572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p:cNvCxnSpPr>
            <a:stCxn id="170064" idx="0"/>
          </p:cNvCxnSpPr>
          <p:nvPr/>
        </p:nvCxnSpPr>
        <p:spPr>
          <a:xfrm flipV="1">
            <a:off x="2933700" y="3663951"/>
            <a:ext cx="82550"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a:stCxn id="170065" idx="0"/>
          </p:cNvCxnSpPr>
          <p:nvPr/>
        </p:nvCxnSpPr>
        <p:spPr>
          <a:xfrm flipH="1" flipV="1">
            <a:off x="3257550" y="3654425"/>
            <a:ext cx="10795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p:cNvCxnSpPr>
            <a:stCxn id="170062" idx="0"/>
          </p:cNvCxnSpPr>
          <p:nvPr/>
        </p:nvCxnSpPr>
        <p:spPr>
          <a:xfrm flipV="1">
            <a:off x="3910014" y="3654425"/>
            <a:ext cx="9207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p:cNvCxnSpPr>
            <a:stCxn id="170063" idx="0"/>
          </p:cNvCxnSpPr>
          <p:nvPr/>
        </p:nvCxnSpPr>
        <p:spPr>
          <a:xfrm flipH="1" flipV="1">
            <a:off x="4286250" y="3663951"/>
            <a:ext cx="65088" cy="169863"/>
          </a:xfrm>
          <a:prstGeom prst="line">
            <a:avLst/>
          </a:prstGeom>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37</a:t>
            </a:fld>
            <a:endParaRPr lang="en-US" dirty="0"/>
          </a:p>
        </p:txBody>
      </p:sp>
      <p:sp>
        <p:nvSpPr>
          <p:cNvPr id="2" name="Title 1"/>
          <p:cNvSpPr>
            <a:spLocks noGrp="1"/>
          </p:cNvSpPr>
          <p:nvPr>
            <p:ph type="title"/>
          </p:nvPr>
        </p:nvSpPr>
        <p:spPr/>
        <p:txBody>
          <a:bodyPr/>
          <a:lstStyle/>
          <a:p>
            <a:r>
              <a:rPr lang="en-US" dirty="0"/>
              <a:t>Removal from a Vector Min-Heap </a:t>
            </a:r>
          </a:p>
        </p:txBody>
      </p:sp>
      <p:graphicFrame>
        <p:nvGraphicFramePr>
          <p:cNvPr id="87" name="Table 86"/>
          <p:cNvGraphicFramePr>
            <a:graphicFrameLocks noGrp="1"/>
          </p:cNvGraphicFramePr>
          <p:nvPr/>
        </p:nvGraphicFramePr>
        <p:xfrm>
          <a:off x="1767840" y="5029200"/>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b="0" dirty="0">
                          <a:solidFill>
                            <a:srgbClr val="FF0000"/>
                          </a:solidFill>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40" name="TextBox 39">
            <a:extLst>
              <a:ext uri="{FF2B5EF4-FFF2-40B4-BE49-F238E27FC236}">
                <a16:creationId xmlns:a16="http://schemas.microsoft.com/office/drawing/2014/main" id="{754D575D-F295-463D-974E-E1E49EEE1A31}"/>
              </a:ext>
            </a:extLst>
          </p:cNvPr>
          <p:cNvSpPr txBox="1"/>
          <p:nvPr/>
        </p:nvSpPr>
        <p:spPr>
          <a:xfrm>
            <a:off x="1878432" y="6107112"/>
            <a:ext cx="369332" cy="570028"/>
          </a:xfrm>
          <a:prstGeom prst="rect">
            <a:avLst/>
          </a:prstGeom>
          <a:noFill/>
        </p:spPr>
        <p:txBody>
          <a:bodyPr vert="vert" wrap="none">
            <a:spAutoFit/>
          </a:bodyPr>
          <a:lstStyle/>
          <a:p>
            <a:pPr>
              <a:defRPr/>
            </a:pPr>
            <a:r>
              <a:rPr lang="en-US" sz="1200" b="1" dirty="0"/>
              <a:t>Parent</a:t>
            </a:r>
          </a:p>
        </p:txBody>
      </p:sp>
      <p:cxnSp>
        <p:nvCxnSpPr>
          <p:cNvPr id="42" name="Straight Connector 41">
            <a:extLst>
              <a:ext uri="{FF2B5EF4-FFF2-40B4-BE49-F238E27FC236}">
                <a16:creationId xmlns:a16="http://schemas.microsoft.com/office/drawing/2014/main" id="{9F94427A-1E74-49D6-B6EF-211A3F5814D6}"/>
              </a:ext>
            </a:extLst>
          </p:cNvPr>
          <p:cNvCxnSpPr>
            <a:cxnSpLocks/>
          </p:cNvCxnSpPr>
          <p:nvPr/>
        </p:nvCxnSpPr>
        <p:spPr>
          <a:xfrm>
            <a:off x="2057400" y="5823563"/>
            <a:ext cx="0" cy="27432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sp>
        <p:nvSpPr>
          <p:cNvPr id="48" name="TextBox 115">
            <a:extLst>
              <a:ext uri="{FF2B5EF4-FFF2-40B4-BE49-F238E27FC236}">
                <a16:creationId xmlns:a16="http://schemas.microsoft.com/office/drawing/2014/main" id="{4260E6CE-8AF3-4193-932D-63C9E507B1C8}"/>
              </a:ext>
            </a:extLst>
          </p:cNvPr>
          <p:cNvSpPr txBox="1">
            <a:spLocks noChangeArrowheads="1"/>
          </p:cNvSpPr>
          <p:nvPr/>
        </p:nvSpPr>
        <p:spPr bwMode="auto">
          <a:xfrm>
            <a:off x="1888290" y="1610847"/>
            <a:ext cx="312737" cy="368300"/>
          </a:xfrm>
          <a:prstGeom prst="rect">
            <a:avLst/>
          </a:prstGeom>
          <a:noFill/>
          <a:ln w="9525">
            <a:noFill/>
            <a:miter lim="800000"/>
            <a:headEnd/>
            <a:tailEnd/>
          </a:ln>
        </p:spPr>
        <p:txBody>
          <a:bodyPr wrap="none">
            <a:spAutoFit/>
          </a:bodyPr>
          <a:lstStyle/>
          <a:p>
            <a:r>
              <a:rPr lang="en-US" b="1" dirty="0"/>
              <a:t>8</a:t>
            </a:r>
          </a:p>
        </p:txBody>
      </p:sp>
      <p:sp>
        <p:nvSpPr>
          <p:cNvPr id="43" name="TextBox 3">
            <a:extLst>
              <a:ext uri="{FF2B5EF4-FFF2-40B4-BE49-F238E27FC236}">
                <a16:creationId xmlns:a16="http://schemas.microsoft.com/office/drawing/2014/main" id="{5D86C3F4-CAB3-4A74-BD92-652CC908F49B}"/>
              </a:ext>
            </a:extLst>
          </p:cNvPr>
          <p:cNvSpPr txBox="1">
            <a:spLocks noChangeArrowheads="1"/>
          </p:cNvSpPr>
          <p:nvPr/>
        </p:nvSpPr>
        <p:spPr bwMode="auto">
          <a:xfrm>
            <a:off x="5399088" y="1437718"/>
            <a:ext cx="4659312" cy="3400931"/>
          </a:xfrm>
          <a:prstGeom prst="rect">
            <a:avLst/>
          </a:prstGeom>
          <a:noFill/>
          <a:ln w="9525">
            <a:noFill/>
            <a:miter lim="800000"/>
            <a:headEnd/>
            <a:tailEnd/>
          </a:ln>
        </p:spPr>
        <p:txBody>
          <a:bodyPr wrap="square">
            <a:spAutoFit/>
          </a:bodyPr>
          <a:lstStyle/>
          <a:p>
            <a:pPr marL="282575" indent="-282575">
              <a:buSzPct val="100000"/>
              <a:buFont typeface="+mj-lt"/>
              <a:buAutoNum type="arabicPeriod"/>
            </a:pPr>
            <a:r>
              <a:rPr lang="en-US" sz="1200" b="1" dirty="0">
                <a:latin typeface="Consolas" panose="020B0609020204030204" pitchFamily="49" charset="0"/>
                <a:cs typeface="Consolas" panose="020B0609020204030204" pitchFamily="49" charset="0"/>
              </a:rPr>
              <a:t>Save table[0].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table[0] to table[--size].</a:t>
            </a:r>
          </a:p>
          <a:p>
            <a:pPr marL="282575" indent="-282575">
              <a:spcBef>
                <a:spcPts val="400"/>
              </a:spcBef>
              <a:buSzPct val="100000"/>
              <a:buFont typeface="+mj-lt"/>
              <a:buAutoNum type="arabicPeriod"/>
            </a:pPr>
            <a:r>
              <a:rPr lang="en-US" sz="1200" b="1" dirty="0">
                <a:solidFill>
                  <a:srgbClr val="FF0000"/>
                </a:solidFill>
                <a:latin typeface="Consolas" panose="020B0609020204030204" pitchFamily="49" charset="0"/>
                <a:cs typeface="Consolas" panose="020B0609020204030204" pitchFamily="49" charset="0"/>
              </a:rPr>
              <a:t>Set parent to 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while (true)</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   Set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to (2 × parent) + 1</a:t>
            </a:r>
          </a:p>
          <a:p>
            <a:pPr marL="282575" indent="-282575">
              <a:buSzPct val="100000"/>
            </a:pPr>
            <a:r>
              <a:rPr lang="en-US" sz="1200" b="1" dirty="0">
                <a:latin typeface="Consolas" panose="020B0609020204030204" pitchFamily="49" charset="0"/>
                <a:cs typeface="Consolas" panose="020B0609020204030204" pitchFamily="49" charset="0"/>
              </a:rPr>
              <a:t>          and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 to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+ 1.</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break.</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Set minChild to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 &lt;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and</a:t>
            </a:r>
          </a:p>
          <a:p>
            <a:pPr marL="282575" indent="-282575">
              <a:buSzPct val="100000"/>
            </a:pPr>
            <a:r>
              <a:rPr lang="en-US" sz="1200" b="1" dirty="0">
                <a:latin typeface="Consolas" panose="020B0609020204030204" pitchFamily="49" charset="0"/>
                <a:cs typeface="Consolas" panose="020B0609020204030204" pitchFamily="49" charset="0"/>
              </a:rPr>
              <a:t>             table[</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table[</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Set minChild to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if table[parent] &lt;= table[minChild] break.</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Swap table[parent] and table[minChild].</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Set parent to minChild.</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Return saved value.</a:t>
            </a:r>
          </a:p>
        </p:txBody>
      </p:sp>
    </p:spTree>
    <p:extLst>
      <p:ext uri="{BB962C8B-B14F-4D97-AF65-F5344CB8AC3E}">
        <p14:creationId xmlns:p14="http://schemas.microsoft.com/office/powerpoint/2010/main" val="2106437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38</a:t>
            </a:fld>
            <a:endParaRPr lang="en-US" dirty="0"/>
          </a:p>
        </p:txBody>
      </p:sp>
      <p:sp>
        <p:nvSpPr>
          <p:cNvPr id="2" name="Title 1"/>
          <p:cNvSpPr>
            <a:spLocks noGrp="1"/>
          </p:cNvSpPr>
          <p:nvPr>
            <p:ph type="title"/>
          </p:nvPr>
        </p:nvSpPr>
        <p:spPr/>
        <p:txBody>
          <a:bodyPr/>
          <a:lstStyle/>
          <a:p>
            <a:r>
              <a:rPr lang="en-US" dirty="0"/>
              <a:t>Removal from a Vector Min-Heap </a:t>
            </a:r>
          </a:p>
        </p:txBody>
      </p:sp>
      <p:graphicFrame>
        <p:nvGraphicFramePr>
          <p:cNvPr id="87" name="Table 86"/>
          <p:cNvGraphicFramePr>
            <a:graphicFrameLocks noGrp="1"/>
          </p:cNvGraphicFramePr>
          <p:nvPr/>
        </p:nvGraphicFramePr>
        <p:xfrm>
          <a:off x="1767840" y="5029200"/>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b="0" dirty="0">
                          <a:solidFill>
                            <a:schemeClr val="tx1"/>
                          </a:solidFill>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rgbClr val="FF0000"/>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rgbClr val="FF000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pSp>
        <p:nvGrpSpPr>
          <p:cNvPr id="4" name="Group 3">
            <a:extLst>
              <a:ext uri="{FF2B5EF4-FFF2-40B4-BE49-F238E27FC236}">
                <a16:creationId xmlns:a16="http://schemas.microsoft.com/office/drawing/2014/main" id="{98D85FCE-7644-4DEB-821A-F1428F5E1F9B}"/>
              </a:ext>
            </a:extLst>
          </p:cNvPr>
          <p:cNvGrpSpPr/>
          <p:nvPr/>
        </p:nvGrpSpPr>
        <p:grpSpPr>
          <a:xfrm>
            <a:off x="1878432" y="5823564"/>
            <a:ext cx="369332" cy="853577"/>
            <a:chOff x="964032" y="5823563"/>
            <a:chExt cx="369332" cy="853577"/>
          </a:xfrm>
        </p:grpSpPr>
        <p:sp>
          <p:nvSpPr>
            <p:cNvPr id="40" name="TextBox 39">
              <a:extLst>
                <a:ext uri="{FF2B5EF4-FFF2-40B4-BE49-F238E27FC236}">
                  <a16:creationId xmlns:a16="http://schemas.microsoft.com/office/drawing/2014/main" id="{754D575D-F295-463D-974E-E1E49EEE1A31}"/>
                </a:ext>
              </a:extLst>
            </p:cNvPr>
            <p:cNvSpPr txBox="1"/>
            <p:nvPr/>
          </p:nvSpPr>
          <p:spPr>
            <a:xfrm>
              <a:off x="964032" y="6107112"/>
              <a:ext cx="369332" cy="570028"/>
            </a:xfrm>
            <a:prstGeom prst="rect">
              <a:avLst/>
            </a:prstGeom>
            <a:noFill/>
          </p:spPr>
          <p:txBody>
            <a:bodyPr vert="vert" wrap="none">
              <a:spAutoFit/>
            </a:bodyPr>
            <a:lstStyle/>
            <a:p>
              <a:pPr>
                <a:defRPr/>
              </a:pPr>
              <a:r>
                <a:rPr lang="en-US" sz="1200" b="1" dirty="0"/>
                <a:t>Parent</a:t>
              </a:r>
            </a:p>
          </p:txBody>
        </p:sp>
        <p:cxnSp>
          <p:nvCxnSpPr>
            <p:cNvPr id="42" name="Straight Connector 41">
              <a:extLst>
                <a:ext uri="{FF2B5EF4-FFF2-40B4-BE49-F238E27FC236}">
                  <a16:creationId xmlns:a16="http://schemas.microsoft.com/office/drawing/2014/main" id="{9F94427A-1E74-49D6-B6EF-211A3F5814D6}"/>
                </a:ext>
              </a:extLst>
            </p:cNvPr>
            <p:cNvCxnSpPr>
              <a:cxnSpLocks/>
            </p:cNvCxnSpPr>
            <p:nvPr/>
          </p:nvCxnSpPr>
          <p:spPr>
            <a:xfrm>
              <a:off x="1143000" y="5823563"/>
              <a:ext cx="0" cy="27432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grpSp>
      <p:sp>
        <p:nvSpPr>
          <p:cNvPr id="48" name="TextBox 115">
            <a:extLst>
              <a:ext uri="{FF2B5EF4-FFF2-40B4-BE49-F238E27FC236}">
                <a16:creationId xmlns:a16="http://schemas.microsoft.com/office/drawing/2014/main" id="{4260E6CE-8AF3-4193-932D-63C9E507B1C8}"/>
              </a:ext>
            </a:extLst>
          </p:cNvPr>
          <p:cNvSpPr txBox="1">
            <a:spLocks noChangeArrowheads="1"/>
          </p:cNvSpPr>
          <p:nvPr/>
        </p:nvSpPr>
        <p:spPr bwMode="auto">
          <a:xfrm>
            <a:off x="1888290" y="1610847"/>
            <a:ext cx="312737" cy="368300"/>
          </a:xfrm>
          <a:prstGeom prst="rect">
            <a:avLst/>
          </a:prstGeom>
          <a:noFill/>
          <a:ln w="9525">
            <a:noFill/>
            <a:miter lim="800000"/>
            <a:headEnd/>
            <a:tailEnd/>
          </a:ln>
        </p:spPr>
        <p:txBody>
          <a:bodyPr wrap="none">
            <a:spAutoFit/>
          </a:bodyPr>
          <a:lstStyle/>
          <a:p>
            <a:r>
              <a:rPr lang="en-US" b="1" dirty="0"/>
              <a:t>8</a:t>
            </a:r>
          </a:p>
        </p:txBody>
      </p:sp>
      <p:grpSp>
        <p:nvGrpSpPr>
          <p:cNvPr id="45" name="Group 44">
            <a:extLst>
              <a:ext uri="{FF2B5EF4-FFF2-40B4-BE49-F238E27FC236}">
                <a16:creationId xmlns:a16="http://schemas.microsoft.com/office/drawing/2014/main" id="{A5FABF14-9170-4887-BB39-FB37E5EEADCB}"/>
              </a:ext>
            </a:extLst>
          </p:cNvPr>
          <p:cNvGrpSpPr/>
          <p:nvPr/>
        </p:nvGrpSpPr>
        <p:grpSpPr>
          <a:xfrm>
            <a:off x="2430950" y="5823563"/>
            <a:ext cx="369332" cy="658010"/>
            <a:chOff x="964032" y="5823563"/>
            <a:chExt cx="369332" cy="658010"/>
          </a:xfrm>
        </p:grpSpPr>
        <p:sp>
          <p:nvSpPr>
            <p:cNvPr id="47" name="TextBox 46">
              <a:extLst>
                <a:ext uri="{FF2B5EF4-FFF2-40B4-BE49-F238E27FC236}">
                  <a16:creationId xmlns:a16="http://schemas.microsoft.com/office/drawing/2014/main" id="{52E4C76F-9395-436E-8A68-F90FDFBCA770}"/>
                </a:ext>
              </a:extLst>
            </p:cNvPr>
            <p:cNvSpPr txBox="1"/>
            <p:nvPr/>
          </p:nvSpPr>
          <p:spPr>
            <a:xfrm>
              <a:off x="964032" y="6107112"/>
              <a:ext cx="369332" cy="374461"/>
            </a:xfrm>
            <a:prstGeom prst="rect">
              <a:avLst/>
            </a:prstGeom>
            <a:noFill/>
          </p:spPr>
          <p:txBody>
            <a:bodyPr vert="vert" wrap="none">
              <a:spAutoFit/>
            </a:bodyPr>
            <a:lstStyle/>
            <a:p>
              <a:pPr>
                <a:defRPr/>
              </a:pPr>
              <a:r>
                <a:rPr lang="en-US" sz="1200" b="1" dirty="0"/>
                <a:t>Left</a:t>
              </a:r>
            </a:p>
          </p:txBody>
        </p:sp>
        <p:cxnSp>
          <p:nvCxnSpPr>
            <p:cNvPr id="49" name="Straight Connector 48">
              <a:extLst>
                <a:ext uri="{FF2B5EF4-FFF2-40B4-BE49-F238E27FC236}">
                  <a16:creationId xmlns:a16="http://schemas.microsoft.com/office/drawing/2014/main" id="{A6F7267E-DD85-4334-894F-7B91748A9F76}"/>
                </a:ext>
              </a:extLst>
            </p:cNvPr>
            <p:cNvCxnSpPr>
              <a:cxnSpLocks/>
            </p:cNvCxnSpPr>
            <p:nvPr/>
          </p:nvCxnSpPr>
          <p:spPr>
            <a:xfrm>
              <a:off x="1143000" y="5823563"/>
              <a:ext cx="0" cy="27432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88D4F583-C799-4790-BA6D-E061233DBD72}"/>
              </a:ext>
            </a:extLst>
          </p:cNvPr>
          <p:cNvGrpSpPr/>
          <p:nvPr/>
        </p:nvGrpSpPr>
        <p:grpSpPr>
          <a:xfrm>
            <a:off x="2983468" y="5823564"/>
            <a:ext cx="369332" cy="770221"/>
            <a:chOff x="964032" y="5823563"/>
            <a:chExt cx="369332" cy="770221"/>
          </a:xfrm>
        </p:grpSpPr>
        <p:sp>
          <p:nvSpPr>
            <p:cNvPr id="51" name="TextBox 50">
              <a:extLst>
                <a:ext uri="{FF2B5EF4-FFF2-40B4-BE49-F238E27FC236}">
                  <a16:creationId xmlns:a16="http://schemas.microsoft.com/office/drawing/2014/main" id="{4C3CC2E5-149A-40C9-83C1-FB6C26AC5D0B}"/>
                </a:ext>
              </a:extLst>
            </p:cNvPr>
            <p:cNvSpPr txBox="1"/>
            <p:nvPr/>
          </p:nvSpPr>
          <p:spPr>
            <a:xfrm>
              <a:off x="964032" y="6107112"/>
              <a:ext cx="369332" cy="486672"/>
            </a:xfrm>
            <a:prstGeom prst="rect">
              <a:avLst/>
            </a:prstGeom>
            <a:noFill/>
          </p:spPr>
          <p:txBody>
            <a:bodyPr vert="vert" wrap="none">
              <a:spAutoFit/>
            </a:bodyPr>
            <a:lstStyle/>
            <a:p>
              <a:pPr>
                <a:defRPr/>
              </a:pPr>
              <a:r>
                <a:rPr lang="en-US" sz="1200" b="1" dirty="0"/>
                <a:t>Right</a:t>
              </a:r>
            </a:p>
          </p:txBody>
        </p:sp>
        <p:cxnSp>
          <p:nvCxnSpPr>
            <p:cNvPr id="52" name="Straight Connector 51">
              <a:extLst>
                <a:ext uri="{FF2B5EF4-FFF2-40B4-BE49-F238E27FC236}">
                  <a16:creationId xmlns:a16="http://schemas.microsoft.com/office/drawing/2014/main" id="{2EEF08C7-EE32-47AA-BBE4-5F0A01750B11}"/>
                </a:ext>
              </a:extLst>
            </p:cNvPr>
            <p:cNvCxnSpPr>
              <a:cxnSpLocks/>
            </p:cNvCxnSpPr>
            <p:nvPr/>
          </p:nvCxnSpPr>
          <p:spPr>
            <a:xfrm>
              <a:off x="1143000" y="5823563"/>
              <a:ext cx="0" cy="27432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grpSp>
      <p:sp>
        <p:nvSpPr>
          <p:cNvPr id="53" name="TextBox 115">
            <a:extLst>
              <a:ext uri="{FF2B5EF4-FFF2-40B4-BE49-F238E27FC236}">
                <a16:creationId xmlns:a16="http://schemas.microsoft.com/office/drawing/2014/main" id="{214934BD-C839-4033-9B8B-2D53C44B46FD}"/>
              </a:ext>
            </a:extLst>
          </p:cNvPr>
          <p:cNvSpPr txBox="1">
            <a:spLocks noChangeArrowheads="1"/>
          </p:cNvSpPr>
          <p:nvPr/>
        </p:nvSpPr>
        <p:spPr bwMode="auto">
          <a:xfrm>
            <a:off x="3370263" y="2206625"/>
            <a:ext cx="441146" cy="369332"/>
          </a:xfrm>
          <a:prstGeom prst="rect">
            <a:avLst/>
          </a:prstGeom>
          <a:noFill/>
          <a:ln w="9525">
            <a:noFill/>
            <a:miter lim="800000"/>
            <a:headEnd/>
            <a:tailEnd/>
          </a:ln>
        </p:spPr>
        <p:txBody>
          <a:bodyPr wrap="none">
            <a:spAutoFit/>
          </a:bodyPr>
          <a:lstStyle/>
          <a:p>
            <a:r>
              <a:rPr lang="en-US" b="1" dirty="0"/>
              <a:t>66</a:t>
            </a:r>
          </a:p>
        </p:txBody>
      </p:sp>
      <p:sp>
        <p:nvSpPr>
          <p:cNvPr id="54" name="TextBox 118">
            <a:extLst>
              <a:ext uri="{FF2B5EF4-FFF2-40B4-BE49-F238E27FC236}">
                <a16:creationId xmlns:a16="http://schemas.microsoft.com/office/drawing/2014/main" id="{66DBFB74-84CF-46B3-BD86-71FBA0B5BA9F}"/>
              </a:ext>
            </a:extLst>
          </p:cNvPr>
          <p:cNvSpPr txBox="1">
            <a:spLocks noChangeArrowheads="1"/>
          </p:cNvSpPr>
          <p:nvPr/>
        </p:nvSpPr>
        <p:spPr bwMode="auto">
          <a:xfrm>
            <a:off x="2439989" y="2744789"/>
            <a:ext cx="441325" cy="369887"/>
          </a:xfrm>
          <a:prstGeom prst="rect">
            <a:avLst/>
          </a:prstGeom>
          <a:noFill/>
          <a:ln w="9525">
            <a:noFill/>
            <a:miter lim="800000"/>
            <a:headEnd/>
            <a:tailEnd/>
          </a:ln>
        </p:spPr>
        <p:txBody>
          <a:bodyPr wrap="none">
            <a:spAutoFit/>
          </a:bodyPr>
          <a:lstStyle/>
          <a:p>
            <a:r>
              <a:rPr lang="en-US" b="1" dirty="0">
                <a:solidFill>
                  <a:srgbClr val="FF0000"/>
                </a:solidFill>
              </a:rPr>
              <a:t>18</a:t>
            </a:r>
          </a:p>
        </p:txBody>
      </p:sp>
      <p:sp>
        <p:nvSpPr>
          <p:cNvPr id="55" name="TextBox 127">
            <a:extLst>
              <a:ext uri="{FF2B5EF4-FFF2-40B4-BE49-F238E27FC236}">
                <a16:creationId xmlns:a16="http://schemas.microsoft.com/office/drawing/2014/main" id="{02F3CEAD-E66D-45F6-91E4-5BF3D8517DFC}"/>
              </a:ext>
            </a:extLst>
          </p:cNvPr>
          <p:cNvSpPr txBox="1">
            <a:spLocks noChangeArrowheads="1"/>
          </p:cNvSpPr>
          <p:nvPr/>
        </p:nvSpPr>
        <p:spPr bwMode="auto">
          <a:xfrm>
            <a:off x="4286251" y="2744789"/>
            <a:ext cx="441325" cy="369887"/>
          </a:xfrm>
          <a:prstGeom prst="rect">
            <a:avLst/>
          </a:prstGeom>
          <a:noFill/>
          <a:ln w="9525">
            <a:noFill/>
            <a:miter lim="800000"/>
            <a:headEnd/>
            <a:tailEnd/>
          </a:ln>
        </p:spPr>
        <p:txBody>
          <a:bodyPr>
            <a:spAutoFit/>
          </a:bodyPr>
          <a:lstStyle/>
          <a:p>
            <a:pPr algn="ctr"/>
            <a:r>
              <a:rPr lang="en-US" b="1" dirty="0">
                <a:solidFill>
                  <a:srgbClr val="FF0000"/>
                </a:solidFill>
              </a:rPr>
              <a:t>10</a:t>
            </a:r>
          </a:p>
        </p:txBody>
      </p:sp>
      <p:grpSp>
        <p:nvGrpSpPr>
          <p:cNvPr id="56" name="Group 128">
            <a:extLst>
              <a:ext uri="{FF2B5EF4-FFF2-40B4-BE49-F238E27FC236}">
                <a16:creationId xmlns:a16="http://schemas.microsoft.com/office/drawing/2014/main" id="{17334903-0E33-4D1F-BF9F-EF7CE3FE42D6}"/>
              </a:ext>
            </a:extLst>
          </p:cNvPr>
          <p:cNvGrpSpPr>
            <a:grpSpLocks/>
          </p:cNvGrpSpPr>
          <p:nvPr/>
        </p:nvGrpSpPr>
        <p:grpSpPr bwMode="auto">
          <a:xfrm>
            <a:off x="1728788" y="3833814"/>
            <a:ext cx="882650" cy="369887"/>
            <a:chOff x="4590254" y="5277977"/>
            <a:chExt cx="882292" cy="369332"/>
          </a:xfrm>
        </p:grpSpPr>
        <p:sp>
          <p:nvSpPr>
            <p:cNvPr id="57" name="TextBox 153">
              <a:extLst>
                <a:ext uri="{FF2B5EF4-FFF2-40B4-BE49-F238E27FC236}">
                  <a16:creationId xmlns:a16="http://schemas.microsoft.com/office/drawing/2014/main" id="{F29C9761-ACF3-4DC7-A8E6-5D69EE1DE148}"/>
                </a:ext>
              </a:extLst>
            </p:cNvPr>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58" name="TextBox 154">
              <a:extLst>
                <a:ext uri="{FF2B5EF4-FFF2-40B4-BE49-F238E27FC236}">
                  <a16:creationId xmlns:a16="http://schemas.microsoft.com/office/drawing/2014/main" id="{00F7D91E-C12F-43C8-BB56-DD058D8D393D}"/>
                </a:ext>
              </a:extLst>
            </p:cNvPr>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59" name="Group 129">
            <a:extLst>
              <a:ext uri="{FF2B5EF4-FFF2-40B4-BE49-F238E27FC236}">
                <a16:creationId xmlns:a16="http://schemas.microsoft.com/office/drawing/2014/main" id="{7D9DB7EF-53F7-4F57-B80A-6C66589676A3}"/>
              </a:ext>
            </a:extLst>
          </p:cNvPr>
          <p:cNvGrpSpPr>
            <a:grpSpLocks/>
          </p:cNvGrpSpPr>
          <p:nvPr/>
        </p:nvGrpSpPr>
        <p:grpSpPr bwMode="auto">
          <a:xfrm>
            <a:off x="2713039" y="3833814"/>
            <a:ext cx="873125" cy="369887"/>
            <a:chOff x="2571515" y="5410200"/>
            <a:chExt cx="873193" cy="369332"/>
          </a:xfrm>
        </p:grpSpPr>
        <p:sp>
          <p:nvSpPr>
            <p:cNvPr id="60" name="TextBox 151">
              <a:extLst>
                <a:ext uri="{FF2B5EF4-FFF2-40B4-BE49-F238E27FC236}">
                  <a16:creationId xmlns:a16="http://schemas.microsoft.com/office/drawing/2014/main" id="{1F0387FF-7CAF-4523-A5EE-B815BF15C667}"/>
                </a:ext>
              </a:extLst>
            </p:cNvPr>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61" name="TextBox 152">
              <a:extLst>
                <a:ext uri="{FF2B5EF4-FFF2-40B4-BE49-F238E27FC236}">
                  <a16:creationId xmlns:a16="http://schemas.microsoft.com/office/drawing/2014/main" id="{25267FE9-3B0F-482A-9EFE-FA60C15C3130}"/>
                </a:ext>
              </a:extLst>
            </p:cNvPr>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62" name="Group 130">
            <a:extLst>
              <a:ext uri="{FF2B5EF4-FFF2-40B4-BE49-F238E27FC236}">
                <a16:creationId xmlns:a16="http://schemas.microsoft.com/office/drawing/2014/main" id="{D14AF774-6BDB-4985-B860-B349AB9FB285}"/>
              </a:ext>
            </a:extLst>
          </p:cNvPr>
          <p:cNvGrpSpPr>
            <a:grpSpLocks/>
          </p:cNvGrpSpPr>
          <p:nvPr/>
        </p:nvGrpSpPr>
        <p:grpSpPr bwMode="auto">
          <a:xfrm>
            <a:off x="3689350" y="3833814"/>
            <a:ext cx="882650" cy="369887"/>
            <a:chOff x="2571515" y="5943600"/>
            <a:chExt cx="882292" cy="369332"/>
          </a:xfrm>
        </p:grpSpPr>
        <p:sp>
          <p:nvSpPr>
            <p:cNvPr id="63" name="TextBox 149">
              <a:extLst>
                <a:ext uri="{FF2B5EF4-FFF2-40B4-BE49-F238E27FC236}">
                  <a16:creationId xmlns:a16="http://schemas.microsoft.com/office/drawing/2014/main" id="{2C80E21A-1D5C-4865-8082-FB35F31EDB6D}"/>
                </a:ext>
              </a:extLst>
            </p:cNvPr>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64" name="TextBox 150">
              <a:extLst>
                <a:ext uri="{FF2B5EF4-FFF2-40B4-BE49-F238E27FC236}">
                  <a16:creationId xmlns:a16="http://schemas.microsoft.com/office/drawing/2014/main" id="{D156BC18-426A-4C41-A235-518F36346568}"/>
                </a:ext>
              </a:extLst>
            </p:cNvPr>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65" name="Group 131">
            <a:extLst>
              <a:ext uri="{FF2B5EF4-FFF2-40B4-BE49-F238E27FC236}">
                <a16:creationId xmlns:a16="http://schemas.microsoft.com/office/drawing/2014/main" id="{EA0374D9-1845-4430-AC42-E8F8616FDF03}"/>
              </a:ext>
            </a:extLst>
          </p:cNvPr>
          <p:cNvGrpSpPr>
            <a:grpSpLocks/>
          </p:cNvGrpSpPr>
          <p:nvPr/>
        </p:nvGrpSpPr>
        <p:grpSpPr bwMode="auto">
          <a:xfrm>
            <a:off x="1949451" y="3284538"/>
            <a:ext cx="1420813" cy="379412"/>
            <a:chOff x="5434299" y="4142433"/>
            <a:chExt cx="1421044" cy="379568"/>
          </a:xfrm>
        </p:grpSpPr>
        <p:sp>
          <p:nvSpPr>
            <p:cNvPr id="66" name="TextBox 147">
              <a:extLst>
                <a:ext uri="{FF2B5EF4-FFF2-40B4-BE49-F238E27FC236}">
                  <a16:creationId xmlns:a16="http://schemas.microsoft.com/office/drawing/2014/main" id="{868B979F-2B9B-4992-9D1B-6DC3A6F2868E}"/>
                </a:ext>
              </a:extLst>
            </p:cNvPr>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67" name="TextBox 148">
              <a:extLst>
                <a:ext uri="{FF2B5EF4-FFF2-40B4-BE49-F238E27FC236}">
                  <a16:creationId xmlns:a16="http://schemas.microsoft.com/office/drawing/2014/main" id="{5F2C867B-F706-4851-B636-AFFFE3C18D16}"/>
                </a:ext>
              </a:extLst>
            </p:cNvPr>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68" name="Group 132">
            <a:extLst>
              <a:ext uri="{FF2B5EF4-FFF2-40B4-BE49-F238E27FC236}">
                <a16:creationId xmlns:a16="http://schemas.microsoft.com/office/drawing/2014/main" id="{A476BD6B-AEF4-4075-86C7-EC8D5C911AFE}"/>
              </a:ext>
            </a:extLst>
          </p:cNvPr>
          <p:cNvGrpSpPr>
            <a:grpSpLocks/>
          </p:cNvGrpSpPr>
          <p:nvPr/>
        </p:nvGrpSpPr>
        <p:grpSpPr bwMode="auto">
          <a:xfrm>
            <a:off x="3910014" y="3284539"/>
            <a:ext cx="1322387" cy="369887"/>
            <a:chOff x="7394096" y="4142433"/>
            <a:chExt cx="1323438" cy="369332"/>
          </a:xfrm>
        </p:grpSpPr>
        <p:sp>
          <p:nvSpPr>
            <p:cNvPr id="69" name="TextBox 145">
              <a:extLst>
                <a:ext uri="{FF2B5EF4-FFF2-40B4-BE49-F238E27FC236}">
                  <a16:creationId xmlns:a16="http://schemas.microsoft.com/office/drawing/2014/main" id="{985E46D3-6C37-4962-8364-E07C3BFE2A97}"/>
                </a:ext>
              </a:extLst>
            </p:cNvPr>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a:t>39</a:t>
              </a:r>
            </a:p>
          </p:txBody>
        </p:sp>
        <p:sp>
          <p:nvSpPr>
            <p:cNvPr id="70" name="TextBox 146">
              <a:extLst>
                <a:ext uri="{FF2B5EF4-FFF2-40B4-BE49-F238E27FC236}">
                  <a16:creationId xmlns:a16="http://schemas.microsoft.com/office/drawing/2014/main" id="{002CD464-F983-41F0-AF72-8F883C21527E}"/>
                </a:ext>
              </a:extLst>
            </p:cNvPr>
            <p:cNvSpPr txBox="1">
              <a:spLocks noChangeArrowheads="1"/>
            </p:cNvSpPr>
            <p:nvPr/>
          </p:nvSpPr>
          <p:spPr bwMode="auto">
            <a:xfrm>
              <a:off x="8276388" y="4142433"/>
              <a:ext cx="441146" cy="369332"/>
            </a:xfrm>
            <a:prstGeom prst="rect">
              <a:avLst/>
            </a:prstGeom>
            <a:noFill/>
            <a:ln w="9525">
              <a:noFill/>
              <a:miter lim="800000"/>
              <a:headEnd/>
              <a:tailEnd/>
            </a:ln>
          </p:spPr>
          <p:txBody>
            <a:bodyPr wrap="none">
              <a:spAutoFit/>
            </a:bodyPr>
            <a:lstStyle/>
            <a:p>
              <a:r>
                <a:rPr lang="en-US" b="1"/>
                <a:t>29</a:t>
              </a:r>
            </a:p>
          </p:txBody>
        </p:sp>
      </p:grpSp>
      <p:cxnSp>
        <p:nvCxnSpPr>
          <p:cNvPr id="71" name="Straight Connector 70">
            <a:extLst>
              <a:ext uri="{FF2B5EF4-FFF2-40B4-BE49-F238E27FC236}">
                <a16:creationId xmlns:a16="http://schemas.microsoft.com/office/drawing/2014/main" id="{648DCFDA-214A-4C72-BC4F-F0170EE2672E}"/>
              </a:ext>
            </a:extLst>
          </p:cNvPr>
          <p:cNvCxnSpPr>
            <a:stCxn id="53" idx="1"/>
            <a:endCxn id="54" idx="0"/>
          </p:cNvCxnSpPr>
          <p:nvPr/>
        </p:nvCxnSpPr>
        <p:spPr>
          <a:xfrm flipH="1">
            <a:off x="2660651" y="2391292"/>
            <a:ext cx="709612" cy="353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384F5B4C-922F-4EC9-8D6D-C3A64CCF0C3C}"/>
              </a:ext>
            </a:extLst>
          </p:cNvPr>
          <p:cNvCxnSpPr>
            <a:stCxn id="53" idx="3"/>
            <a:endCxn id="55" idx="0"/>
          </p:cNvCxnSpPr>
          <p:nvPr/>
        </p:nvCxnSpPr>
        <p:spPr>
          <a:xfrm>
            <a:off x="3811409" y="2391292"/>
            <a:ext cx="695504" cy="353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8FE967B-5B53-479F-9DB7-FD69FD835EE4}"/>
              </a:ext>
            </a:extLst>
          </p:cNvPr>
          <p:cNvCxnSpPr>
            <a:endCxn id="66" idx="0"/>
          </p:cNvCxnSpPr>
          <p:nvPr/>
        </p:nvCxnSpPr>
        <p:spPr>
          <a:xfrm flipH="1">
            <a:off x="2170114" y="3114676"/>
            <a:ext cx="269875"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021F9E30-0099-45D9-A084-79049215529F}"/>
              </a:ext>
            </a:extLst>
          </p:cNvPr>
          <p:cNvCxnSpPr/>
          <p:nvPr/>
        </p:nvCxnSpPr>
        <p:spPr>
          <a:xfrm flipH="1">
            <a:off x="4176713" y="3114676"/>
            <a:ext cx="220662"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A722EF86-5B9B-4AEB-AEED-814849C6228D}"/>
              </a:ext>
            </a:extLst>
          </p:cNvPr>
          <p:cNvCxnSpPr>
            <a:stCxn id="67" idx="0"/>
          </p:cNvCxnSpPr>
          <p:nvPr/>
        </p:nvCxnSpPr>
        <p:spPr>
          <a:xfrm flipH="1" flipV="1">
            <a:off x="2881314" y="3114676"/>
            <a:ext cx="268287"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161F6B5D-FCA6-4610-B268-308C8BABC617}"/>
              </a:ext>
            </a:extLst>
          </p:cNvPr>
          <p:cNvCxnSpPr>
            <a:stCxn id="70" idx="0"/>
          </p:cNvCxnSpPr>
          <p:nvPr/>
        </p:nvCxnSpPr>
        <p:spPr>
          <a:xfrm flipH="1" flipV="1">
            <a:off x="4727576" y="3114676"/>
            <a:ext cx="284163"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B006AFC7-5861-4455-A141-C7E52916BCDB}"/>
              </a:ext>
            </a:extLst>
          </p:cNvPr>
          <p:cNvCxnSpPr>
            <a:stCxn id="57" idx="0"/>
          </p:cNvCxnSpPr>
          <p:nvPr/>
        </p:nvCxnSpPr>
        <p:spPr>
          <a:xfrm flipV="1">
            <a:off x="1949450" y="3654425"/>
            <a:ext cx="128588"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C308E50E-F021-4651-BAC2-46E3CB1D46B0}"/>
              </a:ext>
            </a:extLst>
          </p:cNvPr>
          <p:cNvCxnSpPr>
            <a:stCxn id="58" idx="0"/>
          </p:cNvCxnSpPr>
          <p:nvPr/>
        </p:nvCxnSpPr>
        <p:spPr>
          <a:xfrm flipH="1" flipV="1">
            <a:off x="2305051" y="3654425"/>
            <a:ext cx="8572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3B973172-9115-455D-9554-B3E48F6CBF36}"/>
              </a:ext>
            </a:extLst>
          </p:cNvPr>
          <p:cNvCxnSpPr>
            <a:stCxn id="60" idx="0"/>
          </p:cNvCxnSpPr>
          <p:nvPr/>
        </p:nvCxnSpPr>
        <p:spPr>
          <a:xfrm flipV="1">
            <a:off x="2933700" y="3663951"/>
            <a:ext cx="82550"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3CE433C-C623-4CBD-B37E-7B2B098637EE}"/>
              </a:ext>
            </a:extLst>
          </p:cNvPr>
          <p:cNvCxnSpPr>
            <a:stCxn id="61" idx="0"/>
          </p:cNvCxnSpPr>
          <p:nvPr/>
        </p:nvCxnSpPr>
        <p:spPr>
          <a:xfrm flipH="1" flipV="1">
            <a:off x="3257550" y="3654425"/>
            <a:ext cx="10795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69479A2A-C5A1-463C-84ED-79862DFD023F}"/>
              </a:ext>
            </a:extLst>
          </p:cNvPr>
          <p:cNvCxnSpPr>
            <a:stCxn id="63" idx="0"/>
          </p:cNvCxnSpPr>
          <p:nvPr/>
        </p:nvCxnSpPr>
        <p:spPr>
          <a:xfrm flipV="1">
            <a:off x="3910014" y="3654425"/>
            <a:ext cx="9207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B8BA1524-303B-40AD-9ED1-2356687CC15A}"/>
              </a:ext>
            </a:extLst>
          </p:cNvPr>
          <p:cNvCxnSpPr>
            <a:stCxn id="64" idx="0"/>
          </p:cNvCxnSpPr>
          <p:nvPr/>
        </p:nvCxnSpPr>
        <p:spPr>
          <a:xfrm flipH="1" flipV="1">
            <a:off x="4286250" y="3663951"/>
            <a:ext cx="65088" cy="169863"/>
          </a:xfrm>
          <a:prstGeom prst="line">
            <a:avLst/>
          </a:prstGeom>
        </p:spPr>
        <p:style>
          <a:lnRef idx="1">
            <a:schemeClr val="accent1"/>
          </a:lnRef>
          <a:fillRef idx="0">
            <a:schemeClr val="accent1"/>
          </a:fillRef>
          <a:effectRef idx="0">
            <a:schemeClr val="accent1"/>
          </a:effectRef>
          <a:fontRef idx="minor">
            <a:schemeClr val="tx1"/>
          </a:fontRef>
        </p:style>
      </p:cxnSp>
      <p:sp>
        <p:nvSpPr>
          <p:cNvPr id="83" name="TextBox 3">
            <a:extLst>
              <a:ext uri="{FF2B5EF4-FFF2-40B4-BE49-F238E27FC236}">
                <a16:creationId xmlns:a16="http://schemas.microsoft.com/office/drawing/2014/main" id="{63014660-25C9-42CF-9AEA-39411FD9B31D}"/>
              </a:ext>
            </a:extLst>
          </p:cNvPr>
          <p:cNvSpPr txBox="1">
            <a:spLocks noChangeArrowheads="1"/>
          </p:cNvSpPr>
          <p:nvPr/>
        </p:nvSpPr>
        <p:spPr bwMode="auto">
          <a:xfrm>
            <a:off x="5399088" y="1437718"/>
            <a:ext cx="4659312" cy="3400931"/>
          </a:xfrm>
          <a:prstGeom prst="rect">
            <a:avLst/>
          </a:prstGeom>
          <a:noFill/>
          <a:ln w="9525">
            <a:noFill/>
            <a:miter lim="800000"/>
            <a:headEnd/>
            <a:tailEnd/>
          </a:ln>
        </p:spPr>
        <p:txBody>
          <a:bodyPr wrap="square">
            <a:spAutoFit/>
          </a:bodyPr>
          <a:lstStyle/>
          <a:p>
            <a:pPr marL="282575" indent="-282575">
              <a:buSzPct val="100000"/>
              <a:buFont typeface="+mj-lt"/>
              <a:buAutoNum type="arabicPeriod"/>
            </a:pPr>
            <a:r>
              <a:rPr lang="en-US" sz="1200" b="1" dirty="0">
                <a:latin typeface="Consolas" panose="020B0609020204030204" pitchFamily="49" charset="0"/>
                <a:cs typeface="Consolas" panose="020B0609020204030204" pitchFamily="49" charset="0"/>
              </a:rPr>
              <a:t>Save table[0].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table[0] to table[--size].</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parent to 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while (true)</a:t>
            </a:r>
          </a:p>
          <a:p>
            <a:pPr marL="282575" indent="-282575">
              <a:spcBef>
                <a:spcPts val="400"/>
              </a:spcBef>
              <a:buSzPct val="100000"/>
              <a:buFont typeface="+mj-lt"/>
              <a:buAutoNum type="arabicPeriod"/>
            </a:pPr>
            <a:r>
              <a:rPr lang="en-US" sz="1200" b="1" dirty="0">
                <a:solidFill>
                  <a:srgbClr val="FF0000"/>
                </a:solidFill>
                <a:latin typeface="Consolas" panose="020B0609020204030204" pitchFamily="49" charset="0"/>
                <a:cs typeface="Consolas" panose="020B0609020204030204" pitchFamily="49" charset="0"/>
              </a:rPr>
              <a:t>   Set </a:t>
            </a:r>
            <a:r>
              <a:rPr lang="en-US" sz="1200" b="1" dirty="0" err="1">
                <a:solidFill>
                  <a:srgbClr val="FF0000"/>
                </a:solidFill>
                <a:latin typeface="Consolas" panose="020B0609020204030204" pitchFamily="49" charset="0"/>
                <a:cs typeface="Consolas" panose="020B0609020204030204" pitchFamily="49" charset="0"/>
              </a:rPr>
              <a:t>leftChild</a:t>
            </a:r>
            <a:r>
              <a:rPr lang="en-US" sz="1200" b="1" dirty="0">
                <a:solidFill>
                  <a:srgbClr val="FF0000"/>
                </a:solidFill>
                <a:latin typeface="Consolas" panose="020B0609020204030204" pitchFamily="49" charset="0"/>
                <a:cs typeface="Consolas" panose="020B0609020204030204" pitchFamily="49" charset="0"/>
              </a:rPr>
              <a:t> to (2 × parent) + 1</a:t>
            </a:r>
          </a:p>
          <a:p>
            <a:pPr marL="282575" indent="-282575">
              <a:buSzPct val="100000"/>
            </a:pPr>
            <a:r>
              <a:rPr lang="en-US" sz="1200" b="1" dirty="0">
                <a:solidFill>
                  <a:srgbClr val="FF0000"/>
                </a:solidFill>
                <a:latin typeface="Consolas" panose="020B0609020204030204" pitchFamily="49" charset="0"/>
                <a:cs typeface="Consolas" panose="020B0609020204030204" pitchFamily="49" charset="0"/>
              </a:rPr>
              <a:t>          and </a:t>
            </a:r>
            <a:r>
              <a:rPr lang="en-US" sz="1200" b="1" dirty="0" err="1">
                <a:solidFill>
                  <a:srgbClr val="FF0000"/>
                </a:solidFill>
                <a:latin typeface="Consolas" panose="020B0609020204030204" pitchFamily="49" charset="0"/>
                <a:cs typeface="Consolas" panose="020B0609020204030204" pitchFamily="49" charset="0"/>
              </a:rPr>
              <a:t>rightChild</a:t>
            </a:r>
            <a:r>
              <a:rPr lang="en-US" sz="1200" b="1" dirty="0">
                <a:solidFill>
                  <a:srgbClr val="FF0000"/>
                </a:solidFill>
                <a:latin typeface="Consolas" panose="020B0609020204030204" pitchFamily="49" charset="0"/>
                <a:cs typeface="Consolas" panose="020B0609020204030204" pitchFamily="49" charset="0"/>
              </a:rPr>
              <a:t> to </a:t>
            </a:r>
            <a:r>
              <a:rPr lang="en-US" sz="1200" b="1" dirty="0" err="1">
                <a:solidFill>
                  <a:srgbClr val="FF0000"/>
                </a:solidFill>
                <a:latin typeface="Consolas" panose="020B0609020204030204" pitchFamily="49" charset="0"/>
                <a:cs typeface="Consolas" panose="020B0609020204030204" pitchFamily="49" charset="0"/>
              </a:rPr>
              <a:t>leftChild</a:t>
            </a:r>
            <a:r>
              <a:rPr lang="en-US" sz="1200" b="1" dirty="0">
                <a:solidFill>
                  <a:srgbClr val="FF0000"/>
                </a:solidFill>
                <a:latin typeface="Consolas" panose="020B0609020204030204" pitchFamily="49" charset="0"/>
                <a:cs typeface="Consolas" panose="020B0609020204030204" pitchFamily="49" charset="0"/>
              </a:rPr>
              <a:t> + 1.</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break.</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Set minChild to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 &lt;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and</a:t>
            </a:r>
          </a:p>
          <a:p>
            <a:pPr marL="282575" indent="-282575">
              <a:buSzPct val="100000"/>
            </a:pPr>
            <a:r>
              <a:rPr lang="en-US" sz="1200" b="1" dirty="0">
                <a:latin typeface="Consolas" panose="020B0609020204030204" pitchFamily="49" charset="0"/>
                <a:cs typeface="Consolas" panose="020B0609020204030204" pitchFamily="49" charset="0"/>
              </a:rPr>
              <a:t>             table[</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table[</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Set minChild to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if table[parent] &lt;= table[minChild] break.</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Swap table[parent] and table[minChild].</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Set parent to minChild.</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Return saved value.</a:t>
            </a:r>
          </a:p>
        </p:txBody>
      </p:sp>
    </p:spTree>
    <p:extLst>
      <p:ext uri="{BB962C8B-B14F-4D97-AF65-F5344CB8AC3E}">
        <p14:creationId xmlns:p14="http://schemas.microsoft.com/office/powerpoint/2010/main" val="2050449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39</a:t>
            </a:fld>
            <a:endParaRPr lang="en-US" dirty="0"/>
          </a:p>
        </p:txBody>
      </p:sp>
      <p:sp>
        <p:nvSpPr>
          <p:cNvPr id="2" name="Title 1"/>
          <p:cNvSpPr>
            <a:spLocks noGrp="1"/>
          </p:cNvSpPr>
          <p:nvPr>
            <p:ph type="title"/>
          </p:nvPr>
        </p:nvSpPr>
        <p:spPr/>
        <p:txBody>
          <a:bodyPr/>
          <a:lstStyle/>
          <a:p>
            <a:r>
              <a:rPr lang="en-US" dirty="0"/>
              <a:t>Removal from a Vector Min-Heap </a:t>
            </a:r>
          </a:p>
        </p:txBody>
      </p:sp>
      <p:graphicFrame>
        <p:nvGraphicFramePr>
          <p:cNvPr id="87" name="Table 86"/>
          <p:cNvGraphicFramePr>
            <a:graphicFrameLocks noGrp="1"/>
          </p:cNvGraphicFramePr>
          <p:nvPr/>
        </p:nvGraphicFramePr>
        <p:xfrm>
          <a:off x="1767840" y="5029200"/>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b="0" dirty="0">
                          <a:solidFill>
                            <a:schemeClr val="tx1"/>
                          </a:solidFill>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rgbClr val="FF0000"/>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40" name="TextBox 39">
            <a:extLst>
              <a:ext uri="{FF2B5EF4-FFF2-40B4-BE49-F238E27FC236}">
                <a16:creationId xmlns:a16="http://schemas.microsoft.com/office/drawing/2014/main" id="{754D575D-F295-463D-974E-E1E49EEE1A31}"/>
              </a:ext>
            </a:extLst>
          </p:cNvPr>
          <p:cNvSpPr txBox="1"/>
          <p:nvPr/>
        </p:nvSpPr>
        <p:spPr>
          <a:xfrm>
            <a:off x="1878432" y="6107112"/>
            <a:ext cx="369332" cy="570028"/>
          </a:xfrm>
          <a:prstGeom prst="rect">
            <a:avLst/>
          </a:prstGeom>
          <a:noFill/>
        </p:spPr>
        <p:txBody>
          <a:bodyPr vert="vert" wrap="none">
            <a:spAutoFit/>
          </a:bodyPr>
          <a:lstStyle/>
          <a:p>
            <a:pPr>
              <a:defRPr/>
            </a:pPr>
            <a:r>
              <a:rPr lang="en-US" sz="1200" b="1" dirty="0"/>
              <a:t>Parent</a:t>
            </a:r>
          </a:p>
        </p:txBody>
      </p:sp>
      <p:cxnSp>
        <p:nvCxnSpPr>
          <p:cNvPr id="42" name="Straight Connector 41">
            <a:extLst>
              <a:ext uri="{FF2B5EF4-FFF2-40B4-BE49-F238E27FC236}">
                <a16:creationId xmlns:a16="http://schemas.microsoft.com/office/drawing/2014/main" id="{9F94427A-1E74-49D6-B6EF-211A3F5814D6}"/>
              </a:ext>
            </a:extLst>
          </p:cNvPr>
          <p:cNvCxnSpPr>
            <a:cxnSpLocks/>
          </p:cNvCxnSpPr>
          <p:nvPr/>
        </p:nvCxnSpPr>
        <p:spPr>
          <a:xfrm>
            <a:off x="2057400" y="5823563"/>
            <a:ext cx="0" cy="27432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sp>
        <p:nvSpPr>
          <p:cNvPr id="48" name="TextBox 115">
            <a:extLst>
              <a:ext uri="{FF2B5EF4-FFF2-40B4-BE49-F238E27FC236}">
                <a16:creationId xmlns:a16="http://schemas.microsoft.com/office/drawing/2014/main" id="{4260E6CE-8AF3-4193-932D-63C9E507B1C8}"/>
              </a:ext>
            </a:extLst>
          </p:cNvPr>
          <p:cNvSpPr txBox="1">
            <a:spLocks noChangeArrowheads="1"/>
          </p:cNvSpPr>
          <p:nvPr/>
        </p:nvSpPr>
        <p:spPr bwMode="auto">
          <a:xfrm>
            <a:off x="1888290" y="1610847"/>
            <a:ext cx="312737" cy="368300"/>
          </a:xfrm>
          <a:prstGeom prst="rect">
            <a:avLst/>
          </a:prstGeom>
          <a:noFill/>
          <a:ln w="9525">
            <a:noFill/>
            <a:miter lim="800000"/>
            <a:headEnd/>
            <a:tailEnd/>
          </a:ln>
        </p:spPr>
        <p:txBody>
          <a:bodyPr wrap="none">
            <a:spAutoFit/>
          </a:bodyPr>
          <a:lstStyle/>
          <a:p>
            <a:r>
              <a:rPr lang="en-US" b="1" dirty="0"/>
              <a:t>8</a:t>
            </a:r>
          </a:p>
        </p:txBody>
      </p:sp>
      <p:sp>
        <p:nvSpPr>
          <p:cNvPr id="43" name="TextBox 115">
            <a:extLst>
              <a:ext uri="{FF2B5EF4-FFF2-40B4-BE49-F238E27FC236}">
                <a16:creationId xmlns:a16="http://schemas.microsoft.com/office/drawing/2014/main" id="{ADEBF841-B56C-4754-8D14-FE2195E3C115}"/>
              </a:ext>
            </a:extLst>
          </p:cNvPr>
          <p:cNvSpPr txBox="1">
            <a:spLocks noChangeArrowheads="1"/>
          </p:cNvSpPr>
          <p:nvPr/>
        </p:nvSpPr>
        <p:spPr bwMode="auto">
          <a:xfrm>
            <a:off x="3370263" y="2206625"/>
            <a:ext cx="441146" cy="369332"/>
          </a:xfrm>
          <a:prstGeom prst="rect">
            <a:avLst/>
          </a:prstGeom>
          <a:noFill/>
          <a:ln w="9525">
            <a:noFill/>
            <a:miter lim="800000"/>
            <a:headEnd/>
            <a:tailEnd/>
          </a:ln>
        </p:spPr>
        <p:txBody>
          <a:bodyPr wrap="none">
            <a:spAutoFit/>
          </a:bodyPr>
          <a:lstStyle/>
          <a:p>
            <a:r>
              <a:rPr lang="en-US" b="1" dirty="0"/>
              <a:t>66</a:t>
            </a:r>
          </a:p>
        </p:txBody>
      </p:sp>
      <p:sp>
        <p:nvSpPr>
          <p:cNvPr id="44" name="TextBox 118">
            <a:extLst>
              <a:ext uri="{FF2B5EF4-FFF2-40B4-BE49-F238E27FC236}">
                <a16:creationId xmlns:a16="http://schemas.microsoft.com/office/drawing/2014/main" id="{B1EDB8A2-5F4A-4C15-928F-17459EC94072}"/>
              </a:ext>
            </a:extLst>
          </p:cNvPr>
          <p:cNvSpPr txBox="1">
            <a:spLocks noChangeArrowheads="1"/>
          </p:cNvSpPr>
          <p:nvPr/>
        </p:nvSpPr>
        <p:spPr bwMode="auto">
          <a:xfrm>
            <a:off x="2439989" y="2744789"/>
            <a:ext cx="441325" cy="369887"/>
          </a:xfrm>
          <a:prstGeom prst="rect">
            <a:avLst/>
          </a:prstGeom>
          <a:noFill/>
          <a:ln w="9525">
            <a:noFill/>
            <a:miter lim="800000"/>
            <a:headEnd/>
            <a:tailEnd/>
          </a:ln>
        </p:spPr>
        <p:txBody>
          <a:bodyPr wrap="none">
            <a:spAutoFit/>
          </a:bodyPr>
          <a:lstStyle/>
          <a:p>
            <a:r>
              <a:rPr lang="en-US" b="1" dirty="0">
                <a:solidFill>
                  <a:srgbClr val="FF0000"/>
                </a:solidFill>
              </a:rPr>
              <a:t>18</a:t>
            </a:r>
          </a:p>
        </p:txBody>
      </p:sp>
      <p:sp>
        <p:nvSpPr>
          <p:cNvPr id="45" name="TextBox 127">
            <a:extLst>
              <a:ext uri="{FF2B5EF4-FFF2-40B4-BE49-F238E27FC236}">
                <a16:creationId xmlns:a16="http://schemas.microsoft.com/office/drawing/2014/main" id="{59FC82DA-65E9-4C0A-BD36-48830848CFED}"/>
              </a:ext>
            </a:extLst>
          </p:cNvPr>
          <p:cNvSpPr txBox="1">
            <a:spLocks noChangeArrowheads="1"/>
          </p:cNvSpPr>
          <p:nvPr/>
        </p:nvSpPr>
        <p:spPr bwMode="auto">
          <a:xfrm>
            <a:off x="4286251" y="2744789"/>
            <a:ext cx="441325" cy="369887"/>
          </a:xfrm>
          <a:prstGeom prst="rect">
            <a:avLst/>
          </a:prstGeom>
          <a:noFill/>
          <a:ln w="9525">
            <a:noFill/>
            <a:miter lim="800000"/>
            <a:headEnd/>
            <a:tailEnd/>
          </a:ln>
        </p:spPr>
        <p:txBody>
          <a:bodyPr>
            <a:spAutoFit/>
          </a:bodyPr>
          <a:lstStyle/>
          <a:p>
            <a:pPr algn="ctr"/>
            <a:r>
              <a:rPr lang="en-US" b="1" dirty="0"/>
              <a:t>10</a:t>
            </a:r>
          </a:p>
        </p:txBody>
      </p:sp>
      <p:grpSp>
        <p:nvGrpSpPr>
          <p:cNvPr id="47" name="Group 128">
            <a:extLst>
              <a:ext uri="{FF2B5EF4-FFF2-40B4-BE49-F238E27FC236}">
                <a16:creationId xmlns:a16="http://schemas.microsoft.com/office/drawing/2014/main" id="{DDB96B19-EDD2-4F87-B2F8-2EF421DA137A}"/>
              </a:ext>
            </a:extLst>
          </p:cNvPr>
          <p:cNvGrpSpPr>
            <a:grpSpLocks/>
          </p:cNvGrpSpPr>
          <p:nvPr/>
        </p:nvGrpSpPr>
        <p:grpSpPr bwMode="auto">
          <a:xfrm>
            <a:off x="1728788" y="3833814"/>
            <a:ext cx="882650" cy="369887"/>
            <a:chOff x="4590254" y="5277977"/>
            <a:chExt cx="882292" cy="369332"/>
          </a:xfrm>
        </p:grpSpPr>
        <p:sp>
          <p:nvSpPr>
            <p:cNvPr id="49" name="TextBox 153">
              <a:extLst>
                <a:ext uri="{FF2B5EF4-FFF2-40B4-BE49-F238E27FC236}">
                  <a16:creationId xmlns:a16="http://schemas.microsoft.com/office/drawing/2014/main" id="{19EB45CF-B8FB-4A86-A029-30F807453DBD}"/>
                </a:ext>
              </a:extLst>
            </p:cNvPr>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50" name="TextBox 154">
              <a:extLst>
                <a:ext uri="{FF2B5EF4-FFF2-40B4-BE49-F238E27FC236}">
                  <a16:creationId xmlns:a16="http://schemas.microsoft.com/office/drawing/2014/main" id="{F2574412-0AA4-4F20-9541-68F0D5CE015C}"/>
                </a:ext>
              </a:extLst>
            </p:cNvPr>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51" name="Group 129">
            <a:extLst>
              <a:ext uri="{FF2B5EF4-FFF2-40B4-BE49-F238E27FC236}">
                <a16:creationId xmlns:a16="http://schemas.microsoft.com/office/drawing/2014/main" id="{151DD607-DBF5-4EAA-BA37-207E660CF5A6}"/>
              </a:ext>
            </a:extLst>
          </p:cNvPr>
          <p:cNvGrpSpPr>
            <a:grpSpLocks/>
          </p:cNvGrpSpPr>
          <p:nvPr/>
        </p:nvGrpSpPr>
        <p:grpSpPr bwMode="auto">
          <a:xfrm>
            <a:off x="2713039" y="3833814"/>
            <a:ext cx="873125" cy="369887"/>
            <a:chOff x="2571515" y="5410200"/>
            <a:chExt cx="873193" cy="369332"/>
          </a:xfrm>
        </p:grpSpPr>
        <p:sp>
          <p:nvSpPr>
            <p:cNvPr id="52" name="TextBox 151">
              <a:extLst>
                <a:ext uri="{FF2B5EF4-FFF2-40B4-BE49-F238E27FC236}">
                  <a16:creationId xmlns:a16="http://schemas.microsoft.com/office/drawing/2014/main" id="{C0603329-0ECD-450A-8DCF-83677A2429C4}"/>
                </a:ext>
              </a:extLst>
            </p:cNvPr>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53" name="TextBox 152">
              <a:extLst>
                <a:ext uri="{FF2B5EF4-FFF2-40B4-BE49-F238E27FC236}">
                  <a16:creationId xmlns:a16="http://schemas.microsoft.com/office/drawing/2014/main" id="{5CDCF9AF-AE78-4A4C-BCBE-7F08862C0D98}"/>
                </a:ext>
              </a:extLst>
            </p:cNvPr>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54" name="Group 130">
            <a:extLst>
              <a:ext uri="{FF2B5EF4-FFF2-40B4-BE49-F238E27FC236}">
                <a16:creationId xmlns:a16="http://schemas.microsoft.com/office/drawing/2014/main" id="{948EEBC7-0D2D-48AE-B0D8-BA625119F11C}"/>
              </a:ext>
            </a:extLst>
          </p:cNvPr>
          <p:cNvGrpSpPr>
            <a:grpSpLocks/>
          </p:cNvGrpSpPr>
          <p:nvPr/>
        </p:nvGrpSpPr>
        <p:grpSpPr bwMode="auto">
          <a:xfrm>
            <a:off x="3689350" y="3833814"/>
            <a:ext cx="882650" cy="369887"/>
            <a:chOff x="2571515" y="5943600"/>
            <a:chExt cx="882292" cy="369332"/>
          </a:xfrm>
        </p:grpSpPr>
        <p:sp>
          <p:nvSpPr>
            <p:cNvPr id="55" name="TextBox 149">
              <a:extLst>
                <a:ext uri="{FF2B5EF4-FFF2-40B4-BE49-F238E27FC236}">
                  <a16:creationId xmlns:a16="http://schemas.microsoft.com/office/drawing/2014/main" id="{035DF00B-7415-4EBC-A44F-CD92CB6C3CBC}"/>
                </a:ext>
              </a:extLst>
            </p:cNvPr>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56" name="TextBox 150">
              <a:extLst>
                <a:ext uri="{FF2B5EF4-FFF2-40B4-BE49-F238E27FC236}">
                  <a16:creationId xmlns:a16="http://schemas.microsoft.com/office/drawing/2014/main" id="{C65E8214-FC9F-436C-8EC4-9ABB055D697B}"/>
                </a:ext>
              </a:extLst>
            </p:cNvPr>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57" name="Group 131">
            <a:extLst>
              <a:ext uri="{FF2B5EF4-FFF2-40B4-BE49-F238E27FC236}">
                <a16:creationId xmlns:a16="http://schemas.microsoft.com/office/drawing/2014/main" id="{037B82C4-3B13-4C9D-822B-F48D2D1D8442}"/>
              </a:ext>
            </a:extLst>
          </p:cNvPr>
          <p:cNvGrpSpPr>
            <a:grpSpLocks/>
          </p:cNvGrpSpPr>
          <p:nvPr/>
        </p:nvGrpSpPr>
        <p:grpSpPr bwMode="auto">
          <a:xfrm>
            <a:off x="1949451" y="3284538"/>
            <a:ext cx="1420813" cy="379412"/>
            <a:chOff x="5434299" y="4142433"/>
            <a:chExt cx="1421044" cy="379568"/>
          </a:xfrm>
        </p:grpSpPr>
        <p:sp>
          <p:nvSpPr>
            <p:cNvPr id="58" name="TextBox 147">
              <a:extLst>
                <a:ext uri="{FF2B5EF4-FFF2-40B4-BE49-F238E27FC236}">
                  <a16:creationId xmlns:a16="http://schemas.microsoft.com/office/drawing/2014/main" id="{B0C6F516-D20F-4E16-85E1-0A3450AF95CE}"/>
                </a:ext>
              </a:extLst>
            </p:cNvPr>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59" name="TextBox 148">
              <a:extLst>
                <a:ext uri="{FF2B5EF4-FFF2-40B4-BE49-F238E27FC236}">
                  <a16:creationId xmlns:a16="http://schemas.microsoft.com/office/drawing/2014/main" id="{2376BB67-735A-49C7-81CC-49447AF73D68}"/>
                </a:ext>
              </a:extLst>
            </p:cNvPr>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60" name="Group 132">
            <a:extLst>
              <a:ext uri="{FF2B5EF4-FFF2-40B4-BE49-F238E27FC236}">
                <a16:creationId xmlns:a16="http://schemas.microsoft.com/office/drawing/2014/main" id="{12F6D0AE-5758-46D7-8C5C-5E4502B612E1}"/>
              </a:ext>
            </a:extLst>
          </p:cNvPr>
          <p:cNvGrpSpPr>
            <a:grpSpLocks/>
          </p:cNvGrpSpPr>
          <p:nvPr/>
        </p:nvGrpSpPr>
        <p:grpSpPr bwMode="auto">
          <a:xfrm>
            <a:off x="3910014" y="3284539"/>
            <a:ext cx="1322387" cy="369887"/>
            <a:chOff x="7394096" y="4142433"/>
            <a:chExt cx="1323438" cy="369332"/>
          </a:xfrm>
        </p:grpSpPr>
        <p:sp>
          <p:nvSpPr>
            <p:cNvPr id="61" name="TextBox 145">
              <a:extLst>
                <a:ext uri="{FF2B5EF4-FFF2-40B4-BE49-F238E27FC236}">
                  <a16:creationId xmlns:a16="http://schemas.microsoft.com/office/drawing/2014/main" id="{61789C4D-470C-4AF3-A21C-466C855965B8}"/>
                </a:ext>
              </a:extLst>
            </p:cNvPr>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a:t>39</a:t>
              </a:r>
            </a:p>
          </p:txBody>
        </p:sp>
        <p:sp>
          <p:nvSpPr>
            <p:cNvPr id="62" name="TextBox 146">
              <a:extLst>
                <a:ext uri="{FF2B5EF4-FFF2-40B4-BE49-F238E27FC236}">
                  <a16:creationId xmlns:a16="http://schemas.microsoft.com/office/drawing/2014/main" id="{39927D97-8282-4DD2-9530-BCE6E3EA50E2}"/>
                </a:ext>
              </a:extLst>
            </p:cNvPr>
            <p:cNvSpPr txBox="1">
              <a:spLocks noChangeArrowheads="1"/>
            </p:cNvSpPr>
            <p:nvPr/>
          </p:nvSpPr>
          <p:spPr bwMode="auto">
            <a:xfrm>
              <a:off x="8276388" y="4142433"/>
              <a:ext cx="441146" cy="369332"/>
            </a:xfrm>
            <a:prstGeom prst="rect">
              <a:avLst/>
            </a:prstGeom>
            <a:noFill/>
            <a:ln w="9525">
              <a:noFill/>
              <a:miter lim="800000"/>
              <a:headEnd/>
              <a:tailEnd/>
            </a:ln>
          </p:spPr>
          <p:txBody>
            <a:bodyPr wrap="none">
              <a:spAutoFit/>
            </a:bodyPr>
            <a:lstStyle/>
            <a:p>
              <a:r>
                <a:rPr lang="en-US" b="1"/>
                <a:t>29</a:t>
              </a:r>
            </a:p>
          </p:txBody>
        </p:sp>
      </p:grpSp>
      <p:cxnSp>
        <p:nvCxnSpPr>
          <p:cNvPr id="63" name="Straight Connector 62">
            <a:extLst>
              <a:ext uri="{FF2B5EF4-FFF2-40B4-BE49-F238E27FC236}">
                <a16:creationId xmlns:a16="http://schemas.microsoft.com/office/drawing/2014/main" id="{91F400E9-8C09-4F08-ABCB-A6A6BFD488B8}"/>
              </a:ext>
            </a:extLst>
          </p:cNvPr>
          <p:cNvCxnSpPr>
            <a:stCxn id="43" idx="1"/>
            <a:endCxn id="44" idx="0"/>
          </p:cNvCxnSpPr>
          <p:nvPr/>
        </p:nvCxnSpPr>
        <p:spPr>
          <a:xfrm flipH="1">
            <a:off x="2660651" y="2391292"/>
            <a:ext cx="709612" cy="353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E3B258C-95DC-4FA1-ABD4-604384A19735}"/>
              </a:ext>
            </a:extLst>
          </p:cNvPr>
          <p:cNvCxnSpPr>
            <a:stCxn id="43" idx="3"/>
            <a:endCxn id="45" idx="0"/>
          </p:cNvCxnSpPr>
          <p:nvPr/>
        </p:nvCxnSpPr>
        <p:spPr>
          <a:xfrm>
            <a:off x="3811409" y="2391292"/>
            <a:ext cx="695504" cy="353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4BE4F75-32B9-4C84-A089-D7AAFFD317A9}"/>
              </a:ext>
            </a:extLst>
          </p:cNvPr>
          <p:cNvCxnSpPr>
            <a:endCxn id="58" idx="0"/>
          </p:cNvCxnSpPr>
          <p:nvPr/>
        </p:nvCxnSpPr>
        <p:spPr>
          <a:xfrm flipH="1">
            <a:off x="2170114" y="3114676"/>
            <a:ext cx="269875"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1B86504-078C-46E1-B4C4-9F71D022CDEA}"/>
              </a:ext>
            </a:extLst>
          </p:cNvPr>
          <p:cNvCxnSpPr/>
          <p:nvPr/>
        </p:nvCxnSpPr>
        <p:spPr>
          <a:xfrm flipH="1">
            <a:off x="4176713" y="3114676"/>
            <a:ext cx="220662"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5DE3A90-DD44-4F43-85C5-2E330A961EFC}"/>
              </a:ext>
            </a:extLst>
          </p:cNvPr>
          <p:cNvCxnSpPr>
            <a:stCxn id="59" idx="0"/>
          </p:cNvCxnSpPr>
          <p:nvPr/>
        </p:nvCxnSpPr>
        <p:spPr>
          <a:xfrm flipH="1" flipV="1">
            <a:off x="2881314" y="3114676"/>
            <a:ext cx="268287"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328F241-D1F8-49C7-9A71-108DAF22DD15}"/>
              </a:ext>
            </a:extLst>
          </p:cNvPr>
          <p:cNvCxnSpPr>
            <a:stCxn id="62" idx="0"/>
          </p:cNvCxnSpPr>
          <p:nvPr/>
        </p:nvCxnSpPr>
        <p:spPr>
          <a:xfrm flipH="1" flipV="1">
            <a:off x="4727576" y="3114676"/>
            <a:ext cx="284163"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FF26218-A6F0-4439-8BDF-7CDFB6872F93}"/>
              </a:ext>
            </a:extLst>
          </p:cNvPr>
          <p:cNvCxnSpPr>
            <a:stCxn id="49" idx="0"/>
          </p:cNvCxnSpPr>
          <p:nvPr/>
        </p:nvCxnSpPr>
        <p:spPr>
          <a:xfrm flipV="1">
            <a:off x="1949450" y="3654425"/>
            <a:ext cx="128588"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EEC73F9-0C16-4245-8A50-4F04AB98E031}"/>
              </a:ext>
            </a:extLst>
          </p:cNvPr>
          <p:cNvCxnSpPr>
            <a:stCxn id="50" idx="0"/>
          </p:cNvCxnSpPr>
          <p:nvPr/>
        </p:nvCxnSpPr>
        <p:spPr>
          <a:xfrm flipH="1" flipV="1">
            <a:off x="2305051" y="3654425"/>
            <a:ext cx="8572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1077E1A-D5AD-4DA6-B376-A65B774DAEDF}"/>
              </a:ext>
            </a:extLst>
          </p:cNvPr>
          <p:cNvCxnSpPr>
            <a:stCxn id="52" idx="0"/>
          </p:cNvCxnSpPr>
          <p:nvPr/>
        </p:nvCxnSpPr>
        <p:spPr>
          <a:xfrm flipV="1">
            <a:off x="2933700" y="3663951"/>
            <a:ext cx="82550"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60F1A4E-42C5-42CA-9E1E-E467562CF610}"/>
              </a:ext>
            </a:extLst>
          </p:cNvPr>
          <p:cNvCxnSpPr>
            <a:stCxn id="53" idx="0"/>
          </p:cNvCxnSpPr>
          <p:nvPr/>
        </p:nvCxnSpPr>
        <p:spPr>
          <a:xfrm flipH="1" flipV="1">
            <a:off x="3257550" y="3654425"/>
            <a:ext cx="10795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A24C0D3-B5AD-46BC-B2C8-62566DA285C8}"/>
              </a:ext>
            </a:extLst>
          </p:cNvPr>
          <p:cNvCxnSpPr>
            <a:stCxn id="55" idx="0"/>
          </p:cNvCxnSpPr>
          <p:nvPr/>
        </p:nvCxnSpPr>
        <p:spPr>
          <a:xfrm flipV="1">
            <a:off x="3910014" y="3654425"/>
            <a:ext cx="9207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F466D57-CD2B-4D8B-B4A7-7D5FC62C5A53}"/>
              </a:ext>
            </a:extLst>
          </p:cNvPr>
          <p:cNvCxnSpPr>
            <a:stCxn id="56" idx="0"/>
          </p:cNvCxnSpPr>
          <p:nvPr/>
        </p:nvCxnSpPr>
        <p:spPr>
          <a:xfrm flipH="1" flipV="1">
            <a:off x="4286250" y="3663951"/>
            <a:ext cx="65088" cy="169863"/>
          </a:xfrm>
          <a:prstGeom prst="line">
            <a:avLst/>
          </a:prstGeom>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02C6103B-A8A4-4074-82E8-CB90A8805F32}"/>
              </a:ext>
            </a:extLst>
          </p:cNvPr>
          <p:cNvGrpSpPr/>
          <p:nvPr/>
        </p:nvGrpSpPr>
        <p:grpSpPr>
          <a:xfrm>
            <a:off x="2430950" y="5823563"/>
            <a:ext cx="369332" cy="641980"/>
            <a:chOff x="964032" y="5823563"/>
            <a:chExt cx="369332" cy="641980"/>
          </a:xfrm>
        </p:grpSpPr>
        <p:sp>
          <p:nvSpPr>
            <p:cNvPr id="76" name="TextBox 75">
              <a:extLst>
                <a:ext uri="{FF2B5EF4-FFF2-40B4-BE49-F238E27FC236}">
                  <a16:creationId xmlns:a16="http://schemas.microsoft.com/office/drawing/2014/main" id="{03CBB011-1E3D-4296-9769-5844A62443C1}"/>
                </a:ext>
              </a:extLst>
            </p:cNvPr>
            <p:cNvSpPr txBox="1"/>
            <p:nvPr/>
          </p:nvSpPr>
          <p:spPr>
            <a:xfrm>
              <a:off x="964032" y="6107112"/>
              <a:ext cx="369332" cy="358431"/>
            </a:xfrm>
            <a:prstGeom prst="rect">
              <a:avLst/>
            </a:prstGeom>
            <a:noFill/>
          </p:spPr>
          <p:txBody>
            <a:bodyPr vert="vert" wrap="none">
              <a:spAutoFit/>
            </a:bodyPr>
            <a:lstStyle/>
            <a:p>
              <a:pPr>
                <a:defRPr/>
              </a:pPr>
              <a:r>
                <a:rPr lang="en-US" sz="1200" b="1" dirty="0"/>
                <a:t>Min</a:t>
              </a:r>
            </a:p>
          </p:txBody>
        </p:sp>
        <p:cxnSp>
          <p:nvCxnSpPr>
            <p:cNvPr id="77" name="Straight Connector 76">
              <a:extLst>
                <a:ext uri="{FF2B5EF4-FFF2-40B4-BE49-F238E27FC236}">
                  <a16:creationId xmlns:a16="http://schemas.microsoft.com/office/drawing/2014/main" id="{5012B509-E9A4-4E65-9B68-65454CB8BB5D}"/>
                </a:ext>
              </a:extLst>
            </p:cNvPr>
            <p:cNvCxnSpPr>
              <a:cxnSpLocks/>
            </p:cNvCxnSpPr>
            <p:nvPr/>
          </p:nvCxnSpPr>
          <p:spPr>
            <a:xfrm>
              <a:off x="1143000" y="5823563"/>
              <a:ext cx="0" cy="27432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grpSp>
      <p:sp>
        <p:nvSpPr>
          <p:cNvPr id="78" name="TextBox 3">
            <a:extLst>
              <a:ext uri="{FF2B5EF4-FFF2-40B4-BE49-F238E27FC236}">
                <a16:creationId xmlns:a16="http://schemas.microsoft.com/office/drawing/2014/main" id="{3C215A60-8985-4141-BEAE-ECC354751303}"/>
              </a:ext>
            </a:extLst>
          </p:cNvPr>
          <p:cNvSpPr txBox="1">
            <a:spLocks noChangeArrowheads="1"/>
          </p:cNvSpPr>
          <p:nvPr/>
        </p:nvSpPr>
        <p:spPr bwMode="auto">
          <a:xfrm>
            <a:off x="5399088" y="1437718"/>
            <a:ext cx="4659312" cy="3400931"/>
          </a:xfrm>
          <a:prstGeom prst="rect">
            <a:avLst/>
          </a:prstGeom>
          <a:noFill/>
          <a:ln w="9525">
            <a:noFill/>
            <a:miter lim="800000"/>
            <a:headEnd/>
            <a:tailEnd/>
          </a:ln>
        </p:spPr>
        <p:txBody>
          <a:bodyPr wrap="square">
            <a:spAutoFit/>
          </a:bodyPr>
          <a:lstStyle/>
          <a:p>
            <a:pPr marL="282575" indent="-282575">
              <a:buSzPct val="100000"/>
              <a:buFont typeface="+mj-lt"/>
              <a:buAutoNum type="arabicPeriod"/>
            </a:pPr>
            <a:r>
              <a:rPr lang="en-US" sz="1200" b="1" dirty="0">
                <a:latin typeface="Consolas" panose="020B0609020204030204" pitchFamily="49" charset="0"/>
                <a:cs typeface="Consolas" panose="020B0609020204030204" pitchFamily="49" charset="0"/>
              </a:rPr>
              <a:t>Save table[0].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table[0] to table[--size].</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parent to 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while (true)</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   Set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to (2 × parent) + 1</a:t>
            </a:r>
          </a:p>
          <a:p>
            <a:pPr marL="282575" indent="-282575">
              <a:buSzPct val="100000"/>
            </a:pPr>
            <a:r>
              <a:rPr lang="en-US" sz="1200" b="1" dirty="0">
                <a:latin typeface="Consolas" panose="020B0609020204030204" pitchFamily="49" charset="0"/>
                <a:cs typeface="Consolas" panose="020B0609020204030204" pitchFamily="49" charset="0"/>
              </a:rPr>
              <a:t>          and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 to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+ 1.</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break.</a:t>
            </a:r>
          </a:p>
          <a:p>
            <a:pPr marL="282575" indent="-282575">
              <a:spcBef>
                <a:spcPts val="200"/>
              </a:spcBef>
              <a:buSzPct val="100000"/>
              <a:buFont typeface="+mj-lt"/>
              <a:buAutoNum type="arabicPeriod" startAt="6"/>
            </a:pPr>
            <a:r>
              <a:rPr lang="en-US" sz="1200" b="1" dirty="0">
                <a:solidFill>
                  <a:srgbClr val="FF0000"/>
                </a:solidFill>
                <a:latin typeface="Consolas" panose="020B0609020204030204" pitchFamily="49" charset="0"/>
                <a:cs typeface="Consolas" panose="020B0609020204030204" pitchFamily="49" charset="0"/>
              </a:rPr>
              <a:t>   Set minChild to </a:t>
            </a:r>
            <a:r>
              <a:rPr lang="en-US" sz="1200" b="1" dirty="0" err="1">
                <a:solidFill>
                  <a:srgbClr val="FF0000"/>
                </a:solidFill>
                <a:latin typeface="Consolas" panose="020B0609020204030204" pitchFamily="49" charset="0"/>
                <a:cs typeface="Consolas" panose="020B0609020204030204" pitchFamily="49" charset="0"/>
              </a:rPr>
              <a:t>leftChild</a:t>
            </a:r>
            <a:r>
              <a:rPr lang="en-US" sz="1200" b="1" dirty="0">
                <a:solidFill>
                  <a:srgbClr val="FF0000"/>
                </a:solidFill>
                <a:latin typeface="Consolas" panose="020B0609020204030204" pitchFamily="49" charset="0"/>
                <a:cs typeface="Consolas" panose="020B0609020204030204" pitchFamily="49" charset="0"/>
              </a:rPr>
              <a:t>.</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 &lt;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and</a:t>
            </a:r>
          </a:p>
          <a:p>
            <a:pPr marL="282575" indent="-282575">
              <a:buSzPct val="100000"/>
            </a:pPr>
            <a:r>
              <a:rPr lang="en-US" sz="1200" b="1" dirty="0">
                <a:latin typeface="Consolas" panose="020B0609020204030204" pitchFamily="49" charset="0"/>
                <a:cs typeface="Consolas" panose="020B0609020204030204" pitchFamily="49" charset="0"/>
              </a:rPr>
              <a:t>             table[</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table[</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Set minChild to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if table[parent] &lt;= table[minChild] break.</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Swap table[parent] and table[minChild].</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Set parent to minChild.</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Return saved value.</a:t>
            </a:r>
          </a:p>
        </p:txBody>
      </p:sp>
      <p:grpSp>
        <p:nvGrpSpPr>
          <p:cNvPr id="79" name="Group 78">
            <a:extLst>
              <a:ext uri="{FF2B5EF4-FFF2-40B4-BE49-F238E27FC236}">
                <a16:creationId xmlns:a16="http://schemas.microsoft.com/office/drawing/2014/main" id="{FACEF077-5606-404F-BE32-2EABAE23C5A2}"/>
              </a:ext>
            </a:extLst>
          </p:cNvPr>
          <p:cNvGrpSpPr/>
          <p:nvPr/>
        </p:nvGrpSpPr>
        <p:grpSpPr>
          <a:xfrm>
            <a:off x="2983468" y="5823564"/>
            <a:ext cx="369332" cy="770221"/>
            <a:chOff x="964032" y="5823563"/>
            <a:chExt cx="369332" cy="770221"/>
          </a:xfrm>
        </p:grpSpPr>
        <p:sp>
          <p:nvSpPr>
            <p:cNvPr id="80" name="TextBox 79">
              <a:extLst>
                <a:ext uri="{FF2B5EF4-FFF2-40B4-BE49-F238E27FC236}">
                  <a16:creationId xmlns:a16="http://schemas.microsoft.com/office/drawing/2014/main" id="{DF6290F9-8C32-4F48-B352-7A76497DEE69}"/>
                </a:ext>
              </a:extLst>
            </p:cNvPr>
            <p:cNvSpPr txBox="1"/>
            <p:nvPr/>
          </p:nvSpPr>
          <p:spPr>
            <a:xfrm>
              <a:off x="964032" y="6107112"/>
              <a:ext cx="369332" cy="486672"/>
            </a:xfrm>
            <a:prstGeom prst="rect">
              <a:avLst/>
            </a:prstGeom>
            <a:noFill/>
          </p:spPr>
          <p:txBody>
            <a:bodyPr vert="vert" wrap="none">
              <a:spAutoFit/>
            </a:bodyPr>
            <a:lstStyle/>
            <a:p>
              <a:pPr>
                <a:defRPr/>
              </a:pPr>
              <a:r>
                <a:rPr lang="en-US" sz="1200" b="1" dirty="0"/>
                <a:t>Right</a:t>
              </a:r>
            </a:p>
          </p:txBody>
        </p:sp>
        <p:cxnSp>
          <p:nvCxnSpPr>
            <p:cNvPr id="81" name="Straight Connector 80">
              <a:extLst>
                <a:ext uri="{FF2B5EF4-FFF2-40B4-BE49-F238E27FC236}">
                  <a16:creationId xmlns:a16="http://schemas.microsoft.com/office/drawing/2014/main" id="{89C44DAD-1D35-473E-9D50-2430EFCEAFD9}"/>
                </a:ext>
              </a:extLst>
            </p:cNvPr>
            <p:cNvCxnSpPr>
              <a:cxnSpLocks/>
            </p:cNvCxnSpPr>
            <p:nvPr/>
          </p:nvCxnSpPr>
          <p:spPr>
            <a:xfrm>
              <a:off x="1143000" y="5823563"/>
              <a:ext cx="0" cy="27432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576815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Copying Objects</a:t>
            </a:r>
          </a:p>
        </p:txBody>
      </p:sp>
      <p:sp>
        <p:nvSpPr>
          <p:cNvPr id="3" name="Content Placeholder 2"/>
          <p:cNvSpPr>
            <a:spLocks noGrp="1"/>
          </p:cNvSpPr>
          <p:nvPr>
            <p:ph sz="quarter" idx="1"/>
          </p:nvPr>
        </p:nvSpPr>
        <p:spPr>
          <a:xfrm>
            <a:off x="572493" y="1233489"/>
            <a:ext cx="10104606" cy="5360852"/>
          </a:xfrm>
        </p:spPr>
        <p:txBody>
          <a:bodyPr/>
          <a:lstStyle/>
          <a:p>
            <a:pPr>
              <a:defRPr/>
            </a:pPr>
            <a:r>
              <a:rPr lang="en-US" dirty="0"/>
              <a:t>Applications require that a copy of an object be an </a:t>
            </a:r>
            <a:r>
              <a:rPr lang="en-US" b="1" i="1" dirty="0">
                <a:solidFill>
                  <a:srgbClr val="FF0000"/>
                </a:solidFill>
              </a:rPr>
              <a:t>independent copy</a:t>
            </a:r>
            <a:r>
              <a:rPr lang="en-US" dirty="0"/>
              <a:t>, which means being able to modify one of the objects without affecting the other.</a:t>
            </a:r>
          </a:p>
          <a:p>
            <a:pPr lvl="1">
              <a:defRPr/>
            </a:pPr>
            <a:r>
              <a:rPr lang="en-US" dirty="0"/>
              <a:t>Copying of primitive types is straightforward—the values are duplicated and placed in the target locations (</a:t>
            </a:r>
            <a:r>
              <a:rPr lang="en-US" b="1" i="1" dirty="0">
                <a:solidFill>
                  <a:srgbClr val="FF0000"/>
                </a:solidFill>
              </a:rPr>
              <a:t>shallow</a:t>
            </a:r>
            <a:r>
              <a:rPr lang="en-US" dirty="0"/>
              <a:t>).</a:t>
            </a:r>
          </a:p>
          <a:p>
            <a:pPr lvl="1">
              <a:defRPr/>
            </a:pPr>
            <a:r>
              <a:rPr lang="en-US" sz="2200" dirty="0"/>
              <a:t>If the object references a dynamically allocated object, the memory allocated to that object must be freed (</a:t>
            </a:r>
            <a:r>
              <a:rPr lang="en-US" sz="2200" b="1" i="1" dirty="0">
                <a:solidFill>
                  <a:srgbClr val="FF0000"/>
                </a:solidFill>
              </a:rPr>
              <a:t>deep</a:t>
            </a:r>
            <a:r>
              <a:rPr lang="en-US" sz="2200" dirty="0"/>
              <a:t>).</a:t>
            </a:r>
            <a:endParaRPr lang="en-US" dirty="0"/>
          </a:p>
          <a:p>
            <a:r>
              <a:rPr lang="en-US" dirty="0"/>
              <a:t>The </a:t>
            </a:r>
            <a:r>
              <a:rPr lang="en-US" b="1" i="1" dirty="0">
                <a:solidFill>
                  <a:srgbClr val="FF0000"/>
                </a:solidFill>
              </a:rPr>
              <a:t>Gang of Three Rule</a:t>
            </a:r>
            <a:r>
              <a:rPr lang="en-US" dirty="0"/>
              <a:t> basically states that if a class defines one (or more) of the following, it should probably </a:t>
            </a:r>
            <a:r>
              <a:rPr lang="en-US" u="sng" dirty="0"/>
              <a:t>explicitly</a:t>
            </a:r>
            <a:r>
              <a:rPr lang="en-US" dirty="0"/>
              <a:t> define all three:</a:t>
            </a:r>
          </a:p>
          <a:p>
            <a:pPr lvl="1"/>
            <a:r>
              <a:rPr lang="en-US" sz="1800" b="1" i="1" dirty="0">
                <a:solidFill>
                  <a:srgbClr val="FF0000"/>
                </a:solidFill>
              </a:rPr>
              <a:t>Copy constructor</a:t>
            </a:r>
            <a:r>
              <a:rPr lang="en-US" sz="1800" dirty="0"/>
              <a:t> – create new object members from corresponding member constructors. </a:t>
            </a:r>
          </a:p>
          <a:p>
            <a:pPr lvl="1"/>
            <a:r>
              <a:rPr lang="en-US" sz="1800" b="1" i="1" dirty="0">
                <a:solidFill>
                  <a:srgbClr val="FF0000"/>
                </a:solidFill>
              </a:rPr>
              <a:t>Copy assignment operator</a:t>
            </a:r>
            <a:r>
              <a:rPr lang="en-US" sz="1800" dirty="0"/>
              <a:t> – assign corresponding members from existing members.</a:t>
            </a:r>
          </a:p>
          <a:p>
            <a:pPr lvl="1"/>
            <a:r>
              <a:rPr lang="en-US" sz="1800" b="1" i="1" dirty="0">
                <a:solidFill>
                  <a:srgbClr val="FF0000"/>
                </a:solidFill>
              </a:rPr>
              <a:t>Destructor</a:t>
            </a:r>
            <a:r>
              <a:rPr lang="en-US" sz="1800" dirty="0"/>
              <a:t> – call the destructors of all the object's class-type members.</a:t>
            </a:r>
          </a:p>
          <a:p>
            <a:r>
              <a:rPr lang="en-US" dirty="0"/>
              <a:t>The default constructors and assignment operators only do shallow copies.</a:t>
            </a:r>
          </a:p>
          <a:p>
            <a:pPr lvl="1"/>
            <a:r>
              <a:rPr lang="en-US" dirty="0"/>
              <a:t>Destructors contain code that is run whenever an object is destroyed.</a:t>
            </a:r>
          </a:p>
          <a:p>
            <a:pPr lvl="1"/>
            <a:r>
              <a:rPr lang="en-US" dirty="0"/>
              <a:t>An explicit deep copy constructor, assignment operator, and destructor must be created when a class contains pointers to dynamically allocated resources.</a:t>
            </a:r>
          </a:p>
          <a:p>
            <a:pPr marL="685800" lvl="2" indent="0">
              <a:spcBef>
                <a:spcPts val="0"/>
              </a:spcBef>
              <a:buNone/>
            </a:pPr>
            <a:endParaRPr lang="en-US" sz="2000" b="1" dirty="0">
              <a:solidFill>
                <a:srgbClr val="FF0000"/>
              </a:solidFill>
            </a:endParaRPr>
          </a:p>
        </p:txBody>
      </p:sp>
      <p:sp>
        <p:nvSpPr>
          <p:cNvPr id="4" name="Footer Placeholder 3"/>
          <p:cNvSpPr>
            <a:spLocks noGrp="1"/>
          </p:cNvSpPr>
          <p:nvPr>
            <p:ph type="ftr" sz="quarter" idx="11"/>
          </p:nvPr>
        </p:nvSpPr>
        <p:spPr/>
        <p:txBody>
          <a:bodyPr/>
          <a:lstStyle/>
          <a:p>
            <a:pPr>
              <a:defRPr/>
            </a:pPr>
            <a:r>
              <a:rPr lang="en-US"/>
              <a:t>Trees (29)</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4</a:t>
            </a:fld>
            <a:endParaRPr lang="en-US" dirty="0"/>
          </a:p>
        </p:txBody>
      </p:sp>
    </p:spTree>
    <p:extLst>
      <p:ext uri="{BB962C8B-B14F-4D97-AF65-F5344CB8AC3E}">
        <p14:creationId xmlns:p14="http://schemas.microsoft.com/office/powerpoint/2010/main" val="75552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40</a:t>
            </a:fld>
            <a:endParaRPr lang="en-US" dirty="0"/>
          </a:p>
        </p:txBody>
      </p:sp>
      <p:sp>
        <p:nvSpPr>
          <p:cNvPr id="2" name="Title 1"/>
          <p:cNvSpPr>
            <a:spLocks noGrp="1"/>
          </p:cNvSpPr>
          <p:nvPr>
            <p:ph type="title"/>
          </p:nvPr>
        </p:nvSpPr>
        <p:spPr/>
        <p:txBody>
          <a:bodyPr/>
          <a:lstStyle/>
          <a:p>
            <a:r>
              <a:rPr lang="en-US" dirty="0"/>
              <a:t>Removal from a Vector Min-Heap </a:t>
            </a:r>
          </a:p>
        </p:txBody>
      </p:sp>
      <p:graphicFrame>
        <p:nvGraphicFramePr>
          <p:cNvPr id="87" name="Table 86"/>
          <p:cNvGraphicFramePr>
            <a:graphicFrameLocks noGrp="1"/>
          </p:cNvGraphicFramePr>
          <p:nvPr/>
        </p:nvGraphicFramePr>
        <p:xfrm>
          <a:off x="1767840" y="5029200"/>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b="0" dirty="0">
                          <a:solidFill>
                            <a:schemeClr val="tx1"/>
                          </a:solidFill>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rgbClr val="FF000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40" name="TextBox 39">
            <a:extLst>
              <a:ext uri="{FF2B5EF4-FFF2-40B4-BE49-F238E27FC236}">
                <a16:creationId xmlns:a16="http://schemas.microsoft.com/office/drawing/2014/main" id="{754D575D-F295-463D-974E-E1E49EEE1A31}"/>
              </a:ext>
            </a:extLst>
          </p:cNvPr>
          <p:cNvSpPr txBox="1"/>
          <p:nvPr/>
        </p:nvSpPr>
        <p:spPr>
          <a:xfrm>
            <a:off x="1878432" y="6107112"/>
            <a:ext cx="369332" cy="570028"/>
          </a:xfrm>
          <a:prstGeom prst="rect">
            <a:avLst/>
          </a:prstGeom>
          <a:noFill/>
        </p:spPr>
        <p:txBody>
          <a:bodyPr vert="vert" wrap="none">
            <a:spAutoFit/>
          </a:bodyPr>
          <a:lstStyle/>
          <a:p>
            <a:pPr>
              <a:defRPr/>
            </a:pPr>
            <a:r>
              <a:rPr lang="en-US" sz="1200" b="1" dirty="0"/>
              <a:t>Parent</a:t>
            </a:r>
          </a:p>
        </p:txBody>
      </p:sp>
      <p:cxnSp>
        <p:nvCxnSpPr>
          <p:cNvPr id="42" name="Straight Connector 41">
            <a:extLst>
              <a:ext uri="{FF2B5EF4-FFF2-40B4-BE49-F238E27FC236}">
                <a16:creationId xmlns:a16="http://schemas.microsoft.com/office/drawing/2014/main" id="{9F94427A-1E74-49D6-B6EF-211A3F5814D6}"/>
              </a:ext>
            </a:extLst>
          </p:cNvPr>
          <p:cNvCxnSpPr>
            <a:cxnSpLocks/>
          </p:cNvCxnSpPr>
          <p:nvPr/>
        </p:nvCxnSpPr>
        <p:spPr>
          <a:xfrm>
            <a:off x="2057400" y="5823563"/>
            <a:ext cx="0" cy="27432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sp>
        <p:nvSpPr>
          <p:cNvPr id="48" name="TextBox 115">
            <a:extLst>
              <a:ext uri="{FF2B5EF4-FFF2-40B4-BE49-F238E27FC236}">
                <a16:creationId xmlns:a16="http://schemas.microsoft.com/office/drawing/2014/main" id="{4260E6CE-8AF3-4193-932D-63C9E507B1C8}"/>
              </a:ext>
            </a:extLst>
          </p:cNvPr>
          <p:cNvSpPr txBox="1">
            <a:spLocks noChangeArrowheads="1"/>
          </p:cNvSpPr>
          <p:nvPr/>
        </p:nvSpPr>
        <p:spPr bwMode="auto">
          <a:xfrm>
            <a:off x="1888290" y="1610847"/>
            <a:ext cx="312737" cy="368300"/>
          </a:xfrm>
          <a:prstGeom prst="rect">
            <a:avLst/>
          </a:prstGeom>
          <a:noFill/>
          <a:ln w="9525">
            <a:noFill/>
            <a:miter lim="800000"/>
            <a:headEnd/>
            <a:tailEnd/>
          </a:ln>
        </p:spPr>
        <p:txBody>
          <a:bodyPr wrap="none">
            <a:spAutoFit/>
          </a:bodyPr>
          <a:lstStyle/>
          <a:p>
            <a:r>
              <a:rPr lang="en-US" b="1" dirty="0"/>
              <a:t>8</a:t>
            </a:r>
          </a:p>
        </p:txBody>
      </p:sp>
      <p:sp>
        <p:nvSpPr>
          <p:cNvPr id="43" name="TextBox 115">
            <a:extLst>
              <a:ext uri="{FF2B5EF4-FFF2-40B4-BE49-F238E27FC236}">
                <a16:creationId xmlns:a16="http://schemas.microsoft.com/office/drawing/2014/main" id="{ADEBF841-B56C-4754-8D14-FE2195E3C115}"/>
              </a:ext>
            </a:extLst>
          </p:cNvPr>
          <p:cNvSpPr txBox="1">
            <a:spLocks noChangeArrowheads="1"/>
          </p:cNvSpPr>
          <p:nvPr/>
        </p:nvSpPr>
        <p:spPr bwMode="auto">
          <a:xfrm>
            <a:off x="3370263" y="2206625"/>
            <a:ext cx="441146" cy="369332"/>
          </a:xfrm>
          <a:prstGeom prst="rect">
            <a:avLst/>
          </a:prstGeom>
          <a:noFill/>
          <a:ln w="9525">
            <a:noFill/>
            <a:miter lim="800000"/>
            <a:headEnd/>
            <a:tailEnd/>
          </a:ln>
        </p:spPr>
        <p:txBody>
          <a:bodyPr wrap="none">
            <a:spAutoFit/>
          </a:bodyPr>
          <a:lstStyle/>
          <a:p>
            <a:r>
              <a:rPr lang="en-US" b="1" dirty="0"/>
              <a:t>66</a:t>
            </a:r>
          </a:p>
        </p:txBody>
      </p:sp>
      <p:sp>
        <p:nvSpPr>
          <p:cNvPr id="44" name="TextBox 118">
            <a:extLst>
              <a:ext uri="{FF2B5EF4-FFF2-40B4-BE49-F238E27FC236}">
                <a16:creationId xmlns:a16="http://schemas.microsoft.com/office/drawing/2014/main" id="{B1EDB8A2-5F4A-4C15-928F-17459EC94072}"/>
              </a:ext>
            </a:extLst>
          </p:cNvPr>
          <p:cNvSpPr txBox="1">
            <a:spLocks noChangeArrowheads="1"/>
          </p:cNvSpPr>
          <p:nvPr/>
        </p:nvSpPr>
        <p:spPr bwMode="auto">
          <a:xfrm>
            <a:off x="2439989" y="2744789"/>
            <a:ext cx="441325" cy="369887"/>
          </a:xfrm>
          <a:prstGeom prst="rect">
            <a:avLst/>
          </a:prstGeom>
          <a:noFill/>
          <a:ln w="9525">
            <a:noFill/>
            <a:miter lim="800000"/>
            <a:headEnd/>
            <a:tailEnd/>
          </a:ln>
        </p:spPr>
        <p:txBody>
          <a:bodyPr wrap="none">
            <a:spAutoFit/>
          </a:bodyPr>
          <a:lstStyle/>
          <a:p>
            <a:r>
              <a:rPr lang="en-US" b="1"/>
              <a:t>18</a:t>
            </a:r>
          </a:p>
        </p:txBody>
      </p:sp>
      <p:sp>
        <p:nvSpPr>
          <p:cNvPr id="45" name="TextBox 127">
            <a:extLst>
              <a:ext uri="{FF2B5EF4-FFF2-40B4-BE49-F238E27FC236}">
                <a16:creationId xmlns:a16="http://schemas.microsoft.com/office/drawing/2014/main" id="{59FC82DA-65E9-4C0A-BD36-48830848CFED}"/>
              </a:ext>
            </a:extLst>
          </p:cNvPr>
          <p:cNvSpPr txBox="1">
            <a:spLocks noChangeArrowheads="1"/>
          </p:cNvSpPr>
          <p:nvPr/>
        </p:nvSpPr>
        <p:spPr bwMode="auto">
          <a:xfrm>
            <a:off x="4286251" y="2744789"/>
            <a:ext cx="441325" cy="369887"/>
          </a:xfrm>
          <a:prstGeom prst="rect">
            <a:avLst/>
          </a:prstGeom>
          <a:noFill/>
          <a:ln w="9525">
            <a:noFill/>
            <a:miter lim="800000"/>
            <a:headEnd/>
            <a:tailEnd/>
          </a:ln>
        </p:spPr>
        <p:txBody>
          <a:bodyPr>
            <a:spAutoFit/>
          </a:bodyPr>
          <a:lstStyle/>
          <a:p>
            <a:pPr algn="ctr"/>
            <a:r>
              <a:rPr lang="en-US" b="1" dirty="0">
                <a:solidFill>
                  <a:srgbClr val="FF0000"/>
                </a:solidFill>
              </a:rPr>
              <a:t>10</a:t>
            </a:r>
          </a:p>
        </p:txBody>
      </p:sp>
      <p:grpSp>
        <p:nvGrpSpPr>
          <p:cNvPr id="47" name="Group 128">
            <a:extLst>
              <a:ext uri="{FF2B5EF4-FFF2-40B4-BE49-F238E27FC236}">
                <a16:creationId xmlns:a16="http://schemas.microsoft.com/office/drawing/2014/main" id="{DDB96B19-EDD2-4F87-B2F8-2EF421DA137A}"/>
              </a:ext>
            </a:extLst>
          </p:cNvPr>
          <p:cNvGrpSpPr>
            <a:grpSpLocks/>
          </p:cNvGrpSpPr>
          <p:nvPr/>
        </p:nvGrpSpPr>
        <p:grpSpPr bwMode="auto">
          <a:xfrm>
            <a:off x="1728788" y="3833814"/>
            <a:ext cx="882650" cy="369887"/>
            <a:chOff x="4590254" y="5277977"/>
            <a:chExt cx="882292" cy="369332"/>
          </a:xfrm>
        </p:grpSpPr>
        <p:sp>
          <p:nvSpPr>
            <p:cNvPr id="49" name="TextBox 153">
              <a:extLst>
                <a:ext uri="{FF2B5EF4-FFF2-40B4-BE49-F238E27FC236}">
                  <a16:creationId xmlns:a16="http://schemas.microsoft.com/office/drawing/2014/main" id="{19EB45CF-B8FB-4A86-A029-30F807453DBD}"/>
                </a:ext>
              </a:extLst>
            </p:cNvPr>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50" name="TextBox 154">
              <a:extLst>
                <a:ext uri="{FF2B5EF4-FFF2-40B4-BE49-F238E27FC236}">
                  <a16:creationId xmlns:a16="http://schemas.microsoft.com/office/drawing/2014/main" id="{F2574412-0AA4-4F20-9541-68F0D5CE015C}"/>
                </a:ext>
              </a:extLst>
            </p:cNvPr>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51" name="Group 129">
            <a:extLst>
              <a:ext uri="{FF2B5EF4-FFF2-40B4-BE49-F238E27FC236}">
                <a16:creationId xmlns:a16="http://schemas.microsoft.com/office/drawing/2014/main" id="{151DD607-DBF5-4EAA-BA37-207E660CF5A6}"/>
              </a:ext>
            </a:extLst>
          </p:cNvPr>
          <p:cNvGrpSpPr>
            <a:grpSpLocks/>
          </p:cNvGrpSpPr>
          <p:nvPr/>
        </p:nvGrpSpPr>
        <p:grpSpPr bwMode="auto">
          <a:xfrm>
            <a:off x="2713039" y="3833814"/>
            <a:ext cx="873125" cy="369887"/>
            <a:chOff x="2571515" y="5410200"/>
            <a:chExt cx="873193" cy="369332"/>
          </a:xfrm>
        </p:grpSpPr>
        <p:sp>
          <p:nvSpPr>
            <p:cNvPr id="52" name="TextBox 151">
              <a:extLst>
                <a:ext uri="{FF2B5EF4-FFF2-40B4-BE49-F238E27FC236}">
                  <a16:creationId xmlns:a16="http://schemas.microsoft.com/office/drawing/2014/main" id="{C0603329-0ECD-450A-8DCF-83677A2429C4}"/>
                </a:ext>
              </a:extLst>
            </p:cNvPr>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53" name="TextBox 152">
              <a:extLst>
                <a:ext uri="{FF2B5EF4-FFF2-40B4-BE49-F238E27FC236}">
                  <a16:creationId xmlns:a16="http://schemas.microsoft.com/office/drawing/2014/main" id="{5CDCF9AF-AE78-4A4C-BCBE-7F08862C0D98}"/>
                </a:ext>
              </a:extLst>
            </p:cNvPr>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54" name="Group 130">
            <a:extLst>
              <a:ext uri="{FF2B5EF4-FFF2-40B4-BE49-F238E27FC236}">
                <a16:creationId xmlns:a16="http://schemas.microsoft.com/office/drawing/2014/main" id="{948EEBC7-0D2D-48AE-B0D8-BA625119F11C}"/>
              </a:ext>
            </a:extLst>
          </p:cNvPr>
          <p:cNvGrpSpPr>
            <a:grpSpLocks/>
          </p:cNvGrpSpPr>
          <p:nvPr/>
        </p:nvGrpSpPr>
        <p:grpSpPr bwMode="auto">
          <a:xfrm>
            <a:off x="3689350" y="3833814"/>
            <a:ext cx="882650" cy="369887"/>
            <a:chOff x="2571515" y="5943600"/>
            <a:chExt cx="882292" cy="369332"/>
          </a:xfrm>
        </p:grpSpPr>
        <p:sp>
          <p:nvSpPr>
            <p:cNvPr id="55" name="TextBox 149">
              <a:extLst>
                <a:ext uri="{FF2B5EF4-FFF2-40B4-BE49-F238E27FC236}">
                  <a16:creationId xmlns:a16="http://schemas.microsoft.com/office/drawing/2014/main" id="{035DF00B-7415-4EBC-A44F-CD92CB6C3CBC}"/>
                </a:ext>
              </a:extLst>
            </p:cNvPr>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56" name="TextBox 150">
              <a:extLst>
                <a:ext uri="{FF2B5EF4-FFF2-40B4-BE49-F238E27FC236}">
                  <a16:creationId xmlns:a16="http://schemas.microsoft.com/office/drawing/2014/main" id="{C65E8214-FC9F-436C-8EC4-9ABB055D697B}"/>
                </a:ext>
              </a:extLst>
            </p:cNvPr>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57" name="Group 131">
            <a:extLst>
              <a:ext uri="{FF2B5EF4-FFF2-40B4-BE49-F238E27FC236}">
                <a16:creationId xmlns:a16="http://schemas.microsoft.com/office/drawing/2014/main" id="{037B82C4-3B13-4C9D-822B-F48D2D1D8442}"/>
              </a:ext>
            </a:extLst>
          </p:cNvPr>
          <p:cNvGrpSpPr>
            <a:grpSpLocks/>
          </p:cNvGrpSpPr>
          <p:nvPr/>
        </p:nvGrpSpPr>
        <p:grpSpPr bwMode="auto">
          <a:xfrm>
            <a:off x="1949451" y="3284538"/>
            <a:ext cx="1420813" cy="379412"/>
            <a:chOff x="5434299" y="4142433"/>
            <a:chExt cx="1421044" cy="379568"/>
          </a:xfrm>
        </p:grpSpPr>
        <p:sp>
          <p:nvSpPr>
            <p:cNvPr id="58" name="TextBox 147">
              <a:extLst>
                <a:ext uri="{FF2B5EF4-FFF2-40B4-BE49-F238E27FC236}">
                  <a16:creationId xmlns:a16="http://schemas.microsoft.com/office/drawing/2014/main" id="{B0C6F516-D20F-4E16-85E1-0A3450AF95CE}"/>
                </a:ext>
              </a:extLst>
            </p:cNvPr>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59" name="TextBox 148">
              <a:extLst>
                <a:ext uri="{FF2B5EF4-FFF2-40B4-BE49-F238E27FC236}">
                  <a16:creationId xmlns:a16="http://schemas.microsoft.com/office/drawing/2014/main" id="{2376BB67-735A-49C7-81CC-49447AF73D68}"/>
                </a:ext>
              </a:extLst>
            </p:cNvPr>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60" name="Group 132">
            <a:extLst>
              <a:ext uri="{FF2B5EF4-FFF2-40B4-BE49-F238E27FC236}">
                <a16:creationId xmlns:a16="http://schemas.microsoft.com/office/drawing/2014/main" id="{12F6D0AE-5758-46D7-8C5C-5E4502B612E1}"/>
              </a:ext>
            </a:extLst>
          </p:cNvPr>
          <p:cNvGrpSpPr>
            <a:grpSpLocks/>
          </p:cNvGrpSpPr>
          <p:nvPr/>
        </p:nvGrpSpPr>
        <p:grpSpPr bwMode="auto">
          <a:xfrm>
            <a:off x="3910014" y="3284539"/>
            <a:ext cx="1322387" cy="369887"/>
            <a:chOff x="7394096" y="4142433"/>
            <a:chExt cx="1323438" cy="369332"/>
          </a:xfrm>
        </p:grpSpPr>
        <p:sp>
          <p:nvSpPr>
            <p:cNvPr id="61" name="TextBox 145">
              <a:extLst>
                <a:ext uri="{FF2B5EF4-FFF2-40B4-BE49-F238E27FC236}">
                  <a16:creationId xmlns:a16="http://schemas.microsoft.com/office/drawing/2014/main" id="{61789C4D-470C-4AF3-A21C-466C855965B8}"/>
                </a:ext>
              </a:extLst>
            </p:cNvPr>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a:t>39</a:t>
              </a:r>
            </a:p>
          </p:txBody>
        </p:sp>
        <p:sp>
          <p:nvSpPr>
            <p:cNvPr id="62" name="TextBox 146">
              <a:extLst>
                <a:ext uri="{FF2B5EF4-FFF2-40B4-BE49-F238E27FC236}">
                  <a16:creationId xmlns:a16="http://schemas.microsoft.com/office/drawing/2014/main" id="{39927D97-8282-4DD2-9530-BCE6E3EA50E2}"/>
                </a:ext>
              </a:extLst>
            </p:cNvPr>
            <p:cNvSpPr txBox="1">
              <a:spLocks noChangeArrowheads="1"/>
            </p:cNvSpPr>
            <p:nvPr/>
          </p:nvSpPr>
          <p:spPr bwMode="auto">
            <a:xfrm>
              <a:off x="8276388" y="4142433"/>
              <a:ext cx="441146" cy="369332"/>
            </a:xfrm>
            <a:prstGeom prst="rect">
              <a:avLst/>
            </a:prstGeom>
            <a:noFill/>
            <a:ln w="9525">
              <a:noFill/>
              <a:miter lim="800000"/>
              <a:headEnd/>
              <a:tailEnd/>
            </a:ln>
          </p:spPr>
          <p:txBody>
            <a:bodyPr wrap="none">
              <a:spAutoFit/>
            </a:bodyPr>
            <a:lstStyle/>
            <a:p>
              <a:r>
                <a:rPr lang="en-US" b="1"/>
                <a:t>29</a:t>
              </a:r>
            </a:p>
          </p:txBody>
        </p:sp>
      </p:grpSp>
      <p:cxnSp>
        <p:nvCxnSpPr>
          <p:cNvPr id="63" name="Straight Connector 62">
            <a:extLst>
              <a:ext uri="{FF2B5EF4-FFF2-40B4-BE49-F238E27FC236}">
                <a16:creationId xmlns:a16="http://schemas.microsoft.com/office/drawing/2014/main" id="{91F400E9-8C09-4F08-ABCB-A6A6BFD488B8}"/>
              </a:ext>
            </a:extLst>
          </p:cNvPr>
          <p:cNvCxnSpPr>
            <a:stCxn id="43" idx="1"/>
            <a:endCxn id="44" idx="0"/>
          </p:cNvCxnSpPr>
          <p:nvPr/>
        </p:nvCxnSpPr>
        <p:spPr>
          <a:xfrm flipH="1">
            <a:off x="2660651" y="2391292"/>
            <a:ext cx="709612" cy="353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E3B258C-95DC-4FA1-ABD4-604384A19735}"/>
              </a:ext>
            </a:extLst>
          </p:cNvPr>
          <p:cNvCxnSpPr>
            <a:stCxn id="43" idx="3"/>
            <a:endCxn id="45" idx="0"/>
          </p:cNvCxnSpPr>
          <p:nvPr/>
        </p:nvCxnSpPr>
        <p:spPr>
          <a:xfrm>
            <a:off x="3811409" y="2391292"/>
            <a:ext cx="695504" cy="353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4BE4F75-32B9-4C84-A089-D7AAFFD317A9}"/>
              </a:ext>
            </a:extLst>
          </p:cNvPr>
          <p:cNvCxnSpPr>
            <a:endCxn id="58" idx="0"/>
          </p:cNvCxnSpPr>
          <p:nvPr/>
        </p:nvCxnSpPr>
        <p:spPr>
          <a:xfrm flipH="1">
            <a:off x="2170114" y="3114676"/>
            <a:ext cx="269875"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1B86504-078C-46E1-B4C4-9F71D022CDEA}"/>
              </a:ext>
            </a:extLst>
          </p:cNvPr>
          <p:cNvCxnSpPr/>
          <p:nvPr/>
        </p:nvCxnSpPr>
        <p:spPr>
          <a:xfrm flipH="1">
            <a:off x="4176713" y="3114676"/>
            <a:ext cx="220662"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5DE3A90-DD44-4F43-85C5-2E330A961EFC}"/>
              </a:ext>
            </a:extLst>
          </p:cNvPr>
          <p:cNvCxnSpPr>
            <a:stCxn id="59" idx="0"/>
          </p:cNvCxnSpPr>
          <p:nvPr/>
        </p:nvCxnSpPr>
        <p:spPr>
          <a:xfrm flipH="1" flipV="1">
            <a:off x="2881314" y="3114676"/>
            <a:ext cx="268287"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328F241-D1F8-49C7-9A71-108DAF22DD15}"/>
              </a:ext>
            </a:extLst>
          </p:cNvPr>
          <p:cNvCxnSpPr>
            <a:stCxn id="62" idx="0"/>
          </p:cNvCxnSpPr>
          <p:nvPr/>
        </p:nvCxnSpPr>
        <p:spPr>
          <a:xfrm flipH="1" flipV="1">
            <a:off x="4727576" y="3114676"/>
            <a:ext cx="284163"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FF26218-A6F0-4439-8BDF-7CDFB6872F93}"/>
              </a:ext>
            </a:extLst>
          </p:cNvPr>
          <p:cNvCxnSpPr>
            <a:stCxn id="49" idx="0"/>
          </p:cNvCxnSpPr>
          <p:nvPr/>
        </p:nvCxnSpPr>
        <p:spPr>
          <a:xfrm flipV="1">
            <a:off x="1949450" y="3654425"/>
            <a:ext cx="128588"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EEC73F9-0C16-4245-8A50-4F04AB98E031}"/>
              </a:ext>
            </a:extLst>
          </p:cNvPr>
          <p:cNvCxnSpPr>
            <a:stCxn id="50" idx="0"/>
          </p:cNvCxnSpPr>
          <p:nvPr/>
        </p:nvCxnSpPr>
        <p:spPr>
          <a:xfrm flipH="1" flipV="1">
            <a:off x="2305051" y="3654425"/>
            <a:ext cx="8572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1077E1A-D5AD-4DA6-B376-A65B774DAEDF}"/>
              </a:ext>
            </a:extLst>
          </p:cNvPr>
          <p:cNvCxnSpPr>
            <a:stCxn id="52" idx="0"/>
          </p:cNvCxnSpPr>
          <p:nvPr/>
        </p:nvCxnSpPr>
        <p:spPr>
          <a:xfrm flipV="1">
            <a:off x="2933700" y="3663951"/>
            <a:ext cx="82550"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60F1A4E-42C5-42CA-9E1E-E467562CF610}"/>
              </a:ext>
            </a:extLst>
          </p:cNvPr>
          <p:cNvCxnSpPr>
            <a:stCxn id="53" idx="0"/>
          </p:cNvCxnSpPr>
          <p:nvPr/>
        </p:nvCxnSpPr>
        <p:spPr>
          <a:xfrm flipH="1" flipV="1">
            <a:off x="3257550" y="3654425"/>
            <a:ext cx="10795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A24C0D3-B5AD-46BC-B2C8-62566DA285C8}"/>
              </a:ext>
            </a:extLst>
          </p:cNvPr>
          <p:cNvCxnSpPr>
            <a:stCxn id="55" idx="0"/>
          </p:cNvCxnSpPr>
          <p:nvPr/>
        </p:nvCxnSpPr>
        <p:spPr>
          <a:xfrm flipV="1">
            <a:off x="3910014" y="3654425"/>
            <a:ext cx="9207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F466D57-CD2B-4D8B-B4A7-7D5FC62C5A53}"/>
              </a:ext>
            </a:extLst>
          </p:cNvPr>
          <p:cNvCxnSpPr>
            <a:stCxn id="56" idx="0"/>
          </p:cNvCxnSpPr>
          <p:nvPr/>
        </p:nvCxnSpPr>
        <p:spPr>
          <a:xfrm flipH="1" flipV="1">
            <a:off x="4286250" y="3663951"/>
            <a:ext cx="65088" cy="169863"/>
          </a:xfrm>
          <a:prstGeom prst="line">
            <a:avLst/>
          </a:prstGeom>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02C6103B-A8A4-4074-82E8-CB90A8805F32}"/>
              </a:ext>
            </a:extLst>
          </p:cNvPr>
          <p:cNvGrpSpPr/>
          <p:nvPr/>
        </p:nvGrpSpPr>
        <p:grpSpPr>
          <a:xfrm>
            <a:off x="2974041" y="5823563"/>
            <a:ext cx="369332" cy="641980"/>
            <a:chOff x="964032" y="5823563"/>
            <a:chExt cx="369332" cy="641980"/>
          </a:xfrm>
        </p:grpSpPr>
        <p:sp>
          <p:nvSpPr>
            <p:cNvPr id="76" name="TextBox 75">
              <a:extLst>
                <a:ext uri="{FF2B5EF4-FFF2-40B4-BE49-F238E27FC236}">
                  <a16:creationId xmlns:a16="http://schemas.microsoft.com/office/drawing/2014/main" id="{03CBB011-1E3D-4296-9769-5844A62443C1}"/>
                </a:ext>
              </a:extLst>
            </p:cNvPr>
            <p:cNvSpPr txBox="1"/>
            <p:nvPr/>
          </p:nvSpPr>
          <p:spPr>
            <a:xfrm>
              <a:off x="964032" y="6107112"/>
              <a:ext cx="369332" cy="358431"/>
            </a:xfrm>
            <a:prstGeom prst="rect">
              <a:avLst/>
            </a:prstGeom>
            <a:noFill/>
          </p:spPr>
          <p:txBody>
            <a:bodyPr vert="vert" wrap="none">
              <a:spAutoFit/>
            </a:bodyPr>
            <a:lstStyle/>
            <a:p>
              <a:pPr>
                <a:defRPr/>
              </a:pPr>
              <a:r>
                <a:rPr lang="en-US" sz="1200" b="1" dirty="0"/>
                <a:t>Min</a:t>
              </a:r>
            </a:p>
          </p:txBody>
        </p:sp>
        <p:cxnSp>
          <p:nvCxnSpPr>
            <p:cNvPr id="77" name="Straight Connector 76">
              <a:extLst>
                <a:ext uri="{FF2B5EF4-FFF2-40B4-BE49-F238E27FC236}">
                  <a16:creationId xmlns:a16="http://schemas.microsoft.com/office/drawing/2014/main" id="{5012B509-E9A4-4E65-9B68-65454CB8BB5D}"/>
                </a:ext>
              </a:extLst>
            </p:cNvPr>
            <p:cNvCxnSpPr>
              <a:cxnSpLocks/>
            </p:cNvCxnSpPr>
            <p:nvPr/>
          </p:nvCxnSpPr>
          <p:spPr>
            <a:xfrm>
              <a:off x="1143000" y="5823563"/>
              <a:ext cx="0" cy="27432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grpSp>
      <p:sp>
        <p:nvSpPr>
          <p:cNvPr id="78" name="TextBox 3">
            <a:extLst>
              <a:ext uri="{FF2B5EF4-FFF2-40B4-BE49-F238E27FC236}">
                <a16:creationId xmlns:a16="http://schemas.microsoft.com/office/drawing/2014/main" id="{AC0C1781-EF93-4BC8-A60F-2062F1ADB1ED}"/>
              </a:ext>
            </a:extLst>
          </p:cNvPr>
          <p:cNvSpPr txBox="1">
            <a:spLocks noChangeArrowheads="1"/>
          </p:cNvSpPr>
          <p:nvPr/>
        </p:nvSpPr>
        <p:spPr bwMode="auto">
          <a:xfrm>
            <a:off x="5399088" y="1437718"/>
            <a:ext cx="4659312" cy="3400931"/>
          </a:xfrm>
          <a:prstGeom prst="rect">
            <a:avLst/>
          </a:prstGeom>
          <a:noFill/>
          <a:ln w="9525">
            <a:noFill/>
            <a:miter lim="800000"/>
            <a:headEnd/>
            <a:tailEnd/>
          </a:ln>
        </p:spPr>
        <p:txBody>
          <a:bodyPr wrap="square">
            <a:spAutoFit/>
          </a:bodyPr>
          <a:lstStyle/>
          <a:p>
            <a:pPr marL="282575" indent="-282575">
              <a:buSzPct val="100000"/>
              <a:buFont typeface="+mj-lt"/>
              <a:buAutoNum type="arabicPeriod"/>
            </a:pPr>
            <a:r>
              <a:rPr lang="en-US" sz="1200" b="1" dirty="0">
                <a:latin typeface="Consolas" panose="020B0609020204030204" pitchFamily="49" charset="0"/>
                <a:cs typeface="Consolas" panose="020B0609020204030204" pitchFamily="49" charset="0"/>
              </a:rPr>
              <a:t>Save table[0].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table[0] to table[--size].</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parent to 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while (true)</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   Set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to (2 × parent) + 1</a:t>
            </a:r>
          </a:p>
          <a:p>
            <a:pPr marL="282575" indent="-282575">
              <a:buSzPct val="100000"/>
            </a:pPr>
            <a:r>
              <a:rPr lang="en-US" sz="1200" b="1" dirty="0">
                <a:latin typeface="Consolas" panose="020B0609020204030204" pitchFamily="49" charset="0"/>
                <a:cs typeface="Consolas" panose="020B0609020204030204" pitchFamily="49" charset="0"/>
              </a:rPr>
              <a:t>          and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 to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+ 1.</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break.</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Set minChild to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 &lt;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and</a:t>
            </a:r>
          </a:p>
          <a:p>
            <a:pPr marL="282575" indent="-282575">
              <a:buSzPct val="100000"/>
            </a:pPr>
            <a:r>
              <a:rPr lang="en-US" sz="1200" b="1" dirty="0">
                <a:latin typeface="Consolas" panose="020B0609020204030204" pitchFamily="49" charset="0"/>
                <a:cs typeface="Consolas" panose="020B0609020204030204" pitchFamily="49" charset="0"/>
              </a:rPr>
              <a:t>             table[</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table[</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solidFill>
                  <a:srgbClr val="FF0000"/>
                </a:solidFill>
                <a:latin typeface="Consolas" panose="020B0609020204030204" pitchFamily="49" charset="0"/>
                <a:cs typeface="Consolas" panose="020B0609020204030204" pitchFamily="49" charset="0"/>
              </a:rPr>
              <a:t>       Set minChild to </a:t>
            </a:r>
            <a:r>
              <a:rPr lang="en-US" sz="1200" b="1" dirty="0" err="1">
                <a:solidFill>
                  <a:srgbClr val="FF0000"/>
                </a:solidFill>
                <a:latin typeface="Consolas" panose="020B0609020204030204" pitchFamily="49" charset="0"/>
                <a:cs typeface="Consolas" panose="020B0609020204030204" pitchFamily="49" charset="0"/>
              </a:rPr>
              <a:t>rightChild</a:t>
            </a:r>
            <a:r>
              <a:rPr lang="en-US" sz="1200" b="1" dirty="0">
                <a:solidFill>
                  <a:srgbClr val="FF0000"/>
                </a:solidFill>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if table[parent] &lt;= table[minChild] break.</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Swap table[parent] and table[minChild].</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Set parent to minChild.</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Return saved value.</a:t>
            </a:r>
          </a:p>
        </p:txBody>
      </p:sp>
    </p:spTree>
    <p:extLst>
      <p:ext uri="{BB962C8B-B14F-4D97-AF65-F5344CB8AC3E}">
        <p14:creationId xmlns:p14="http://schemas.microsoft.com/office/powerpoint/2010/main" val="19618771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41</a:t>
            </a:fld>
            <a:endParaRPr lang="en-US" dirty="0"/>
          </a:p>
        </p:txBody>
      </p:sp>
      <p:sp>
        <p:nvSpPr>
          <p:cNvPr id="2" name="Title 1"/>
          <p:cNvSpPr>
            <a:spLocks noGrp="1"/>
          </p:cNvSpPr>
          <p:nvPr>
            <p:ph type="title"/>
          </p:nvPr>
        </p:nvSpPr>
        <p:spPr/>
        <p:txBody>
          <a:bodyPr/>
          <a:lstStyle/>
          <a:p>
            <a:r>
              <a:rPr lang="en-US" dirty="0"/>
              <a:t>Removal from a Vector Min-Heap </a:t>
            </a:r>
          </a:p>
        </p:txBody>
      </p:sp>
      <p:graphicFrame>
        <p:nvGraphicFramePr>
          <p:cNvPr id="87" name="Table 86"/>
          <p:cNvGraphicFramePr>
            <a:graphicFrameLocks noGrp="1"/>
          </p:cNvGraphicFramePr>
          <p:nvPr/>
        </p:nvGraphicFramePr>
        <p:xfrm>
          <a:off x="1767840" y="5029200"/>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b="0" dirty="0">
                          <a:solidFill>
                            <a:srgbClr val="FF0000"/>
                          </a:solidFill>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rgbClr val="FF000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40" name="TextBox 39">
            <a:extLst>
              <a:ext uri="{FF2B5EF4-FFF2-40B4-BE49-F238E27FC236}">
                <a16:creationId xmlns:a16="http://schemas.microsoft.com/office/drawing/2014/main" id="{754D575D-F295-463D-974E-E1E49EEE1A31}"/>
              </a:ext>
            </a:extLst>
          </p:cNvPr>
          <p:cNvSpPr txBox="1"/>
          <p:nvPr/>
        </p:nvSpPr>
        <p:spPr>
          <a:xfrm>
            <a:off x="1878432" y="6107112"/>
            <a:ext cx="369332" cy="570028"/>
          </a:xfrm>
          <a:prstGeom prst="rect">
            <a:avLst/>
          </a:prstGeom>
          <a:noFill/>
        </p:spPr>
        <p:txBody>
          <a:bodyPr vert="vert" wrap="none">
            <a:spAutoFit/>
          </a:bodyPr>
          <a:lstStyle/>
          <a:p>
            <a:pPr>
              <a:defRPr/>
            </a:pPr>
            <a:r>
              <a:rPr lang="en-US" sz="1200" b="1" dirty="0"/>
              <a:t>Parent</a:t>
            </a:r>
          </a:p>
        </p:txBody>
      </p:sp>
      <p:cxnSp>
        <p:nvCxnSpPr>
          <p:cNvPr id="42" name="Straight Connector 41">
            <a:extLst>
              <a:ext uri="{FF2B5EF4-FFF2-40B4-BE49-F238E27FC236}">
                <a16:creationId xmlns:a16="http://schemas.microsoft.com/office/drawing/2014/main" id="{9F94427A-1E74-49D6-B6EF-211A3F5814D6}"/>
              </a:ext>
            </a:extLst>
          </p:cNvPr>
          <p:cNvCxnSpPr>
            <a:cxnSpLocks/>
          </p:cNvCxnSpPr>
          <p:nvPr/>
        </p:nvCxnSpPr>
        <p:spPr>
          <a:xfrm>
            <a:off x="2057400" y="5823563"/>
            <a:ext cx="0" cy="27432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sp>
        <p:nvSpPr>
          <p:cNvPr id="48" name="TextBox 115">
            <a:extLst>
              <a:ext uri="{FF2B5EF4-FFF2-40B4-BE49-F238E27FC236}">
                <a16:creationId xmlns:a16="http://schemas.microsoft.com/office/drawing/2014/main" id="{4260E6CE-8AF3-4193-932D-63C9E507B1C8}"/>
              </a:ext>
            </a:extLst>
          </p:cNvPr>
          <p:cNvSpPr txBox="1">
            <a:spLocks noChangeArrowheads="1"/>
          </p:cNvSpPr>
          <p:nvPr/>
        </p:nvSpPr>
        <p:spPr bwMode="auto">
          <a:xfrm>
            <a:off x="1888290" y="1610847"/>
            <a:ext cx="312737" cy="368300"/>
          </a:xfrm>
          <a:prstGeom prst="rect">
            <a:avLst/>
          </a:prstGeom>
          <a:noFill/>
          <a:ln w="9525">
            <a:noFill/>
            <a:miter lim="800000"/>
            <a:headEnd/>
            <a:tailEnd/>
          </a:ln>
        </p:spPr>
        <p:txBody>
          <a:bodyPr wrap="none">
            <a:spAutoFit/>
          </a:bodyPr>
          <a:lstStyle/>
          <a:p>
            <a:r>
              <a:rPr lang="en-US" b="1" dirty="0"/>
              <a:t>8</a:t>
            </a:r>
          </a:p>
        </p:txBody>
      </p:sp>
      <p:sp>
        <p:nvSpPr>
          <p:cNvPr id="43" name="TextBox 115">
            <a:extLst>
              <a:ext uri="{FF2B5EF4-FFF2-40B4-BE49-F238E27FC236}">
                <a16:creationId xmlns:a16="http://schemas.microsoft.com/office/drawing/2014/main" id="{ADEBF841-B56C-4754-8D14-FE2195E3C115}"/>
              </a:ext>
            </a:extLst>
          </p:cNvPr>
          <p:cNvSpPr txBox="1">
            <a:spLocks noChangeArrowheads="1"/>
          </p:cNvSpPr>
          <p:nvPr/>
        </p:nvSpPr>
        <p:spPr bwMode="auto">
          <a:xfrm>
            <a:off x="3370263" y="2206625"/>
            <a:ext cx="441146" cy="369332"/>
          </a:xfrm>
          <a:prstGeom prst="rect">
            <a:avLst/>
          </a:prstGeom>
          <a:noFill/>
          <a:ln w="9525">
            <a:noFill/>
            <a:miter lim="800000"/>
            <a:headEnd/>
            <a:tailEnd/>
          </a:ln>
        </p:spPr>
        <p:txBody>
          <a:bodyPr wrap="none">
            <a:spAutoFit/>
          </a:bodyPr>
          <a:lstStyle/>
          <a:p>
            <a:r>
              <a:rPr lang="en-US" b="1" dirty="0">
                <a:solidFill>
                  <a:srgbClr val="FF0000"/>
                </a:solidFill>
              </a:rPr>
              <a:t>66</a:t>
            </a:r>
          </a:p>
        </p:txBody>
      </p:sp>
      <p:sp>
        <p:nvSpPr>
          <p:cNvPr id="44" name="TextBox 118">
            <a:extLst>
              <a:ext uri="{FF2B5EF4-FFF2-40B4-BE49-F238E27FC236}">
                <a16:creationId xmlns:a16="http://schemas.microsoft.com/office/drawing/2014/main" id="{B1EDB8A2-5F4A-4C15-928F-17459EC94072}"/>
              </a:ext>
            </a:extLst>
          </p:cNvPr>
          <p:cNvSpPr txBox="1">
            <a:spLocks noChangeArrowheads="1"/>
          </p:cNvSpPr>
          <p:nvPr/>
        </p:nvSpPr>
        <p:spPr bwMode="auto">
          <a:xfrm>
            <a:off x="2439989" y="2744789"/>
            <a:ext cx="441325" cy="369887"/>
          </a:xfrm>
          <a:prstGeom prst="rect">
            <a:avLst/>
          </a:prstGeom>
          <a:noFill/>
          <a:ln w="9525">
            <a:noFill/>
            <a:miter lim="800000"/>
            <a:headEnd/>
            <a:tailEnd/>
          </a:ln>
        </p:spPr>
        <p:txBody>
          <a:bodyPr wrap="none">
            <a:spAutoFit/>
          </a:bodyPr>
          <a:lstStyle/>
          <a:p>
            <a:r>
              <a:rPr lang="en-US" b="1"/>
              <a:t>18</a:t>
            </a:r>
          </a:p>
        </p:txBody>
      </p:sp>
      <p:sp>
        <p:nvSpPr>
          <p:cNvPr id="45" name="TextBox 127">
            <a:extLst>
              <a:ext uri="{FF2B5EF4-FFF2-40B4-BE49-F238E27FC236}">
                <a16:creationId xmlns:a16="http://schemas.microsoft.com/office/drawing/2014/main" id="{59FC82DA-65E9-4C0A-BD36-48830848CFED}"/>
              </a:ext>
            </a:extLst>
          </p:cNvPr>
          <p:cNvSpPr txBox="1">
            <a:spLocks noChangeArrowheads="1"/>
          </p:cNvSpPr>
          <p:nvPr/>
        </p:nvSpPr>
        <p:spPr bwMode="auto">
          <a:xfrm>
            <a:off x="4286251" y="2744789"/>
            <a:ext cx="441325" cy="369887"/>
          </a:xfrm>
          <a:prstGeom prst="rect">
            <a:avLst/>
          </a:prstGeom>
          <a:noFill/>
          <a:ln w="9525">
            <a:noFill/>
            <a:miter lim="800000"/>
            <a:headEnd/>
            <a:tailEnd/>
          </a:ln>
        </p:spPr>
        <p:txBody>
          <a:bodyPr>
            <a:spAutoFit/>
          </a:bodyPr>
          <a:lstStyle/>
          <a:p>
            <a:pPr algn="ctr"/>
            <a:r>
              <a:rPr lang="en-US" b="1" dirty="0">
                <a:solidFill>
                  <a:srgbClr val="FF0000"/>
                </a:solidFill>
              </a:rPr>
              <a:t>10</a:t>
            </a:r>
          </a:p>
        </p:txBody>
      </p:sp>
      <p:grpSp>
        <p:nvGrpSpPr>
          <p:cNvPr id="47" name="Group 128">
            <a:extLst>
              <a:ext uri="{FF2B5EF4-FFF2-40B4-BE49-F238E27FC236}">
                <a16:creationId xmlns:a16="http://schemas.microsoft.com/office/drawing/2014/main" id="{DDB96B19-EDD2-4F87-B2F8-2EF421DA137A}"/>
              </a:ext>
            </a:extLst>
          </p:cNvPr>
          <p:cNvGrpSpPr>
            <a:grpSpLocks/>
          </p:cNvGrpSpPr>
          <p:nvPr/>
        </p:nvGrpSpPr>
        <p:grpSpPr bwMode="auto">
          <a:xfrm>
            <a:off x="1728788" y="3833814"/>
            <a:ext cx="882650" cy="369887"/>
            <a:chOff x="4590254" y="5277977"/>
            <a:chExt cx="882292" cy="369332"/>
          </a:xfrm>
        </p:grpSpPr>
        <p:sp>
          <p:nvSpPr>
            <p:cNvPr id="49" name="TextBox 153">
              <a:extLst>
                <a:ext uri="{FF2B5EF4-FFF2-40B4-BE49-F238E27FC236}">
                  <a16:creationId xmlns:a16="http://schemas.microsoft.com/office/drawing/2014/main" id="{19EB45CF-B8FB-4A86-A029-30F807453DBD}"/>
                </a:ext>
              </a:extLst>
            </p:cNvPr>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50" name="TextBox 154">
              <a:extLst>
                <a:ext uri="{FF2B5EF4-FFF2-40B4-BE49-F238E27FC236}">
                  <a16:creationId xmlns:a16="http://schemas.microsoft.com/office/drawing/2014/main" id="{F2574412-0AA4-4F20-9541-68F0D5CE015C}"/>
                </a:ext>
              </a:extLst>
            </p:cNvPr>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51" name="Group 129">
            <a:extLst>
              <a:ext uri="{FF2B5EF4-FFF2-40B4-BE49-F238E27FC236}">
                <a16:creationId xmlns:a16="http://schemas.microsoft.com/office/drawing/2014/main" id="{151DD607-DBF5-4EAA-BA37-207E660CF5A6}"/>
              </a:ext>
            </a:extLst>
          </p:cNvPr>
          <p:cNvGrpSpPr>
            <a:grpSpLocks/>
          </p:cNvGrpSpPr>
          <p:nvPr/>
        </p:nvGrpSpPr>
        <p:grpSpPr bwMode="auto">
          <a:xfrm>
            <a:off x="2713039" y="3833814"/>
            <a:ext cx="873125" cy="369887"/>
            <a:chOff x="2571515" y="5410200"/>
            <a:chExt cx="873193" cy="369332"/>
          </a:xfrm>
        </p:grpSpPr>
        <p:sp>
          <p:nvSpPr>
            <p:cNvPr id="52" name="TextBox 151">
              <a:extLst>
                <a:ext uri="{FF2B5EF4-FFF2-40B4-BE49-F238E27FC236}">
                  <a16:creationId xmlns:a16="http://schemas.microsoft.com/office/drawing/2014/main" id="{C0603329-0ECD-450A-8DCF-83677A2429C4}"/>
                </a:ext>
              </a:extLst>
            </p:cNvPr>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53" name="TextBox 152">
              <a:extLst>
                <a:ext uri="{FF2B5EF4-FFF2-40B4-BE49-F238E27FC236}">
                  <a16:creationId xmlns:a16="http://schemas.microsoft.com/office/drawing/2014/main" id="{5CDCF9AF-AE78-4A4C-BCBE-7F08862C0D98}"/>
                </a:ext>
              </a:extLst>
            </p:cNvPr>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54" name="Group 130">
            <a:extLst>
              <a:ext uri="{FF2B5EF4-FFF2-40B4-BE49-F238E27FC236}">
                <a16:creationId xmlns:a16="http://schemas.microsoft.com/office/drawing/2014/main" id="{948EEBC7-0D2D-48AE-B0D8-BA625119F11C}"/>
              </a:ext>
            </a:extLst>
          </p:cNvPr>
          <p:cNvGrpSpPr>
            <a:grpSpLocks/>
          </p:cNvGrpSpPr>
          <p:nvPr/>
        </p:nvGrpSpPr>
        <p:grpSpPr bwMode="auto">
          <a:xfrm>
            <a:off x="3689350" y="3833814"/>
            <a:ext cx="882650" cy="369887"/>
            <a:chOff x="2571515" y="5943600"/>
            <a:chExt cx="882292" cy="369332"/>
          </a:xfrm>
        </p:grpSpPr>
        <p:sp>
          <p:nvSpPr>
            <p:cNvPr id="55" name="TextBox 149">
              <a:extLst>
                <a:ext uri="{FF2B5EF4-FFF2-40B4-BE49-F238E27FC236}">
                  <a16:creationId xmlns:a16="http://schemas.microsoft.com/office/drawing/2014/main" id="{035DF00B-7415-4EBC-A44F-CD92CB6C3CBC}"/>
                </a:ext>
              </a:extLst>
            </p:cNvPr>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56" name="TextBox 150">
              <a:extLst>
                <a:ext uri="{FF2B5EF4-FFF2-40B4-BE49-F238E27FC236}">
                  <a16:creationId xmlns:a16="http://schemas.microsoft.com/office/drawing/2014/main" id="{C65E8214-FC9F-436C-8EC4-9ABB055D697B}"/>
                </a:ext>
              </a:extLst>
            </p:cNvPr>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57" name="Group 131">
            <a:extLst>
              <a:ext uri="{FF2B5EF4-FFF2-40B4-BE49-F238E27FC236}">
                <a16:creationId xmlns:a16="http://schemas.microsoft.com/office/drawing/2014/main" id="{037B82C4-3B13-4C9D-822B-F48D2D1D8442}"/>
              </a:ext>
            </a:extLst>
          </p:cNvPr>
          <p:cNvGrpSpPr>
            <a:grpSpLocks/>
          </p:cNvGrpSpPr>
          <p:nvPr/>
        </p:nvGrpSpPr>
        <p:grpSpPr bwMode="auto">
          <a:xfrm>
            <a:off x="1949451" y="3284538"/>
            <a:ext cx="1420813" cy="379412"/>
            <a:chOff x="5434299" y="4142433"/>
            <a:chExt cx="1421044" cy="379568"/>
          </a:xfrm>
        </p:grpSpPr>
        <p:sp>
          <p:nvSpPr>
            <p:cNvPr id="58" name="TextBox 147">
              <a:extLst>
                <a:ext uri="{FF2B5EF4-FFF2-40B4-BE49-F238E27FC236}">
                  <a16:creationId xmlns:a16="http://schemas.microsoft.com/office/drawing/2014/main" id="{B0C6F516-D20F-4E16-85E1-0A3450AF95CE}"/>
                </a:ext>
              </a:extLst>
            </p:cNvPr>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59" name="TextBox 148">
              <a:extLst>
                <a:ext uri="{FF2B5EF4-FFF2-40B4-BE49-F238E27FC236}">
                  <a16:creationId xmlns:a16="http://schemas.microsoft.com/office/drawing/2014/main" id="{2376BB67-735A-49C7-81CC-49447AF73D68}"/>
                </a:ext>
              </a:extLst>
            </p:cNvPr>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60" name="Group 132">
            <a:extLst>
              <a:ext uri="{FF2B5EF4-FFF2-40B4-BE49-F238E27FC236}">
                <a16:creationId xmlns:a16="http://schemas.microsoft.com/office/drawing/2014/main" id="{12F6D0AE-5758-46D7-8C5C-5E4502B612E1}"/>
              </a:ext>
            </a:extLst>
          </p:cNvPr>
          <p:cNvGrpSpPr>
            <a:grpSpLocks/>
          </p:cNvGrpSpPr>
          <p:nvPr/>
        </p:nvGrpSpPr>
        <p:grpSpPr bwMode="auto">
          <a:xfrm>
            <a:off x="3910014" y="3284539"/>
            <a:ext cx="1322387" cy="369887"/>
            <a:chOff x="7394096" y="4142433"/>
            <a:chExt cx="1323438" cy="369332"/>
          </a:xfrm>
        </p:grpSpPr>
        <p:sp>
          <p:nvSpPr>
            <p:cNvPr id="61" name="TextBox 145">
              <a:extLst>
                <a:ext uri="{FF2B5EF4-FFF2-40B4-BE49-F238E27FC236}">
                  <a16:creationId xmlns:a16="http://schemas.microsoft.com/office/drawing/2014/main" id="{61789C4D-470C-4AF3-A21C-466C855965B8}"/>
                </a:ext>
              </a:extLst>
            </p:cNvPr>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a:t>39</a:t>
              </a:r>
            </a:p>
          </p:txBody>
        </p:sp>
        <p:sp>
          <p:nvSpPr>
            <p:cNvPr id="62" name="TextBox 146">
              <a:extLst>
                <a:ext uri="{FF2B5EF4-FFF2-40B4-BE49-F238E27FC236}">
                  <a16:creationId xmlns:a16="http://schemas.microsoft.com/office/drawing/2014/main" id="{39927D97-8282-4DD2-9530-BCE6E3EA50E2}"/>
                </a:ext>
              </a:extLst>
            </p:cNvPr>
            <p:cNvSpPr txBox="1">
              <a:spLocks noChangeArrowheads="1"/>
            </p:cNvSpPr>
            <p:nvPr/>
          </p:nvSpPr>
          <p:spPr bwMode="auto">
            <a:xfrm>
              <a:off x="8276388" y="4142433"/>
              <a:ext cx="441146" cy="369332"/>
            </a:xfrm>
            <a:prstGeom prst="rect">
              <a:avLst/>
            </a:prstGeom>
            <a:noFill/>
            <a:ln w="9525">
              <a:noFill/>
              <a:miter lim="800000"/>
              <a:headEnd/>
              <a:tailEnd/>
            </a:ln>
          </p:spPr>
          <p:txBody>
            <a:bodyPr wrap="none">
              <a:spAutoFit/>
            </a:bodyPr>
            <a:lstStyle/>
            <a:p>
              <a:r>
                <a:rPr lang="en-US" b="1"/>
                <a:t>29</a:t>
              </a:r>
            </a:p>
          </p:txBody>
        </p:sp>
      </p:grpSp>
      <p:cxnSp>
        <p:nvCxnSpPr>
          <p:cNvPr id="63" name="Straight Connector 62">
            <a:extLst>
              <a:ext uri="{FF2B5EF4-FFF2-40B4-BE49-F238E27FC236}">
                <a16:creationId xmlns:a16="http://schemas.microsoft.com/office/drawing/2014/main" id="{91F400E9-8C09-4F08-ABCB-A6A6BFD488B8}"/>
              </a:ext>
            </a:extLst>
          </p:cNvPr>
          <p:cNvCxnSpPr>
            <a:stCxn id="43" idx="1"/>
            <a:endCxn id="44" idx="0"/>
          </p:cNvCxnSpPr>
          <p:nvPr/>
        </p:nvCxnSpPr>
        <p:spPr>
          <a:xfrm flipH="1">
            <a:off x="2660651" y="2391292"/>
            <a:ext cx="709612" cy="353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E3B258C-95DC-4FA1-ABD4-604384A19735}"/>
              </a:ext>
            </a:extLst>
          </p:cNvPr>
          <p:cNvCxnSpPr>
            <a:stCxn id="43" idx="3"/>
            <a:endCxn id="45" idx="0"/>
          </p:cNvCxnSpPr>
          <p:nvPr/>
        </p:nvCxnSpPr>
        <p:spPr>
          <a:xfrm>
            <a:off x="3811409" y="2391292"/>
            <a:ext cx="695504" cy="353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4BE4F75-32B9-4C84-A089-D7AAFFD317A9}"/>
              </a:ext>
            </a:extLst>
          </p:cNvPr>
          <p:cNvCxnSpPr>
            <a:endCxn id="58" idx="0"/>
          </p:cNvCxnSpPr>
          <p:nvPr/>
        </p:nvCxnSpPr>
        <p:spPr>
          <a:xfrm flipH="1">
            <a:off x="2170114" y="3114676"/>
            <a:ext cx="269875"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1B86504-078C-46E1-B4C4-9F71D022CDEA}"/>
              </a:ext>
            </a:extLst>
          </p:cNvPr>
          <p:cNvCxnSpPr/>
          <p:nvPr/>
        </p:nvCxnSpPr>
        <p:spPr>
          <a:xfrm flipH="1">
            <a:off x="4176713" y="3114676"/>
            <a:ext cx="220662"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5DE3A90-DD44-4F43-85C5-2E330A961EFC}"/>
              </a:ext>
            </a:extLst>
          </p:cNvPr>
          <p:cNvCxnSpPr>
            <a:stCxn id="59" idx="0"/>
          </p:cNvCxnSpPr>
          <p:nvPr/>
        </p:nvCxnSpPr>
        <p:spPr>
          <a:xfrm flipH="1" flipV="1">
            <a:off x="2881314" y="3114676"/>
            <a:ext cx="268287"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328F241-D1F8-49C7-9A71-108DAF22DD15}"/>
              </a:ext>
            </a:extLst>
          </p:cNvPr>
          <p:cNvCxnSpPr>
            <a:stCxn id="62" idx="0"/>
          </p:cNvCxnSpPr>
          <p:nvPr/>
        </p:nvCxnSpPr>
        <p:spPr>
          <a:xfrm flipH="1" flipV="1">
            <a:off x="4727576" y="3114676"/>
            <a:ext cx="284163"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FF26218-A6F0-4439-8BDF-7CDFB6872F93}"/>
              </a:ext>
            </a:extLst>
          </p:cNvPr>
          <p:cNvCxnSpPr>
            <a:stCxn id="49" idx="0"/>
          </p:cNvCxnSpPr>
          <p:nvPr/>
        </p:nvCxnSpPr>
        <p:spPr>
          <a:xfrm flipV="1">
            <a:off x="1949450" y="3654425"/>
            <a:ext cx="128588"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EEC73F9-0C16-4245-8A50-4F04AB98E031}"/>
              </a:ext>
            </a:extLst>
          </p:cNvPr>
          <p:cNvCxnSpPr>
            <a:stCxn id="50" idx="0"/>
          </p:cNvCxnSpPr>
          <p:nvPr/>
        </p:nvCxnSpPr>
        <p:spPr>
          <a:xfrm flipH="1" flipV="1">
            <a:off x="2305051" y="3654425"/>
            <a:ext cx="8572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1077E1A-D5AD-4DA6-B376-A65B774DAEDF}"/>
              </a:ext>
            </a:extLst>
          </p:cNvPr>
          <p:cNvCxnSpPr>
            <a:stCxn id="52" idx="0"/>
          </p:cNvCxnSpPr>
          <p:nvPr/>
        </p:nvCxnSpPr>
        <p:spPr>
          <a:xfrm flipV="1">
            <a:off x="2933700" y="3663951"/>
            <a:ext cx="82550"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60F1A4E-42C5-42CA-9E1E-E467562CF610}"/>
              </a:ext>
            </a:extLst>
          </p:cNvPr>
          <p:cNvCxnSpPr>
            <a:stCxn id="53" idx="0"/>
          </p:cNvCxnSpPr>
          <p:nvPr/>
        </p:nvCxnSpPr>
        <p:spPr>
          <a:xfrm flipH="1" flipV="1">
            <a:off x="3257550" y="3654425"/>
            <a:ext cx="10795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A24C0D3-B5AD-46BC-B2C8-62566DA285C8}"/>
              </a:ext>
            </a:extLst>
          </p:cNvPr>
          <p:cNvCxnSpPr>
            <a:stCxn id="55" idx="0"/>
          </p:cNvCxnSpPr>
          <p:nvPr/>
        </p:nvCxnSpPr>
        <p:spPr>
          <a:xfrm flipV="1">
            <a:off x="3910014" y="3654425"/>
            <a:ext cx="9207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F466D57-CD2B-4D8B-B4A7-7D5FC62C5A53}"/>
              </a:ext>
            </a:extLst>
          </p:cNvPr>
          <p:cNvCxnSpPr>
            <a:stCxn id="56" idx="0"/>
          </p:cNvCxnSpPr>
          <p:nvPr/>
        </p:nvCxnSpPr>
        <p:spPr>
          <a:xfrm flipH="1" flipV="1">
            <a:off x="4286250" y="3663951"/>
            <a:ext cx="65088" cy="169863"/>
          </a:xfrm>
          <a:prstGeom prst="line">
            <a:avLst/>
          </a:prstGeom>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02C6103B-A8A4-4074-82E8-CB90A8805F32}"/>
              </a:ext>
            </a:extLst>
          </p:cNvPr>
          <p:cNvGrpSpPr/>
          <p:nvPr/>
        </p:nvGrpSpPr>
        <p:grpSpPr>
          <a:xfrm>
            <a:off x="2974041" y="5823563"/>
            <a:ext cx="369332" cy="641980"/>
            <a:chOff x="964032" y="5823563"/>
            <a:chExt cx="369332" cy="641980"/>
          </a:xfrm>
        </p:grpSpPr>
        <p:sp>
          <p:nvSpPr>
            <p:cNvPr id="76" name="TextBox 75">
              <a:extLst>
                <a:ext uri="{FF2B5EF4-FFF2-40B4-BE49-F238E27FC236}">
                  <a16:creationId xmlns:a16="http://schemas.microsoft.com/office/drawing/2014/main" id="{03CBB011-1E3D-4296-9769-5844A62443C1}"/>
                </a:ext>
              </a:extLst>
            </p:cNvPr>
            <p:cNvSpPr txBox="1"/>
            <p:nvPr/>
          </p:nvSpPr>
          <p:spPr>
            <a:xfrm>
              <a:off x="964032" y="6107112"/>
              <a:ext cx="369332" cy="358431"/>
            </a:xfrm>
            <a:prstGeom prst="rect">
              <a:avLst/>
            </a:prstGeom>
            <a:noFill/>
          </p:spPr>
          <p:txBody>
            <a:bodyPr vert="vert" wrap="none">
              <a:spAutoFit/>
            </a:bodyPr>
            <a:lstStyle/>
            <a:p>
              <a:pPr>
                <a:defRPr/>
              </a:pPr>
              <a:r>
                <a:rPr lang="en-US" sz="1200" b="1" dirty="0"/>
                <a:t>Min</a:t>
              </a:r>
            </a:p>
          </p:txBody>
        </p:sp>
        <p:cxnSp>
          <p:nvCxnSpPr>
            <p:cNvPr id="77" name="Straight Connector 76">
              <a:extLst>
                <a:ext uri="{FF2B5EF4-FFF2-40B4-BE49-F238E27FC236}">
                  <a16:creationId xmlns:a16="http://schemas.microsoft.com/office/drawing/2014/main" id="{5012B509-E9A4-4E65-9B68-65454CB8BB5D}"/>
                </a:ext>
              </a:extLst>
            </p:cNvPr>
            <p:cNvCxnSpPr>
              <a:cxnSpLocks/>
            </p:cNvCxnSpPr>
            <p:nvPr/>
          </p:nvCxnSpPr>
          <p:spPr>
            <a:xfrm>
              <a:off x="1143000" y="5823563"/>
              <a:ext cx="0" cy="27432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grpSp>
      <p:sp>
        <p:nvSpPr>
          <p:cNvPr id="78" name="TextBox 3">
            <a:extLst>
              <a:ext uri="{FF2B5EF4-FFF2-40B4-BE49-F238E27FC236}">
                <a16:creationId xmlns:a16="http://schemas.microsoft.com/office/drawing/2014/main" id="{16675BA3-0D78-407B-BD86-36C66874A9A9}"/>
              </a:ext>
            </a:extLst>
          </p:cNvPr>
          <p:cNvSpPr txBox="1">
            <a:spLocks noChangeArrowheads="1"/>
          </p:cNvSpPr>
          <p:nvPr/>
        </p:nvSpPr>
        <p:spPr bwMode="auto">
          <a:xfrm>
            <a:off x="5399088" y="1437718"/>
            <a:ext cx="4659312" cy="3400931"/>
          </a:xfrm>
          <a:prstGeom prst="rect">
            <a:avLst/>
          </a:prstGeom>
          <a:noFill/>
          <a:ln w="9525">
            <a:noFill/>
            <a:miter lim="800000"/>
            <a:headEnd/>
            <a:tailEnd/>
          </a:ln>
        </p:spPr>
        <p:txBody>
          <a:bodyPr wrap="square">
            <a:spAutoFit/>
          </a:bodyPr>
          <a:lstStyle/>
          <a:p>
            <a:pPr marL="282575" indent="-282575">
              <a:buSzPct val="100000"/>
              <a:buFont typeface="+mj-lt"/>
              <a:buAutoNum type="arabicPeriod"/>
            </a:pPr>
            <a:r>
              <a:rPr lang="en-US" sz="1200" b="1" dirty="0">
                <a:latin typeface="Consolas" panose="020B0609020204030204" pitchFamily="49" charset="0"/>
                <a:cs typeface="Consolas" panose="020B0609020204030204" pitchFamily="49" charset="0"/>
              </a:rPr>
              <a:t>Save table[0].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table[0] to table[--size].</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parent to 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while (true)</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   Set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to (2 × parent) + 1</a:t>
            </a:r>
          </a:p>
          <a:p>
            <a:pPr marL="282575" indent="-282575">
              <a:buSzPct val="100000"/>
            </a:pPr>
            <a:r>
              <a:rPr lang="en-US" sz="1200" b="1" dirty="0">
                <a:latin typeface="Consolas" panose="020B0609020204030204" pitchFamily="49" charset="0"/>
                <a:cs typeface="Consolas" panose="020B0609020204030204" pitchFamily="49" charset="0"/>
              </a:rPr>
              <a:t>          and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 to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+ 1.</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break.</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Set minChild to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 &lt;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and</a:t>
            </a:r>
          </a:p>
          <a:p>
            <a:pPr marL="282575" indent="-282575">
              <a:buSzPct val="100000"/>
            </a:pPr>
            <a:r>
              <a:rPr lang="en-US" sz="1200" b="1" dirty="0">
                <a:latin typeface="Consolas" panose="020B0609020204030204" pitchFamily="49" charset="0"/>
                <a:cs typeface="Consolas" panose="020B0609020204030204" pitchFamily="49" charset="0"/>
              </a:rPr>
              <a:t>             table[</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table[</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Set minChild to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solidFill>
                  <a:srgbClr val="FF0000"/>
                </a:solidFill>
                <a:latin typeface="Consolas" panose="020B0609020204030204" pitchFamily="49" charset="0"/>
                <a:cs typeface="Consolas" panose="020B0609020204030204" pitchFamily="49" charset="0"/>
              </a:rPr>
              <a:t>   if table[parent] &lt;= table[minChild] break.</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Swap table[parent] and table[minChild].</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Set parent to minChild.</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Return saved value.</a:t>
            </a:r>
          </a:p>
        </p:txBody>
      </p:sp>
    </p:spTree>
    <p:extLst>
      <p:ext uri="{BB962C8B-B14F-4D97-AF65-F5344CB8AC3E}">
        <p14:creationId xmlns:p14="http://schemas.microsoft.com/office/powerpoint/2010/main" val="23733000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42</a:t>
            </a:fld>
            <a:endParaRPr lang="en-US" dirty="0"/>
          </a:p>
        </p:txBody>
      </p:sp>
      <p:sp>
        <p:nvSpPr>
          <p:cNvPr id="2" name="Title 1"/>
          <p:cNvSpPr>
            <a:spLocks noGrp="1"/>
          </p:cNvSpPr>
          <p:nvPr>
            <p:ph type="title"/>
          </p:nvPr>
        </p:nvSpPr>
        <p:spPr/>
        <p:txBody>
          <a:bodyPr/>
          <a:lstStyle/>
          <a:p>
            <a:r>
              <a:rPr lang="en-US" dirty="0"/>
              <a:t>Removal from a Vector Min-Heap </a:t>
            </a:r>
          </a:p>
        </p:txBody>
      </p:sp>
      <p:graphicFrame>
        <p:nvGraphicFramePr>
          <p:cNvPr id="87" name="Table 86"/>
          <p:cNvGraphicFramePr>
            <a:graphicFrameLocks noGrp="1"/>
          </p:cNvGraphicFramePr>
          <p:nvPr/>
        </p:nvGraphicFramePr>
        <p:xfrm>
          <a:off x="1767840" y="5029200"/>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b="0" dirty="0">
                          <a:solidFill>
                            <a:srgbClr val="FF0000"/>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rgbClr val="FF0000"/>
                          </a:solidFill>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46" name="TextBox 3"/>
          <p:cNvSpPr txBox="1">
            <a:spLocks noChangeArrowheads="1"/>
          </p:cNvSpPr>
          <p:nvPr/>
        </p:nvSpPr>
        <p:spPr bwMode="auto">
          <a:xfrm>
            <a:off x="5399088" y="1437718"/>
            <a:ext cx="4659312" cy="3400931"/>
          </a:xfrm>
          <a:prstGeom prst="rect">
            <a:avLst/>
          </a:prstGeom>
          <a:noFill/>
          <a:ln w="9525">
            <a:noFill/>
            <a:miter lim="800000"/>
            <a:headEnd/>
            <a:tailEnd/>
          </a:ln>
        </p:spPr>
        <p:txBody>
          <a:bodyPr wrap="square">
            <a:spAutoFit/>
          </a:bodyPr>
          <a:lstStyle/>
          <a:p>
            <a:pPr marL="282575" indent="-282575">
              <a:buSzPct val="100000"/>
              <a:buFont typeface="+mj-lt"/>
              <a:buAutoNum type="arabicPeriod"/>
            </a:pPr>
            <a:r>
              <a:rPr lang="en-US" sz="1200" b="1" dirty="0">
                <a:latin typeface="Consolas" panose="020B0609020204030204" pitchFamily="49" charset="0"/>
                <a:cs typeface="Consolas" panose="020B0609020204030204" pitchFamily="49" charset="0"/>
              </a:rPr>
              <a:t>Save table[0].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table[0] to table[--size].</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parent to 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while (true)</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   Set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to (2 × parent) + 1</a:t>
            </a:r>
          </a:p>
          <a:p>
            <a:pPr marL="282575" indent="-282575">
              <a:buSzPct val="100000"/>
            </a:pPr>
            <a:r>
              <a:rPr lang="en-US" sz="1200" b="1" dirty="0">
                <a:latin typeface="Consolas" panose="020B0609020204030204" pitchFamily="49" charset="0"/>
                <a:cs typeface="Consolas" panose="020B0609020204030204" pitchFamily="49" charset="0"/>
              </a:rPr>
              <a:t>          and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 to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+ 1.</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break.</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Set minChild to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 &lt;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and</a:t>
            </a:r>
          </a:p>
          <a:p>
            <a:pPr marL="282575" indent="-282575">
              <a:buSzPct val="100000"/>
            </a:pPr>
            <a:r>
              <a:rPr lang="en-US" sz="1200" b="1" dirty="0">
                <a:latin typeface="Consolas" panose="020B0609020204030204" pitchFamily="49" charset="0"/>
                <a:cs typeface="Consolas" panose="020B0609020204030204" pitchFamily="49" charset="0"/>
              </a:rPr>
              <a:t>             table[</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table[</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Set minChild to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if table[parent] &lt;= table[minChild] break.</a:t>
            </a:r>
          </a:p>
          <a:p>
            <a:pPr marL="282575" indent="-282575">
              <a:spcBef>
                <a:spcPts val="400"/>
              </a:spcBef>
              <a:buSzPct val="100000"/>
              <a:buFont typeface="+mj-lt"/>
              <a:buAutoNum type="arabicPeriod" startAt="9"/>
            </a:pPr>
            <a:r>
              <a:rPr lang="en-US" sz="1200" b="1" dirty="0">
                <a:solidFill>
                  <a:srgbClr val="FF0000"/>
                </a:solidFill>
                <a:latin typeface="Consolas" panose="020B0609020204030204" pitchFamily="49" charset="0"/>
                <a:cs typeface="Consolas" panose="020B0609020204030204" pitchFamily="49" charset="0"/>
              </a:rPr>
              <a:t>   Swap table[parent] and table[minChild].</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Set parent to minChild.</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Return saved value.</a:t>
            </a:r>
          </a:p>
        </p:txBody>
      </p:sp>
      <p:sp>
        <p:nvSpPr>
          <p:cNvPr id="40" name="TextBox 39">
            <a:extLst>
              <a:ext uri="{FF2B5EF4-FFF2-40B4-BE49-F238E27FC236}">
                <a16:creationId xmlns:a16="http://schemas.microsoft.com/office/drawing/2014/main" id="{754D575D-F295-463D-974E-E1E49EEE1A31}"/>
              </a:ext>
            </a:extLst>
          </p:cNvPr>
          <p:cNvSpPr txBox="1"/>
          <p:nvPr/>
        </p:nvSpPr>
        <p:spPr>
          <a:xfrm>
            <a:off x="1878432" y="6107112"/>
            <a:ext cx="369332" cy="570028"/>
          </a:xfrm>
          <a:prstGeom prst="rect">
            <a:avLst/>
          </a:prstGeom>
          <a:noFill/>
        </p:spPr>
        <p:txBody>
          <a:bodyPr vert="vert" wrap="none">
            <a:spAutoFit/>
          </a:bodyPr>
          <a:lstStyle/>
          <a:p>
            <a:pPr>
              <a:defRPr/>
            </a:pPr>
            <a:r>
              <a:rPr lang="en-US" sz="1200" b="1" dirty="0"/>
              <a:t>Parent</a:t>
            </a:r>
          </a:p>
        </p:txBody>
      </p:sp>
      <p:cxnSp>
        <p:nvCxnSpPr>
          <p:cNvPr id="42" name="Straight Connector 41">
            <a:extLst>
              <a:ext uri="{FF2B5EF4-FFF2-40B4-BE49-F238E27FC236}">
                <a16:creationId xmlns:a16="http://schemas.microsoft.com/office/drawing/2014/main" id="{9F94427A-1E74-49D6-B6EF-211A3F5814D6}"/>
              </a:ext>
            </a:extLst>
          </p:cNvPr>
          <p:cNvCxnSpPr>
            <a:cxnSpLocks/>
          </p:cNvCxnSpPr>
          <p:nvPr/>
        </p:nvCxnSpPr>
        <p:spPr>
          <a:xfrm>
            <a:off x="2057400" y="5823563"/>
            <a:ext cx="0" cy="27432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sp>
        <p:nvSpPr>
          <p:cNvPr id="48" name="TextBox 115">
            <a:extLst>
              <a:ext uri="{FF2B5EF4-FFF2-40B4-BE49-F238E27FC236}">
                <a16:creationId xmlns:a16="http://schemas.microsoft.com/office/drawing/2014/main" id="{4260E6CE-8AF3-4193-932D-63C9E507B1C8}"/>
              </a:ext>
            </a:extLst>
          </p:cNvPr>
          <p:cNvSpPr txBox="1">
            <a:spLocks noChangeArrowheads="1"/>
          </p:cNvSpPr>
          <p:nvPr/>
        </p:nvSpPr>
        <p:spPr bwMode="auto">
          <a:xfrm>
            <a:off x="1888290" y="1610847"/>
            <a:ext cx="312737" cy="368300"/>
          </a:xfrm>
          <a:prstGeom prst="rect">
            <a:avLst/>
          </a:prstGeom>
          <a:noFill/>
          <a:ln w="9525">
            <a:noFill/>
            <a:miter lim="800000"/>
            <a:headEnd/>
            <a:tailEnd/>
          </a:ln>
        </p:spPr>
        <p:txBody>
          <a:bodyPr wrap="none">
            <a:spAutoFit/>
          </a:bodyPr>
          <a:lstStyle/>
          <a:p>
            <a:r>
              <a:rPr lang="en-US" b="1" dirty="0"/>
              <a:t>8</a:t>
            </a:r>
          </a:p>
        </p:txBody>
      </p:sp>
      <p:sp>
        <p:nvSpPr>
          <p:cNvPr id="43" name="TextBox 115">
            <a:extLst>
              <a:ext uri="{FF2B5EF4-FFF2-40B4-BE49-F238E27FC236}">
                <a16:creationId xmlns:a16="http://schemas.microsoft.com/office/drawing/2014/main" id="{ADEBF841-B56C-4754-8D14-FE2195E3C115}"/>
              </a:ext>
            </a:extLst>
          </p:cNvPr>
          <p:cNvSpPr txBox="1">
            <a:spLocks noChangeArrowheads="1"/>
          </p:cNvSpPr>
          <p:nvPr/>
        </p:nvSpPr>
        <p:spPr bwMode="auto">
          <a:xfrm>
            <a:off x="3370263" y="2206625"/>
            <a:ext cx="441146" cy="369332"/>
          </a:xfrm>
          <a:prstGeom prst="rect">
            <a:avLst/>
          </a:prstGeom>
          <a:noFill/>
          <a:ln w="9525">
            <a:noFill/>
            <a:miter lim="800000"/>
            <a:headEnd/>
            <a:tailEnd/>
          </a:ln>
        </p:spPr>
        <p:txBody>
          <a:bodyPr wrap="none">
            <a:spAutoFit/>
          </a:bodyPr>
          <a:lstStyle/>
          <a:p>
            <a:r>
              <a:rPr lang="en-US" b="1" dirty="0">
                <a:solidFill>
                  <a:srgbClr val="FF0000"/>
                </a:solidFill>
              </a:rPr>
              <a:t>10</a:t>
            </a:r>
          </a:p>
        </p:txBody>
      </p:sp>
      <p:sp>
        <p:nvSpPr>
          <p:cNvPr id="44" name="TextBox 118">
            <a:extLst>
              <a:ext uri="{FF2B5EF4-FFF2-40B4-BE49-F238E27FC236}">
                <a16:creationId xmlns:a16="http://schemas.microsoft.com/office/drawing/2014/main" id="{B1EDB8A2-5F4A-4C15-928F-17459EC94072}"/>
              </a:ext>
            </a:extLst>
          </p:cNvPr>
          <p:cNvSpPr txBox="1">
            <a:spLocks noChangeArrowheads="1"/>
          </p:cNvSpPr>
          <p:nvPr/>
        </p:nvSpPr>
        <p:spPr bwMode="auto">
          <a:xfrm>
            <a:off x="2439989" y="2744789"/>
            <a:ext cx="441325" cy="369887"/>
          </a:xfrm>
          <a:prstGeom prst="rect">
            <a:avLst/>
          </a:prstGeom>
          <a:noFill/>
          <a:ln w="9525">
            <a:noFill/>
            <a:miter lim="800000"/>
            <a:headEnd/>
            <a:tailEnd/>
          </a:ln>
        </p:spPr>
        <p:txBody>
          <a:bodyPr wrap="none">
            <a:spAutoFit/>
          </a:bodyPr>
          <a:lstStyle/>
          <a:p>
            <a:r>
              <a:rPr lang="en-US" b="1"/>
              <a:t>18</a:t>
            </a:r>
          </a:p>
        </p:txBody>
      </p:sp>
      <p:sp>
        <p:nvSpPr>
          <p:cNvPr id="45" name="TextBox 127">
            <a:extLst>
              <a:ext uri="{FF2B5EF4-FFF2-40B4-BE49-F238E27FC236}">
                <a16:creationId xmlns:a16="http://schemas.microsoft.com/office/drawing/2014/main" id="{59FC82DA-65E9-4C0A-BD36-48830848CFED}"/>
              </a:ext>
            </a:extLst>
          </p:cNvPr>
          <p:cNvSpPr txBox="1">
            <a:spLocks noChangeArrowheads="1"/>
          </p:cNvSpPr>
          <p:nvPr/>
        </p:nvSpPr>
        <p:spPr bwMode="auto">
          <a:xfrm>
            <a:off x="4286251" y="2744789"/>
            <a:ext cx="441325" cy="369887"/>
          </a:xfrm>
          <a:prstGeom prst="rect">
            <a:avLst/>
          </a:prstGeom>
          <a:noFill/>
          <a:ln w="9525">
            <a:noFill/>
            <a:miter lim="800000"/>
            <a:headEnd/>
            <a:tailEnd/>
          </a:ln>
        </p:spPr>
        <p:txBody>
          <a:bodyPr>
            <a:spAutoFit/>
          </a:bodyPr>
          <a:lstStyle/>
          <a:p>
            <a:pPr algn="ctr"/>
            <a:r>
              <a:rPr lang="en-US" b="1" dirty="0">
                <a:solidFill>
                  <a:srgbClr val="FF0000"/>
                </a:solidFill>
              </a:rPr>
              <a:t>66</a:t>
            </a:r>
          </a:p>
        </p:txBody>
      </p:sp>
      <p:grpSp>
        <p:nvGrpSpPr>
          <p:cNvPr id="47" name="Group 128">
            <a:extLst>
              <a:ext uri="{FF2B5EF4-FFF2-40B4-BE49-F238E27FC236}">
                <a16:creationId xmlns:a16="http://schemas.microsoft.com/office/drawing/2014/main" id="{DDB96B19-EDD2-4F87-B2F8-2EF421DA137A}"/>
              </a:ext>
            </a:extLst>
          </p:cNvPr>
          <p:cNvGrpSpPr>
            <a:grpSpLocks/>
          </p:cNvGrpSpPr>
          <p:nvPr/>
        </p:nvGrpSpPr>
        <p:grpSpPr bwMode="auto">
          <a:xfrm>
            <a:off x="1728788" y="3833814"/>
            <a:ext cx="882650" cy="369887"/>
            <a:chOff x="4590254" y="5277977"/>
            <a:chExt cx="882292" cy="369332"/>
          </a:xfrm>
        </p:grpSpPr>
        <p:sp>
          <p:nvSpPr>
            <p:cNvPr id="49" name="TextBox 153">
              <a:extLst>
                <a:ext uri="{FF2B5EF4-FFF2-40B4-BE49-F238E27FC236}">
                  <a16:creationId xmlns:a16="http://schemas.microsoft.com/office/drawing/2014/main" id="{19EB45CF-B8FB-4A86-A029-30F807453DBD}"/>
                </a:ext>
              </a:extLst>
            </p:cNvPr>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50" name="TextBox 154">
              <a:extLst>
                <a:ext uri="{FF2B5EF4-FFF2-40B4-BE49-F238E27FC236}">
                  <a16:creationId xmlns:a16="http://schemas.microsoft.com/office/drawing/2014/main" id="{F2574412-0AA4-4F20-9541-68F0D5CE015C}"/>
                </a:ext>
              </a:extLst>
            </p:cNvPr>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51" name="Group 129">
            <a:extLst>
              <a:ext uri="{FF2B5EF4-FFF2-40B4-BE49-F238E27FC236}">
                <a16:creationId xmlns:a16="http://schemas.microsoft.com/office/drawing/2014/main" id="{151DD607-DBF5-4EAA-BA37-207E660CF5A6}"/>
              </a:ext>
            </a:extLst>
          </p:cNvPr>
          <p:cNvGrpSpPr>
            <a:grpSpLocks/>
          </p:cNvGrpSpPr>
          <p:nvPr/>
        </p:nvGrpSpPr>
        <p:grpSpPr bwMode="auto">
          <a:xfrm>
            <a:off x="2713039" y="3833814"/>
            <a:ext cx="873125" cy="369887"/>
            <a:chOff x="2571515" y="5410200"/>
            <a:chExt cx="873193" cy="369332"/>
          </a:xfrm>
        </p:grpSpPr>
        <p:sp>
          <p:nvSpPr>
            <p:cNvPr id="52" name="TextBox 151">
              <a:extLst>
                <a:ext uri="{FF2B5EF4-FFF2-40B4-BE49-F238E27FC236}">
                  <a16:creationId xmlns:a16="http://schemas.microsoft.com/office/drawing/2014/main" id="{C0603329-0ECD-450A-8DCF-83677A2429C4}"/>
                </a:ext>
              </a:extLst>
            </p:cNvPr>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53" name="TextBox 152">
              <a:extLst>
                <a:ext uri="{FF2B5EF4-FFF2-40B4-BE49-F238E27FC236}">
                  <a16:creationId xmlns:a16="http://schemas.microsoft.com/office/drawing/2014/main" id="{5CDCF9AF-AE78-4A4C-BCBE-7F08862C0D98}"/>
                </a:ext>
              </a:extLst>
            </p:cNvPr>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54" name="Group 130">
            <a:extLst>
              <a:ext uri="{FF2B5EF4-FFF2-40B4-BE49-F238E27FC236}">
                <a16:creationId xmlns:a16="http://schemas.microsoft.com/office/drawing/2014/main" id="{948EEBC7-0D2D-48AE-B0D8-BA625119F11C}"/>
              </a:ext>
            </a:extLst>
          </p:cNvPr>
          <p:cNvGrpSpPr>
            <a:grpSpLocks/>
          </p:cNvGrpSpPr>
          <p:nvPr/>
        </p:nvGrpSpPr>
        <p:grpSpPr bwMode="auto">
          <a:xfrm>
            <a:off x="3689350" y="3833814"/>
            <a:ext cx="882650" cy="369887"/>
            <a:chOff x="2571515" y="5943600"/>
            <a:chExt cx="882292" cy="369332"/>
          </a:xfrm>
        </p:grpSpPr>
        <p:sp>
          <p:nvSpPr>
            <p:cNvPr id="55" name="TextBox 149">
              <a:extLst>
                <a:ext uri="{FF2B5EF4-FFF2-40B4-BE49-F238E27FC236}">
                  <a16:creationId xmlns:a16="http://schemas.microsoft.com/office/drawing/2014/main" id="{035DF00B-7415-4EBC-A44F-CD92CB6C3CBC}"/>
                </a:ext>
              </a:extLst>
            </p:cNvPr>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56" name="TextBox 150">
              <a:extLst>
                <a:ext uri="{FF2B5EF4-FFF2-40B4-BE49-F238E27FC236}">
                  <a16:creationId xmlns:a16="http://schemas.microsoft.com/office/drawing/2014/main" id="{C65E8214-FC9F-436C-8EC4-9ABB055D697B}"/>
                </a:ext>
              </a:extLst>
            </p:cNvPr>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57" name="Group 131">
            <a:extLst>
              <a:ext uri="{FF2B5EF4-FFF2-40B4-BE49-F238E27FC236}">
                <a16:creationId xmlns:a16="http://schemas.microsoft.com/office/drawing/2014/main" id="{037B82C4-3B13-4C9D-822B-F48D2D1D8442}"/>
              </a:ext>
            </a:extLst>
          </p:cNvPr>
          <p:cNvGrpSpPr>
            <a:grpSpLocks/>
          </p:cNvGrpSpPr>
          <p:nvPr/>
        </p:nvGrpSpPr>
        <p:grpSpPr bwMode="auto">
          <a:xfrm>
            <a:off x="1949451" y="3284538"/>
            <a:ext cx="1420813" cy="379412"/>
            <a:chOff x="5434299" y="4142433"/>
            <a:chExt cx="1421044" cy="379568"/>
          </a:xfrm>
        </p:grpSpPr>
        <p:sp>
          <p:nvSpPr>
            <p:cNvPr id="58" name="TextBox 147">
              <a:extLst>
                <a:ext uri="{FF2B5EF4-FFF2-40B4-BE49-F238E27FC236}">
                  <a16:creationId xmlns:a16="http://schemas.microsoft.com/office/drawing/2014/main" id="{B0C6F516-D20F-4E16-85E1-0A3450AF95CE}"/>
                </a:ext>
              </a:extLst>
            </p:cNvPr>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59" name="TextBox 148">
              <a:extLst>
                <a:ext uri="{FF2B5EF4-FFF2-40B4-BE49-F238E27FC236}">
                  <a16:creationId xmlns:a16="http://schemas.microsoft.com/office/drawing/2014/main" id="{2376BB67-735A-49C7-81CC-49447AF73D68}"/>
                </a:ext>
              </a:extLst>
            </p:cNvPr>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60" name="Group 132">
            <a:extLst>
              <a:ext uri="{FF2B5EF4-FFF2-40B4-BE49-F238E27FC236}">
                <a16:creationId xmlns:a16="http://schemas.microsoft.com/office/drawing/2014/main" id="{12F6D0AE-5758-46D7-8C5C-5E4502B612E1}"/>
              </a:ext>
            </a:extLst>
          </p:cNvPr>
          <p:cNvGrpSpPr>
            <a:grpSpLocks/>
          </p:cNvGrpSpPr>
          <p:nvPr/>
        </p:nvGrpSpPr>
        <p:grpSpPr bwMode="auto">
          <a:xfrm>
            <a:off x="3910014" y="3284539"/>
            <a:ext cx="1322387" cy="369887"/>
            <a:chOff x="7394096" y="4142433"/>
            <a:chExt cx="1323438" cy="369332"/>
          </a:xfrm>
        </p:grpSpPr>
        <p:sp>
          <p:nvSpPr>
            <p:cNvPr id="61" name="TextBox 145">
              <a:extLst>
                <a:ext uri="{FF2B5EF4-FFF2-40B4-BE49-F238E27FC236}">
                  <a16:creationId xmlns:a16="http://schemas.microsoft.com/office/drawing/2014/main" id="{61789C4D-470C-4AF3-A21C-466C855965B8}"/>
                </a:ext>
              </a:extLst>
            </p:cNvPr>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a:t>39</a:t>
              </a:r>
            </a:p>
          </p:txBody>
        </p:sp>
        <p:sp>
          <p:nvSpPr>
            <p:cNvPr id="62" name="TextBox 146">
              <a:extLst>
                <a:ext uri="{FF2B5EF4-FFF2-40B4-BE49-F238E27FC236}">
                  <a16:creationId xmlns:a16="http://schemas.microsoft.com/office/drawing/2014/main" id="{39927D97-8282-4DD2-9530-BCE6E3EA50E2}"/>
                </a:ext>
              </a:extLst>
            </p:cNvPr>
            <p:cNvSpPr txBox="1">
              <a:spLocks noChangeArrowheads="1"/>
            </p:cNvSpPr>
            <p:nvPr/>
          </p:nvSpPr>
          <p:spPr bwMode="auto">
            <a:xfrm>
              <a:off x="8276388" y="4142433"/>
              <a:ext cx="441146" cy="369332"/>
            </a:xfrm>
            <a:prstGeom prst="rect">
              <a:avLst/>
            </a:prstGeom>
            <a:noFill/>
            <a:ln w="9525">
              <a:noFill/>
              <a:miter lim="800000"/>
              <a:headEnd/>
              <a:tailEnd/>
            </a:ln>
          </p:spPr>
          <p:txBody>
            <a:bodyPr wrap="none">
              <a:spAutoFit/>
            </a:bodyPr>
            <a:lstStyle/>
            <a:p>
              <a:r>
                <a:rPr lang="en-US" b="1"/>
                <a:t>29</a:t>
              </a:r>
            </a:p>
          </p:txBody>
        </p:sp>
      </p:grpSp>
      <p:cxnSp>
        <p:nvCxnSpPr>
          <p:cNvPr id="63" name="Straight Connector 62">
            <a:extLst>
              <a:ext uri="{FF2B5EF4-FFF2-40B4-BE49-F238E27FC236}">
                <a16:creationId xmlns:a16="http://schemas.microsoft.com/office/drawing/2014/main" id="{91F400E9-8C09-4F08-ABCB-A6A6BFD488B8}"/>
              </a:ext>
            </a:extLst>
          </p:cNvPr>
          <p:cNvCxnSpPr>
            <a:stCxn id="43" idx="1"/>
            <a:endCxn id="44" idx="0"/>
          </p:cNvCxnSpPr>
          <p:nvPr/>
        </p:nvCxnSpPr>
        <p:spPr>
          <a:xfrm flipH="1">
            <a:off x="2660651" y="2391292"/>
            <a:ext cx="709612" cy="353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E3B258C-95DC-4FA1-ABD4-604384A19735}"/>
              </a:ext>
            </a:extLst>
          </p:cNvPr>
          <p:cNvCxnSpPr>
            <a:stCxn id="43" idx="3"/>
            <a:endCxn id="45" idx="0"/>
          </p:cNvCxnSpPr>
          <p:nvPr/>
        </p:nvCxnSpPr>
        <p:spPr>
          <a:xfrm>
            <a:off x="3811409" y="2391292"/>
            <a:ext cx="695504" cy="353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4BE4F75-32B9-4C84-A089-D7AAFFD317A9}"/>
              </a:ext>
            </a:extLst>
          </p:cNvPr>
          <p:cNvCxnSpPr>
            <a:endCxn id="58" idx="0"/>
          </p:cNvCxnSpPr>
          <p:nvPr/>
        </p:nvCxnSpPr>
        <p:spPr>
          <a:xfrm flipH="1">
            <a:off x="2170114" y="3114676"/>
            <a:ext cx="269875"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1B86504-078C-46E1-B4C4-9F71D022CDEA}"/>
              </a:ext>
            </a:extLst>
          </p:cNvPr>
          <p:cNvCxnSpPr/>
          <p:nvPr/>
        </p:nvCxnSpPr>
        <p:spPr>
          <a:xfrm flipH="1">
            <a:off x="4176713" y="3114676"/>
            <a:ext cx="220662"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5DE3A90-DD44-4F43-85C5-2E330A961EFC}"/>
              </a:ext>
            </a:extLst>
          </p:cNvPr>
          <p:cNvCxnSpPr>
            <a:stCxn id="59" idx="0"/>
          </p:cNvCxnSpPr>
          <p:nvPr/>
        </p:nvCxnSpPr>
        <p:spPr>
          <a:xfrm flipH="1" flipV="1">
            <a:off x="2881314" y="3114676"/>
            <a:ext cx="268287"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328F241-D1F8-49C7-9A71-108DAF22DD15}"/>
              </a:ext>
            </a:extLst>
          </p:cNvPr>
          <p:cNvCxnSpPr>
            <a:stCxn id="62" idx="0"/>
          </p:cNvCxnSpPr>
          <p:nvPr/>
        </p:nvCxnSpPr>
        <p:spPr>
          <a:xfrm flipH="1" flipV="1">
            <a:off x="4727576" y="3114676"/>
            <a:ext cx="284163"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FF26218-A6F0-4439-8BDF-7CDFB6872F93}"/>
              </a:ext>
            </a:extLst>
          </p:cNvPr>
          <p:cNvCxnSpPr>
            <a:stCxn id="49" idx="0"/>
          </p:cNvCxnSpPr>
          <p:nvPr/>
        </p:nvCxnSpPr>
        <p:spPr>
          <a:xfrm flipV="1">
            <a:off x="1949450" y="3654425"/>
            <a:ext cx="128588"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EEC73F9-0C16-4245-8A50-4F04AB98E031}"/>
              </a:ext>
            </a:extLst>
          </p:cNvPr>
          <p:cNvCxnSpPr>
            <a:stCxn id="50" idx="0"/>
          </p:cNvCxnSpPr>
          <p:nvPr/>
        </p:nvCxnSpPr>
        <p:spPr>
          <a:xfrm flipH="1" flipV="1">
            <a:off x="2305051" y="3654425"/>
            <a:ext cx="8572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1077E1A-D5AD-4DA6-B376-A65B774DAEDF}"/>
              </a:ext>
            </a:extLst>
          </p:cNvPr>
          <p:cNvCxnSpPr>
            <a:stCxn id="52" idx="0"/>
          </p:cNvCxnSpPr>
          <p:nvPr/>
        </p:nvCxnSpPr>
        <p:spPr>
          <a:xfrm flipV="1">
            <a:off x="2933700" y="3663951"/>
            <a:ext cx="82550"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60F1A4E-42C5-42CA-9E1E-E467562CF610}"/>
              </a:ext>
            </a:extLst>
          </p:cNvPr>
          <p:cNvCxnSpPr>
            <a:stCxn id="53" idx="0"/>
          </p:cNvCxnSpPr>
          <p:nvPr/>
        </p:nvCxnSpPr>
        <p:spPr>
          <a:xfrm flipH="1" flipV="1">
            <a:off x="3257550" y="3654425"/>
            <a:ext cx="10795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A24C0D3-B5AD-46BC-B2C8-62566DA285C8}"/>
              </a:ext>
            </a:extLst>
          </p:cNvPr>
          <p:cNvCxnSpPr>
            <a:stCxn id="55" idx="0"/>
          </p:cNvCxnSpPr>
          <p:nvPr/>
        </p:nvCxnSpPr>
        <p:spPr>
          <a:xfrm flipV="1">
            <a:off x="3910014" y="3654425"/>
            <a:ext cx="9207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F466D57-CD2B-4D8B-B4A7-7D5FC62C5A53}"/>
              </a:ext>
            </a:extLst>
          </p:cNvPr>
          <p:cNvCxnSpPr>
            <a:stCxn id="56" idx="0"/>
          </p:cNvCxnSpPr>
          <p:nvPr/>
        </p:nvCxnSpPr>
        <p:spPr>
          <a:xfrm flipH="1" flipV="1">
            <a:off x="4286250" y="3663951"/>
            <a:ext cx="65088" cy="169863"/>
          </a:xfrm>
          <a:prstGeom prst="line">
            <a:avLst/>
          </a:prstGeom>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02C6103B-A8A4-4074-82E8-CB90A8805F32}"/>
              </a:ext>
            </a:extLst>
          </p:cNvPr>
          <p:cNvGrpSpPr/>
          <p:nvPr/>
        </p:nvGrpSpPr>
        <p:grpSpPr>
          <a:xfrm>
            <a:off x="2974041" y="5823563"/>
            <a:ext cx="369332" cy="641980"/>
            <a:chOff x="964032" y="5823563"/>
            <a:chExt cx="369332" cy="641980"/>
          </a:xfrm>
        </p:grpSpPr>
        <p:sp>
          <p:nvSpPr>
            <p:cNvPr id="76" name="TextBox 75">
              <a:extLst>
                <a:ext uri="{FF2B5EF4-FFF2-40B4-BE49-F238E27FC236}">
                  <a16:creationId xmlns:a16="http://schemas.microsoft.com/office/drawing/2014/main" id="{03CBB011-1E3D-4296-9769-5844A62443C1}"/>
                </a:ext>
              </a:extLst>
            </p:cNvPr>
            <p:cNvSpPr txBox="1"/>
            <p:nvPr/>
          </p:nvSpPr>
          <p:spPr>
            <a:xfrm>
              <a:off x="964032" y="6107112"/>
              <a:ext cx="369332" cy="358431"/>
            </a:xfrm>
            <a:prstGeom prst="rect">
              <a:avLst/>
            </a:prstGeom>
            <a:noFill/>
          </p:spPr>
          <p:txBody>
            <a:bodyPr vert="vert" wrap="none">
              <a:spAutoFit/>
            </a:bodyPr>
            <a:lstStyle/>
            <a:p>
              <a:pPr>
                <a:defRPr/>
              </a:pPr>
              <a:r>
                <a:rPr lang="en-US" sz="1200" b="1" dirty="0"/>
                <a:t>Min</a:t>
              </a:r>
            </a:p>
          </p:txBody>
        </p:sp>
        <p:cxnSp>
          <p:nvCxnSpPr>
            <p:cNvPr id="77" name="Straight Connector 76">
              <a:extLst>
                <a:ext uri="{FF2B5EF4-FFF2-40B4-BE49-F238E27FC236}">
                  <a16:creationId xmlns:a16="http://schemas.microsoft.com/office/drawing/2014/main" id="{5012B509-E9A4-4E65-9B68-65454CB8BB5D}"/>
                </a:ext>
              </a:extLst>
            </p:cNvPr>
            <p:cNvCxnSpPr>
              <a:cxnSpLocks/>
            </p:cNvCxnSpPr>
            <p:nvPr/>
          </p:nvCxnSpPr>
          <p:spPr>
            <a:xfrm>
              <a:off x="1143000" y="5823563"/>
              <a:ext cx="0" cy="27432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3979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43</a:t>
            </a:fld>
            <a:endParaRPr lang="en-US" dirty="0"/>
          </a:p>
        </p:txBody>
      </p:sp>
      <p:sp>
        <p:nvSpPr>
          <p:cNvPr id="2" name="Title 1"/>
          <p:cNvSpPr>
            <a:spLocks noGrp="1"/>
          </p:cNvSpPr>
          <p:nvPr>
            <p:ph type="title"/>
          </p:nvPr>
        </p:nvSpPr>
        <p:spPr/>
        <p:txBody>
          <a:bodyPr/>
          <a:lstStyle/>
          <a:p>
            <a:r>
              <a:rPr lang="en-US" dirty="0"/>
              <a:t>Removal from a Vector Min-Heap </a:t>
            </a:r>
          </a:p>
        </p:txBody>
      </p:sp>
      <p:graphicFrame>
        <p:nvGraphicFramePr>
          <p:cNvPr id="87" name="Table 86"/>
          <p:cNvGraphicFramePr>
            <a:graphicFrameLocks noGrp="1"/>
          </p:cNvGraphicFramePr>
          <p:nvPr/>
        </p:nvGraphicFramePr>
        <p:xfrm>
          <a:off x="1767840" y="5029200"/>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b="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rgbClr val="FF0000"/>
                          </a:solidFill>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46" name="TextBox 3"/>
          <p:cNvSpPr txBox="1">
            <a:spLocks noChangeArrowheads="1"/>
          </p:cNvSpPr>
          <p:nvPr/>
        </p:nvSpPr>
        <p:spPr bwMode="auto">
          <a:xfrm>
            <a:off x="5399088" y="1437718"/>
            <a:ext cx="4659312" cy="3400931"/>
          </a:xfrm>
          <a:prstGeom prst="rect">
            <a:avLst/>
          </a:prstGeom>
          <a:noFill/>
          <a:ln w="9525">
            <a:noFill/>
            <a:miter lim="800000"/>
            <a:headEnd/>
            <a:tailEnd/>
          </a:ln>
        </p:spPr>
        <p:txBody>
          <a:bodyPr wrap="square">
            <a:spAutoFit/>
          </a:bodyPr>
          <a:lstStyle/>
          <a:p>
            <a:pPr marL="282575" indent="-282575">
              <a:buSzPct val="100000"/>
              <a:buFont typeface="+mj-lt"/>
              <a:buAutoNum type="arabicPeriod"/>
            </a:pPr>
            <a:r>
              <a:rPr lang="en-US" sz="1200" b="1" dirty="0">
                <a:latin typeface="Consolas" panose="020B0609020204030204" pitchFamily="49" charset="0"/>
                <a:cs typeface="Consolas" panose="020B0609020204030204" pitchFamily="49" charset="0"/>
              </a:rPr>
              <a:t>Save table[0].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table[0] to table[--size].</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parent to 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while (true)</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   Set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to (2 × parent) + 1</a:t>
            </a:r>
          </a:p>
          <a:p>
            <a:pPr marL="282575" indent="-282575">
              <a:buSzPct val="100000"/>
            </a:pPr>
            <a:r>
              <a:rPr lang="en-US" sz="1200" b="1" dirty="0">
                <a:latin typeface="Consolas" panose="020B0609020204030204" pitchFamily="49" charset="0"/>
                <a:cs typeface="Consolas" panose="020B0609020204030204" pitchFamily="49" charset="0"/>
              </a:rPr>
              <a:t>          and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 to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+ 1.</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break.</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Set minChild to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 &lt;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and</a:t>
            </a:r>
          </a:p>
          <a:p>
            <a:pPr marL="282575" indent="-282575">
              <a:buSzPct val="100000"/>
            </a:pPr>
            <a:r>
              <a:rPr lang="en-US" sz="1200" b="1" dirty="0">
                <a:latin typeface="Consolas" panose="020B0609020204030204" pitchFamily="49" charset="0"/>
                <a:cs typeface="Consolas" panose="020B0609020204030204" pitchFamily="49" charset="0"/>
              </a:rPr>
              <a:t>             table[</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table[</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Set minChild to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if table[parent] &lt;= table[minChild] break.</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Swap table[parent] and table[minChild].</a:t>
            </a:r>
          </a:p>
          <a:p>
            <a:pPr marL="282575" indent="-282575">
              <a:spcBef>
                <a:spcPts val="400"/>
              </a:spcBef>
              <a:buSzPct val="100000"/>
              <a:buFont typeface="+mj-lt"/>
              <a:buAutoNum type="arabicPeriod" startAt="9"/>
            </a:pPr>
            <a:r>
              <a:rPr lang="en-US" sz="1200" b="1" dirty="0">
                <a:solidFill>
                  <a:srgbClr val="FF0000"/>
                </a:solidFill>
                <a:latin typeface="Consolas" panose="020B0609020204030204" pitchFamily="49" charset="0"/>
                <a:cs typeface="Consolas" panose="020B0609020204030204" pitchFamily="49" charset="0"/>
              </a:rPr>
              <a:t>   Set parent to minChild.</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Return saved value.</a:t>
            </a:r>
          </a:p>
        </p:txBody>
      </p:sp>
      <p:sp>
        <p:nvSpPr>
          <p:cNvPr id="48" name="TextBox 115">
            <a:extLst>
              <a:ext uri="{FF2B5EF4-FFF2-40B4-BE49-F238E27FC236}">
                <a16:creationId xmlns:a16="http://schemas.microsoft.com/office/drawing/2014/main" id="{4260E6CE-8AF3-4193-932D-63C9E507B1C8}"/>
              </a:ext>
            </a:extLst>
          </p:cNvPr>
          <p:cNvSpPr txBox="1">
            <a:spLocks noChangeArrowheads="1"/>
          </p:cNvSpPr>
          <p:nvPr/>
        </p:nvSpPr>
        <p:spPr bwMode="auto">
          <a:xfrm>
            <a:off x="1888290" y="1610847"/>
            <a:ext cx="312737" cy="368300"/>
          </a:xfrm>
          <a:prstGeom prst="rect">
            <a:avLst/>
          </a:prstGeom>
          <a:noFill/>
          <a:ln w="9525">
            <a:noFill/>
            <a:miter lim="800000"/>
            <a:headEnd/>
            <a:tailEnd/>
          </a:ln>
        </p:spPr>
        <p:txBody>
          <a:bodyPr wrap="none">
            <a:spAutoFit/>
          </a:bodyPr>
          <a:lstStyle/>
          <a:p>
            <a:r>
              <a:rPr lang="en-US" b="1" dirty="0"/>
              <a:t>8</a:t>
            </a:r>
          </a:p>
        </p:txBody>
      </p:sp>
      <p:sp>
        <p:nvSpPr>
          <p:cNvPr id="43" name="TextBox 115">
            <a:extLst>
              <a:ext uri="{FF2B5EF4-FFF2-40B4-BE49-F238E27FC236}">
                <a16:creationId xmlns:a16="http://schemas.microsoft.com/office/drawing/2014/main" id="{ADEBF841-B56C-4754-8D14-FE2195E3C115}"/>
              </a:ext>
            </a:extLst>
          </p:cNvPr>
          <p:cNvSpPr txBox="1">
            <a:spLocks noChangeArrowheads="1"/>
          </p:cNvSpPr>
          <p:nvPr/>
        </p:nvSpPr>
        <p:spPr bwMode="auto">
          <a:xfrm>
            <a:off x="3370263" y="2206625"/>
            <a:ext cx="441146" cy="369332"/>
          </a:xfrm>
          <a:prstGeom prst="rect">
            <a:avLst/>
          </a:prstGeom>
          <a:noFill/>
          <a:ln w="9525">
            <a:noFill/>
            <a:miter lim="800000"/>
            <a:headEnd/>
            <a:tailEnd/>
          </a:ln>
        </p:spPr>
        <p:txBody>
          <a:bodyPr wrap="none">
            <a:spAutoFit/>
          </a:bodyPr>
          <a:lstStyle/>
          <a:p>
            <a:r>
              <a:rPr lang="en-US" b="1" dirty="0"/>
              <a:t>10</a:t>
            </a:r>
          </a:p>
        </p:txBody>
      </p:sp>
      <p:sp>
        <p:nvSpPr>
          <p:cNvPr id="44" name="TextBox 118">
            <a:extLst>
              <a:ext uri="{FF2B5EF4-FFF2-40B4-BE49-F238E27FC236}">
                <a16:creationId xmlns:a16="http://schemas.microsoft.com/office/drawing/2014/main" id="{B1EDB8A2-5F4A-4C15-928F-17459EC94072}"/>
              </a:ext>
            </a:extLst>
          </p:cNvPr>
          <p:cNvSpPr txBox="1">
            <a:spLocks noChangeArrowheads="1"/>
          </p:cNvSpPr>
          <p:nvPr/>
        </p:nvSpPr>
        <p:spPr bwMode="auto">
          <a:xfrm>
            <a:off x="2439989" y="2744789"/>
            <a:ext cx="441325" cy="369887"/>
          </a:xfrm>
          <a:prstGeom prst="rect">
            <a:avLst/>
          </a:prstGeom>
          <a:noFill/>
          <a:ln w="9525">
            <a:noFill/>
            <a:miter lim="800000"/>
            <a:headEnd/>
            <a:tailEnd/>
          </a:ln>
        </p:spPr>
        <p:txBody>
          <a:bodyPr wrap="none">
            <a:spAutoFit/>
          </a:bodyPr>
          <a:lstStyle/>
          <a:p>
            <a:r>
              <a:rPr lang="en-US" b="1"/>
              <a:t>18</a:t>
            </a:r>
          </a:p>
        </p:txBody>
      </p:sp>
      <p:sp>
        <p:nvSpPr>
          <p:cNvPr id="45" name="TextBox 127">
            <a:extLst>
              <a:ext uri="{FF2B5EF4-FFF2-40B4-BE49-F238E27FC236}">
                <a16:creationId xmlns:a16="http://schemas.microsoft.com/office/drawing/2014/main" id="{59FC82DA-65E9-4C0A-BD36-48830848CFED}"/>
              </a:ext>
            </a:extLst>
          </p:cNvPr>
          <p:cNvSpPr txBox="1">
            <a:spLocks noChangeArrowheads="1"/>
          </p:cNvSpPr>
          <p:nvPr/>
        </p:nvSpPr>
        <p:spPr bwMode="auto">
          <a:xfrm>
            <a:off x="4286251" y="2744789"/>
            <a:ext cx="441325" cy="369887"/>
          </a:xfrm>
          <a:prstGeom prst="rect">
            <a:avLst/>
          </a:prstGeom>
          <a:noFill/>
          <a:ln w="9525">
            <a:noFill/>
            <a:miter lim="800000"/>
            <a:headEnd/>
            <a:tailEnd/>
          </a:ln>
        </p:spPr>
        <p:txBody>
          <a:bodyPr>
            <a:spAutoFit/>
          </a:bodyPr>
          <a:lstStyle/>
          <a:p>
            <a:pPr algn="ctr"/>
            <a:r>
              <a:rPr lang="en-US" b="1" dirty="0">
                <a:solidFill>
                  <a:srgbClr val="FF0000"/>
                </a:solidFill>
              </a:rPr>
              <a:t>66</a:t>
            </a:r>
          </a:p>
        </p:txBody>
      </p:sp>
      <p:grpSp>
        <p:nvGrpSpPr>
          <p:cNvPr id="47" name="Group 128">
            <a:extLst>
              <a:ext uri="{FF2B5EF4-FFF2-40B4-BE49-F238E27FC236}">
                <a16:creationId xmlns:a16="http://schemas.microsoft.com/office/drawing/2014/main" id="{DDB96B19-EDD2-4F87-B2F8-2EF421DA137A}"/>
              </a:ext>
            </a:extLst>
          </p:cNvPr>
          <p:cNvGrpSpPr>
            <a:grpSpLocks/>
          </p:cNvGrpSpPr>
          <p:nvPr/>
        </p:nvGrpSpPr>
        <p:grpSpPr bwMode="auto">
          <a:xfrm>
            <a:off x="1728788" y="3833814"/>
            <a:ext cx="882650" cy="369887"/>
            <a:chOff x="4590254" y="5277977"/>
            <a:chExt cx="882292" cy="369332"/>
          </a:xfrm>
        </p:grpSpPr>
        <p:sp>
          <p:nvSpPr>
            <p:cNvPr id="49" name="TextBox 153">
              <a:extLst>
                <a:ext uri="{FF2B5EF4-FFF2-40B4-BE49-F238E27FC236}">
                  <a16:creationId xmlns:a16="http://schemas.microsoft.com/office/drawing/2014/main" id="{19EB45CF-B8FB-4A86-A029-30F807453DBD}"/>
                </a:ext>
              </a:extLst>
            </p:cNvPr>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50" name="TextBox 154">
              <a:extLst>
                <a:ext uri="{FF2B5EF4-FFF2-40B4-BE49-F238E27FC236}">
                  <a16:creationId xmlns:a16="http://schemas.microsoft.com/office/drawing/2014/main" id="{F2574412-0AA4-4F20-9541-68F0D5CE015C}"/>
                </a:ext>
              </a:extLst>
            </p:cNvPr>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51" name="Group 129">
            <a:extLst>
              <a:ext uri="{FF2B5EF4-FFF2-40B4-BE49-F238E27FC236}">
                <a16:creationId xmlns:a16="http://schemas.microsoft.com/office/drawing/2014/main" id="{151DD607-DBF5-4EAA-BA37-207E660CF5A6}"/>
              </a:ext>
            </a:extLst>
          </p:cNvPr>
          <p:cNvGrpSpPr>
            <a:grpSpLocks/>
          </p:cNvGrpSpPr>
          <p:nvPr/>
        </p:nvGrpSpPr>
        <p:grpSpPr bwMode="auto">
          <a:xfrm>
            <a:off x="2713039" y="3833814"/>
            <a:ext cx="873125" cy="369887"/>
            <a:chOff x="2571515" y="5410200"/>
            <a:chExt cx="873193" cy="369332"/>
          </a:xfrm>
        </p:grpSpPr>
        <p:sp>
          <p:nvSpPr>
            <p:cNvPr id="52" name="TextBox 151">
              <a:extLst>
                <a:ext uri="{FF2B5EF4-FFF2-40B4-BE49-F238E27FC236}">
                  <a16:creationId xmlns:a16="http://schemas.microsoft.com/office/drawing/2014/main" id="{C0603329-0ECD-450A-8DCF-83677A2429C4}"/>
                </a:ext>
              </a:extLst>
            </p:cNvPr>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53" name="TextBox 152">
              <a:extLst>
                <a:ext uri="{FF2B5EF4-FFF2-40B4-BE49-F238E27FC236}">
                  <a16:creationId xmlns:a16="http://schemas.microsoft.com/office/drawing/2014/main" id="{5CDCF9AF-AE78-4A4C-BCBE-7F08862C0D98}"/>
                </a:ext>
              </a:extLst>
            </p:cNvPr>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54" name="Group 130">
            <a:extLst>
              <a:ext uri="{FF2B5EF4-FFF2-40B4-BE49-F238E27FC236}">
                <a16:creationId xmlns:a16="http://schemas.microsoft.com/office/drawing/2014/main" id="{948EEBC7-0D2D-48AE-B0D8-BA625119F11C}"/>
              </a:ext>
            </a:extLst>
          </p:cNvPr>
          <p:cNvGrpSpPr>
            <a:grpSpLocks/>
          </p:cNvGrpSpPr>
          <p:nvPr/>
        </p:nvGrpSpPr>
        <p:grpSpPr bwMode="auto">
          <a:xfrm>
            <a:off x="3689350" y="3833814"/>
            <a:ext cx="882650" cy="369887"/>
            <a:chOff x="2571515" y="5943600"/>
            <a:chExt cx="882292" cy="369332"/>
          </a:xfrm>
        </p:grpSpPr>
        <p:sp>
          <p:nvSpPr>
            <p:cNvPr id="55" name="TextBox 149">
              <a:extLst>
                <a:ext uri="{FF2B5EF4-FFF2-40B4-BE49-F238E27FC236}">
                  <a16:creationId xmlns:a16="http://schemas.microsoft.com/office/drawing/2014/main" id="{035DF00B-7415-4EBC-A44F-CD92CB6C3CBC}"/>
                </a:ext>
              </a:extLst>
            </p:cNvPr>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56" name="TextBox 150">
              <a:extLst>
                <a:ext uri="{FF2B5EF4-FFF2-40B4-BE49-F238E27FC236}">
                  <a16:creationId xmlns:a16="http://schemas.microsoft.com/office/drawing/2014/main" id="{C65E8214-FC9F-436C-8EC4-9ABB055D697B}"/>
                </a:ext>
              </a:extLst>
            </p:cNvPr>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57" name="Group 131">
            <a:extLst>
              <a:ext uri="{FF2B5EF4-FFF2-40B4-BE49-F238E27FC236}">
                <a16:creationId xmlns:a16="http://schemas.microsoft.com/office/drawing/2014/main" id="{037B82C4-3B13-4C9D-822B-F48D2D1D8442}"/>
              </a:ext>
            </a:extLst>
          </p:cNvPr>
          <p:cNvGrpSpPr>
            <a:grpSpLocks/>
          </p:cNvGrpSpPr>
          <p:nvPr/>
        </p:nvGrpSpPr>
        <p:grpSpPr bwMode="auto">
          <a:xfrm>
            <a:off x="1949451" y="3284538"/>
            <a:ext cx="1420813" cy="379412"/>
            <a:chOff x="5434299" y="4142433"/>
            <a:chExt cx="1421044" cy="379568"/>
          </a:xfrm>
        </p:grpSpPr>
        <p:sp>
          <p:nvSpPr>
            <p:cNvPr id="58" name="TextBox 147">
              <a:extLst>
                <a:ext uri="{FF2B5EF4-FFF2-40B4-BE49-F238E27FC236}">
                  <a16:creationId xmlns:a16="http://schemas.microsoft.com/office/drawing/2014/main" id="{B0C6F516-D20F-4E16-85E1-0A3450AF95CE}"/>
                </a:ext>
              </a:extLst>
            </p:cNvPr>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59" name="TextBox 148">
              <a:extLst>
                <a:ext uri="{FF2B5EF4-FFF2-40B4-BE49-F238E27FC236}">
                  <a16:creationId xmlns:a16="http://schemas.microsoft.com/office/drawing/2014/main" id="{2376BB67-735A-49C7-81CC-49447AF73D68}"/>
                </a:ext>
              </a:extLst>
            </p:cNvPr>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60" name="Group 132">
            <a:extLst>
              <a:ext uri="{FF2B5EF4-FFF2-40B4-BE49-F238E27FC236}">
                <a16:creationId xmlns:a16="http://schemas.microsoft.com/office/drawing/2014/main" id="{12F6D0AE-5758-46D7-8C5C-5E4502B612E1}"/>
              </a:ext>
            </a:extLst>
          </p:cNvPr>
          <p:cNvGrpSpPr>
            <a:grpSpLocks/>
          </p:cNvGrpSpPr>
          <p:nvPr/>
        </p:nvGrpSpPr>
        <p:grpSpPr bwMode="auto">
          <a:xfrm>
            <a:off x="3910014" y="3284539"/>
            <a:ext cx="1322387" cy="369887"/>
            <a:chOff x="7394096" y="4142433"/>
            <a:chExt cx="1323438" cy="369332"/>
          </a:xfrm>
        </p:grpSpPr>
        <p:sp>
          <p:nvSpPr>
            <p:cNvPr id="61" name="TextBox 145">
              <a:extLst>
                <a:ext uri="{FF2B5EF4-FFF2-40B4-BE49-F238E27FC236}">
                  <a16:creationId xmlns:a16="http://schemas.microsoft.com/office/drawing/2014/main" id="{61789C4D-470C-4AF3-A21C-466C855965B8}"/>
                </a:ext>
              </a:extLst>
            </p:cNvPr>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dirty="0"/>
                <a:t>39</a:t>
              </a:r>
            </a:p>
          </p:txBody>
        </p:sp>
        <p:sp>
          <p:nvSpPr>
            <p:cNvPr id="62" name="TextBox 146">
              <a:extLst>
                <a:ext uri="{FF2B5EF4-FFF2-40B4-BE49-F238E27FC236}">
                  <a16:creationId xmlns:a16="http://schemas.microsoft.com/office/drawing/2014/main" id="{39927D97-8282-4DD2-9530-BCE6E3EA50E2}"/>
                </a:ext>
              </a:extLst>
            </p:cNvPr>
            <p:cNvSpPr txBox="1">
              <a:spLocks noChangeArrowheads="1"/>
            </p:cNvSpPr>
            <p:nvPr/>
          </p:nvSpPr>
          <p:spPr bwMode="auto">
            <a:xfrm>
              <a:off x="8276388" y="4142433"/>
              <a:ext cx="441146" cy="369332"/>
            </a:xfrm>
            <a:prstGeom prst="rect">
              <a:avLst/>
            </a:prstGeom>
            <a:noFill/>
            <a:ln w="9525">
              <a:noFill/>
              <a:miter lim="800000"/>
              <a:headEnd/>
              <a:tailEnd/>
            </a:ln>
          </p:spPr>
          <p:txBody>
            <a:bodyPr wrap="none">
              <a:spAutoFit/>
            </a:bodyPr>
            <a:lstStyle/>
            <a:p>
              <a:r>
                <a:rPr lang="en-US" b="1" dirty="0"/>
                <a:t>29</a:t>
              </a:r>
            </a:p>
          </p:txBody>
        </p:sp>
      </p:grpSp>
      <p:cxnSp>
        <p:nvCxnSpPr>
          <p:cNvPr id="63" name="Straight Connector 62">
            <a:extLst>
              <a:ext uri="{FF2B5EF4-FFF2-40B4-BE49-F238E27FC236}">
                <a16:creationId xmlns:a16="http://schemas.microsoft.com/office/drawing/2014/main" id="{91F400E9-8C09-4F08-ABCB-A6A6BFD488B8}"/>
              </a:ext>
            </a:extLst>
          </p:cNvPr>
          <p:cNvCxnSpPr>
            <a:stCxn id="43" idx="1"/>
            <a:endCxn id="44" idx="0"/>
          </p:cNvCxnSpPr>
          <p:nvPr/>
        </p:nvCxnSpPr>
        <p:spPr>
          <a:xfrm flipH="1">
            <a:off x="2660651" y="2391292"/>
            <a:ext cx="709612" cy="353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E3B258C-95DC-4FA1-ABD4-604384A19735}"/>
              </a:ext>
            </a:extLst>
          </p:cNvPr>
          <p:cNvCxnSpPr>
            <a:stCxn id="43" idx="3"/>
            <a:endCxn id="45" idx="0"/>
          </p:cNvCxnSpPr>
          <p:nvPr/>
        </p:nvCxnSpPr>
        <p:spPr>
          <a:xfrm>
            <a:off x="3811409" y="2391292"/>
            <a:ext cx="695504" cy="353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4BE4F75-32B9-4C84-A089-D7AAFFD317A9}"/>
              </a:ext>
            </a:extLst>
          </p:cNvPr>
          <p:cNvCxnSpPr>
            <a:endCxn id="58" idx="0"/>
          </p:cNvCxnSpPr>
          <p:nvPr/>
        </p:nvCxnSpPr>
        <p:spPr>
          <a:xfrm flipH="1">
            <a:off x="2170114" y="3114676"/>
            <a:ext cx="269875"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1B86504-078C-46E1-B4C4-9F71D022CDEA}"/>
              </a:ext>
            </a:extLst>
          </p:cNvPr>
          <p:cNvCxnSpPr/>
          <p:nvPr/>
        </p:nvCxnSpPr>
        <p:spPr>
          <a:xfrm flipH="1">
            <a:off x="4176713" y="3114676"/>
            <a:ext cx="220662"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5DE3A90-DD44-4F43-85C5-2E330A961EFC}"/>
              </a:ext>
            </a:extLst>
          </p:cNvPr>
          <p:cNvCxnSpPr>
            <a:stCxn id="59" idx="0"/>
          </p:cNvCxnSpPr>
          <p:nvPr/>
        </p:nvCxnSpPr>
        <p:spPr>
          <a:xfrm flipH="1" flipV="1">
            <a:off x="2881314" y="3114676"/>
            <a:ext cx="268287"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328F241-D1F8-49C7-9A71-108DAF22DD15}"/>
              </a:ext>
            </a:extLst>
          </p:cNvPr>
          <p:cNvCxnSpPr>
            <a:stCxn id="62" idx="0"/>
          </p:cNvCxnSpPr>
          <p:nvPr/>
        </p:nvCxnSpPr>
        <p:spPr>
          <a:xfrm flipH="1" flipV="1">
            <a:off x="4727576" y="3114676"/>
            <a:ext cx="284163"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FF26218-A6F0-4439-8BDF-7CDFB6872F93}"/>
              </a:ext>
            </a:extLst>
          </p:cNvPr>
          <p:cNvCxnSpPr>
            <a:stCxn id="49" idx="0"/>
          </p:cNvCxnSpPr>
          <p:nvPr/>
        </p:nvCxnSpPr>
        <p:spPr>
          <a:xfrm flipV="1">
            <a:off x="1949450" y="3654425"/>
            <a:ext cx="128588"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EEC73F9-0C16-4245-8A50-4F04AB98E031}"/>
              </a:ext>
            </a:extLst>
          </p:cNvPr>
          <p:cNvCxnSpPr>
            <a:stCxn id="50" idx="0"/>
          </p:cNvCxnSpPr>
          <p:nvPr/>
        </p:nvCxnSpPr>
        <p:spPr>
          <a:xfrm flipH="1" flipV="1">
            <a:off x="2305051" y="3654425"/>
            <a:ext cx="8572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1077E1A-D5AD-4DA6-B376-A65B774DAEDF}"/>
              </a:ext>
            </a:extLst>
          </p:cNvPr>
          <p:cNvCxnSpPr>
            <a:stCxn id="52" idx="0"/>
          </p:cNvCxnSpPr>
          <p:nvPr/>
        </p:nvCxnSpPr>
        <p:spPr>
          <a:xfrm flipV="1">
            <a:off x="2933700" y="3663951"/>
            <a:ext cx="82550"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60F1A4E-42C5-42CA-9E1E-E467562CF610}"/>
              </a:ext>
            </a:extLst>
          </p:cNvPr>
          <p:cNvCxnSpPr>
            <a:stCxn id="53" idx="0"/>
          </p:cNvCxnSpPr>
          <p:nvPr/>
        </p:nvCxnSpPr>
        <p:spPr>
          <a:xfrm flipH="1" flipV="1">
            <a:off x="3257550" y="3654425"/>
            <a:ext cx="10795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A24C0D3-B5AD-46BC-B2C8-62566DA285C8}"/>
              </a:ext>
            </a:extLst>
          </p:cNvPr>
          <p:cNvCxnSpPr>
            <a:stCxn id="55" idx="0"/>
          </p:cNvCxnSpPr>
          <p:nvPr/>
        </p:nvCxnSpPr>
        <p:spPr>
          <a:xfrm flipV="1">
            <a:off x="3910014" y="3654425"/>
            <a:ext cx="9207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F466D57-CD2B-4D8B-B4A7-7D5FC62C5A53}"/>
              </a:ext>
            </a:extLst>
          </p:cNvPr>
          <p:cNvCxnSpPr>
            <a:stCxn id="56" idx="0"/>
          </p:cNvCxnSpPr>
          <p:nvPr/>
        </p:nvCxnSpPr>
        <p:spPr>
          <a:xfrm flipH="1" flipV="1">
            <a:off x="4286250" y="3663951"/>
            <a:ext cx="65088" cy="169863"/>
          </a:xfrm>
          <a:prstGeom prst="line">
            <a:avLst/>
          </a:prstGeom>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02C6103B-A8A4-4074-82E8-CB90A8805F32}"/>
              </a:ext>
            </a:extLst>
          </p:cNvPr>
          <p:cNvGrpSpPr/>
          <p:nvPr/>
        </p:nvGrpSpPr>
        <p:grpSpPr>
          <a:xfrm>
            <a:off x="2974041" y="5823564"/>
            <a:ext cx="369332" cy="853577"/>
            <a:chOff x="964032" y="5823563"/>
            <a:chExt cx="369332" cy="853577"/>
          </a:xfrm>
        </p:grpSpPr>
        <p:sp>
          <p:nvSpPr>
            <p:cNvPr id="76" name="TextBox 75">
              <a:extLst>
                <a:ext uri="{FF2B5EF4-FFF2-40B4-BE49-F238E27FC236}">
                  <a16:creationId xmlns:a16="http://schemas.microsoft.com/office/drawing/2014/main" id="{03CBB011-1E3D-4296-9769-5844A62443C1}"/>
                </a:ext>
              </a:extLst>
            </p:cNvPr>
            <p:cNvSpPr txBox="1"/>
            <p:nvPr/>
          </p:nvSpPr>
          <p:spPr>
            <a:xfrm>
              <a:off x="964032" y="6107112"/>
              <a:ext cx="369332" cy="570028"/>
            </a:xfrm>
            <a:prstGeom prst="rect">
              <a:avLst/>
            </a:prstGeom>
            <a:noFill/>
          </p:spPr>
          <p:txBody>
            <a:bodyPr vert="vert" wrap="none">
              <a:spAutoFit/>
            </a:bodyPr>
            <a:lstStyle/>
            <a:p>
              <a:pPr>
                <a:defRPr/>
              </a:pPr>
              <a:r>
                <a:rPr lang="en-US" sz="1200" b="1" dirty="0"/>
                <a:t>Parent</a:t>
              </a:r>
            </a:p>
          </p:txBody>
        </p:sp>
        <p:cxnSp>
          <p:nvCxnSpPr>
            <p:cNvPr id="77" name="Straight Connector 76">
              <a:extLst>
                <a:ext uri="{FF2B5EF4-FFF2-40B4-BE49-F238E27FC236}">
                  <a16:creationId xmlns:a16="http://schemas.microsoft.com/office/drawing/2014/main" id="{5012B509-E9A4-4E65-9B68-65454CB8BB5D}"/>
                </a:ext>
              </a:extLst>
            </p:cNvPr>
            <p:cNvCxnSpPr>
              <a:cxnSpLocks/>
            </p:cNvCxnSpPr>
            <p:nvPr/>
          </p:nvCxnSpPr>
          <p:spPr>
            <a:xfrm>
              <a:off x="1143000" y="5823563"/>
              <a:ext cx="0" cy="27432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635213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44</a:t>
            </a:fld>
            <a:endParaRPr lang="en-US" dirty="0"/>
          </a:p>
        </p:txBody>
      </p:sp>
      <p:sp>
        <p:nvSpPr>
          <p:cNvPr id="2" name="Title 1"/>
          <p:cNvSpPr>
            <a:spLocks noGrp="1"/>
          </p:cNvSpPr>
          <p:nvPr>
            <p:ph type="title"/>
          </p:nvPr>
        </p:nvSpPr>
        <p:spPr/>
        <p:txBody>
          <a:bodyPr/>
          <a:lstStyle/>
          <a:p>
            <a:r>
              <a:rPr lang="en-US" dirty="0"/>
              <a:t>Removal from a Vector Min-Heap </a:t>
            </a:r>
          </a:p>
        </p:txBody>
      </p:sp>
      <p:graphicFrame>
        <p:nvGraphicFramePr>
          <p:cNvPr id="87" name="Table 86"/>
          <p:cNvGraphicFramePr>
            <a:graphicFrameLocks noGrp="1"/>
          </p:cNvGraphicFramePr>
          <p:nvPr/>
        </p:nvGraphicFramePr>
        <p:xfrm>
          <a:off x="1767840" y="5029200"/>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b="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a:solidFill>
                            <a:schemeClr val="tx1"/>
                          </a:solidFill>
                        </a:rPr>
                        <a:t>66</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rgbClr val="FF0000"/>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rgbClr val="FF0000"/>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46" name="TextBox 3"/>
          <p:cNvSpPr txBox="1">
            <a:spLocks noChangeArrowheads="1"/>
          </p:cNvSpPr>
          <p:nvPr/>
        </p:nvSpPr>
        <p:spPr bwMode="auto">
          <a:xfrm>
            <a:off x="5399088" y="1437718"/>
            <a:ext cx="4659312" cy="3400931"/>
          </a:xfrm>
          <a:prstGeom prst="rect">
            <a:avLst/>
          </a:prstGeom>
          <a:noFill/>
          <a:ln w="9525">
            <a:noFill/>
            <a:miter lim="800000"/>
            <a:headEnd/>
            <a:tailEnd/>
          </a:ln>
        </p:spPr>
        <p:txBody>
          <a:bodyPr wrap="square">
            <a:spAutoFit/>
          </a:bodyPr>
          <a:lstStyle/>
          <a:p>
            <a:pPr marL="282575" indent="-282575">
              <a:buSzPct val="100000"/>
              <a:buFont typeface="+mj-lt"/>
              <a:buAutoNum type="arabicPeriod"/>
            </a:pPr>
            <a:r>
              <a:rPr lang="en-US" sz="1200" b="1" dirty="0">
                <a:latin typeface="Consolas" panose="020B0609020204030204" pitchFamily="49" charset="0"/>
                <a:cs typeface="Consolas" panose="020B0609020204030204" pitchFamily="49" charset="0"/>
              </a:rPr>
              <a:t>Save table[0].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table[0] to table[--size].</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parent to 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while (true)</a:t>
            </a:r>
          </a:p>
          <a:p>
            <a:pPr marL="282575" indent="-282575">
              <a:spcBef>
                <a:spcPts val="400"/>
              </a:spcBef>
              <a:buSzPct val="100000"/>
              <a:buFont typeface="+mj-lt"/>
              <a:buAutoNum type="arabicPeriod"/>
            </a:pPr>
            <a:r>
              <a:rPr lang="en-US" sz="1200" b="1" dirty="0">
                <a:solidFill>
                  <a:srgbClr val="FF0000"/>
                </a:solidFill>
                <a:latin typeface="Consolas" panose="020B0609020204030204" pitchFamily="49" charset="0"/>
                <a:cs typeface="Consolas" panose="020B0609020204030204" pitchFamily="49" charset="0"/>
              </a:rPr>
              <a:t>   Set </a:t>
            </a:r>
            <a:r>
              <a:rPr lang="en-US" sz="1200" b="1" dirty="0" err="1">
                <a:solidFill>
                  <a:srgbClr val="FF0000"/>
                </a:solidFill>
                <a:latin typeface="Consolas" panose="020B0609020204030204" pitchFamily="49" charset="0"/>
                <a:cs typeface="Consolas" panose="020B0609020204030204" pitchFamily="49" charset="0"/>
              </a:rPr>
              <a:t>leftChild</a:t>
            </a:r>
            <a:r>
              <a:rPr lang="en-US" sz="1200" b="1" dirty="0">
                <a:solidFill>
                  <a:srgbClr val="FF0000"/>
                </a:solidFill>
                <a:latin typeface="Consolas" panose="020B0609020204030204" pitchFamily="49" charset="0"/>
                <a:cs typeface="Consolas" panose="020B0609020204030204" pitchFamily="49" charset="0"/>
              </a:rPr>
              <a:t> to (2 × parent) + 1</a:t>
            </a:r>
          </a:p>
          <a:p>
            <a:pPr marL="282575" indent="-282575">
              <a:buSzPct val="100000"/>
            </a:pPr>
            <a:r>
              <a:rPr lang="en-US" sz="1200" b="1" dirty="0">
                <a:solidFill>
                  <a:srgbClr val="FF0000"/>
                </a:solidFill>
                <a:latin typeface="Consolas" panose="020B0609020204030204" pitchFamily="49" charset="0"/>
                <a:cs typeface="Consolas" panose="020B0609020204030204" pitchFamily="49" charset="0"/>
              </a:rPr>
              <a:t>          and </a:t>
            </a:r>
            <a:r>
              <a:rPr lang="en-US" sz="1200" b="1" dirty="0" err="1">
                <a:solidFill>
                  <a:srgbClr val="FF0000"/>
                </a:solidFill>
                <a:latin typeface="Consolas" panose="020B0609020204030204" pitchFamily="49" charset="0"/>
                <a:cs typeface="Consolas" panose="020B0609020204030204" pitchFamily="49" charset="0"/>
              </a:rPr>
              <a:t>rightChild</a:t>
            </a:r>
            <a:r>
              <a:rPr lang="en-US" sz="1200" b="1" dirty="0">
                <a:solidFill>
                  <a:srgbClr val="FF0000"/>
                </a:solidFill>
                <a:latin typeface="Consolas" panose="020B0609020204030204" pitchFamily="49" charset="0"/>
                <a:cs typeface="Consolas" panose="020B0609020204030204" pitchFamily="49" charset="0"/>
              </a:rPr>
              <a:t> to </a:t>
            </a:r>
            <a:r>
              <a:rPr lang="en-US" sz="1200" b="1" dirty="0" err="1">
                <a:solidFill>
                  <a:srgbClr val="FF0000"/>
                </a:solidFill>
                <a:latin typeface="Consolas" panose="020B0609020204030204" pitchFamily="49" charset="0"/>
                <a:cs typeface="Consolas" panose="020B0609020204030204" pitchFamily="49" charset="0"/>
              </a:rPr>
              <a:t>leftChild</a:t>
            </a:r>
            <a:r>
              <a:rPr lang="en-US" sz="1200" b="1" dirty="0">
                <a:solidFill>
                  <a:srgbClr val="FF0000"/>
                </a:solidFill>
                <a:latin typeface="Consolas" panose="020B0609020204030204" pitchFamily="49" charset="0"/>
                <a:cs typeface="Consolas" panose="020B0609020204030204" pitchFamily="49" charset="0"/>
              </a:rPr>
              <a:t> + 1.</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break.</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Set minChild to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 &lt;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and</a:t>
            </a:r>
          </a:p>
          <a:p>
            <a:pPr marL="282575" indent="-282575">
              <a:buSzPct val="100000"/>
            </a:pPr>
            <a:r>
              <a:rPr lang="en-US" sz="1200" b="1" dirty="0">
                <a:latin typeface="Consolas" panose="020B0609020204030204" pitchFamily="49" charset="0"/>
                <a:cs typeface="Consolas" panose="020B0609020204030204" pitchFamily="49" charset="0"/>
              </a:rPr>
              <a:t>             table[</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table[</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Set minChild to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if table[parent] &lt;= table[minChild] break.</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Swap table[parent] and table[minChild].</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Set parent to minChild.</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Return saved value.</a:t>
            </a:r>
          </a:p>
        </p:txBody>
      </p:sp>
      <p:sp>
        <p:nvSpPr>
          <p:cNvPr id="48" name="TextBox 115">
            <a:extLst>
              <a:ext uri="{FF2B5EF4-FFF2-40B4-BE49-F238E27FC236}">
                <a16:creationId xmlns:a16="http://schemas.microsoft.com/office/drawing/2014/main" id="{4260E6CE-8AF3-4193-932D-63C9E507B1C8}"/>
              </a:ext>
            </a:extLst>
          </p:cNvPr>
          <p:cNvSpPr txBox="1">
            <a:spLocks noChangeArrowheads="1"/>
          </p:cNvSpPr>
          <p:nvPr/>
        </p:nvSpPr>
        <p:spPr bwMode="auto">
          <a:xfrm>
            <a:off x="1888290" y="1610847"/>
            <a:ext cx="312737" cy="368300"/>
          </a:xfrm>
          <a:prstGeom prst="rect">
            <a:avLst/>
          </a:prstGeom>
          <a:noFill/>
          <a:ln w="9525">
            <a:noFill/>
            <a:miter lim="800000"/>
            <a:headEnd/>
            <a:tailEnd/>
          </a:ln>
        </p:spPr>
        <p:txBody>
          <a:bodyPr wrap="none">
            <a:spAutoFit/>
          </a:bodyPr>
          <a:lstStyle/>
          <a:p>
            <a:r>
              <a:rPr lang="en-US" b="1" dirty="0"/>
              <a:t>8</a:t>
            </a:r>
          </a:p>
        </p:txBody>
      </p:sp>
      <p:sp>
        <p:nvSpPr>
          <p:cNvPr id="43" name="TextBox 115">
            <a:extLst>
              <a:ext uri="{FF2B5EF4-FFF2-40B4-BE49-F238E27FC236}">
                <a16:creationId xmlns:a16="http://schemas.microsoft.com/office/drawing/2014/main" id="{ADEBF841-B56C-4754-8D14-FE2195E3C115}"/>
              </a:ext>
            </a:extLst>
          </p:cNvPr>
          <p:cNvSpPr txBox="1">
            <a:spLocks noChangeArrowheads="1"/>
          </p:cNvSpPr>
          <p:nvPr/>
        </p:nvSpPr>
        <p:spPr bwMode="auto">
          <a:xfrm>
            <a:off x="3370263" y="2206625"/>
            <a:ext cx="441146" cy="369332"/>
          </a:xfrm>
          <a:prstGeom prst="rect">
            <a:avLst/>
          </a:prstGeom>
          <a:noFill/>
          <a:ln w="9525">
            <a:noFill/>
            <a:miter lim="800000"/>
            <a:headEnd/>
            <a:tailEnd/>
          </a:ln>
        </p:spPr>
        <p:txBody>
          <a:bodyPr wrap="none">
            <a:spAutoFit/>
          </a:bodyPr>
          <a:lstStyle/>
          <a:p>
            <a:r>
              <a:rPr lang="en-US" b="1" dirty="0"/>
              <a:t>10</a:t>
            </a:r>
          </a:p>
        </p:txBody>
      </p:sp>
      <p:sp>
        <p:nvSpPr>
          <p:cNvPr id="44" name="TextBox 118">
            <a:extLst>
              <a:ext uri="{FF2B5EF4-FFF2-40B4-BE49-F238E27FC236}">
                <a16:creationId xmlns:a16="http://schemas.microsoft.com/office/drawing/2014/main" id="{B1EDB8A2-5F4A-4C15-928F-17459EC94072}"/>
              </a:ext>
            </a:extLst>
          </p:cNvPr>
          <p:cNvSpPr txBox="1">
            <a:spLocks noChangeArrowheads="1"/>
          </p:cNvSpPr>
          <p:nvPr/>
        </p:nvSpPr>
        <p:spPr bwMode="auto">
          <a:xfrm>
            <a:off x="2439989" y="2744789"/>
            <a:ext cx="441325" cy="369887"/>
          </a:xfrm>
          <a:prstGeom prst="rect">
            <a:avLst/>
          </a:prstGeom>
          <a:noFill/>
          <a:ln w="9525">
            <a:noFill/>
            <a:miter lim="800000"/>
            <a:headEnd/>
            <a:tailEnd/>
          </a:ln>
        </p:spPr>
        <p:txBody>
          <a:bodyPr wrap="none">
            <a:spAutoFit/>
          </a:bodyPr>
          <a:lstStyle/>
          <a:p>
            <a:r>
              <a:rPr lang="en-US" b="1"/>
              <a:t>18</a:t>
            </a:r>
          </a:p>
        </p:txBody>
      </p:sp>
      <p:sp>
        <p:nvSpPr>
          <p:cNvPr id="45" name="TextBox 127">
            <a:extLst>
              <a:ext uri="{FF2B5EF4-FFF2-40B4-BE49-F238E27FC236}">
                <a16:creationId xmlns:a16="http://schemas.microsoft.com/office/drawing/2014/main" id="{59FC82DA-65E9-4C0A-BD36-48830848CFED}"/>
              </a:ext>
            </a:extLst>
          </p:cNvPr>
          <p:cNvSpPr txBox="1">
            <a:spLocks noChangeArrowheads="1"/>
          </p:cNvSpPr>
          <p:nvPr/>
        </p:nvSpPr>
        <p:spPr bwMode="auto">
          <a:xfrm>
            <a:off x="4286251" y="2744789"/>
            <a:ext cx="441325" cy="369887"/>
          </a:xfrm>
          <a:prstGeom prst="rect">
            <a:avLst/>
          </a:prstGeom>
          <a:noFill/>
          <a:ln w="9525">
            <a:noFill/>
            <a:miter lim="800000"/>
            <a:headEnd/>
            <a:tailEnd/>
          </a:ln>
        </p:spPr>
        <p:txBody>
          <a:bodyPr>
            <a:spAutoFit/>
          </a:bodyPr>
          <a:lstStyle/>
          <a:p>
            <a:pPr algn="ctr"/>
            <a:r>
              <a:rPr lang="en-US" b="1" dirty="0"/>
              <a:t>66</a:t>
            </a:r>
          </a:p>
        </p:txBody>
      </p:sp>
      <p:grpSp>
        <p:nvGrpSpPr>
          <p:cNvPr id="47" name="Group 128">
            <a:extLst>
              <a:ext uri="{FF2B5EF4-FFF2-40B4-BE49-F238E27FC236}">
                <a16:creationId xmlns:a16="http://schemas.microsoft.com/office/drawing/2014/main" id="{DDB96B19-EDD2-4F87-B2F8-2EF421DA137A}"/>
              </a:ext>
            </a:extLst>
          </p:cNvPr>
          <p:cNvGrpSpPr>
            <a:grpSpLocks/>
          </p:cNvGrpSpPr>
          <p:nvPr/>
        </p:nvGrpSpPr>
        <p:grpSpPr bwMode="auto">
          <a:xfrm>
            <a:off x="1728788" y="3833814"/>
            <a:ext cx="882650" cy="369887"/>
            <a:chOff x="4590254" y="5277977"/>
            <a:chExt cx="882292" cy="369332"/>
          </a:xfrm>
        </p:grpSpPr>
        <p:sp>
          <p:nvSpPr>
            <p:cNvPr id="49" name="TextBox 153">
              <a:extLst>
                <a:ext uri="{FF2B5EF4-FFF2-40B4-BE49-F238E27FC236}">
                  <a16:creationId xmlns:a16="http://schemas.microsoft.com/office/drawing/2014/main" id="{19EB45CF-B8FB-4A86-A029-30F807453DBD}"/>
                </a:ext>
              </a:extLst>
            </p:cNvPr>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50" name="TextBox 154">
              <a:extLst>
                <a:ext uri="{FF2B5EF4-FFF2-40B4-BE49-F238E27FC236}">
                  <a16:creationId xmlns:a16="http://schemas.microsoft.com/office/drawing/2014/main" id="{F2574412-0AA4-4F20-9541-68F0D5CE015C}"/>
                </a:ext>
              </a:extLst>
            </p:cNvPr>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51" name="Group 129">
            <a:extLst>
              <a:ext uri="{FF2B5EF4-FFF2-40B4-BE49-F238E27FC236}">
                <a16:creationId xmlns:a16="http://schemas.microsoft.com/office/drawing/2014/main" id="{151DD607-DBF5-4EAA-BA37-207E660CF5A6}"/>
              </a:ext>
            </a:extLst>
          </p:cNvPr>
          <p:cNvGrpSpPr>
            <a:grpSpLocks/>
          </p:cNvGrpSpPr>
          <p:nvPr/>
        </p:nvGrpSpPr>
        <p:grpSpPr bwMode="auto">
          <a:xfrm>
            <a:off x="2713039" y="3833814"/>
            <a:ext cx="873125" cy="369887"/>
            <a:chOff x="2571515" y="5410200"/>
            <a:chExt cx="873193" cy="369332"/>
          </a:xfrm>
        </p:grpSpPr>
        <p:sp>
          <p:nvSpPr>
            <p:cNvPr id="52" name="TextBox 151">
              <a:extLst>
                <a:ext uri="{FF2B5EF4-FFF2-40B4-BE49-F238E27FC236}">
                  <a16:creationId xmlns:a16="http://schemas.microsoft.com/office/drawing/2014/main" id="{C0603329-0ECD-450A-8DCF-83677A2429C4}"/>
                </a:ext>
              </a:extLst>
            </p:cNvPr>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53" name="TextBox 152">
              <a:extLst>
                <a:ext uri="{FF2B5EF4-FFF2-40B4-BE49-F238E27FC236}">
                  <a16:creationId xmlns:a16="http://schemas.microsoft.com/office/drawing/2014/main" id="{5CDCF9AF-AE78-4A4C-BCBE-7F08862C0D98}"/>
                </a:ext>
              </a:extLst>
            </p:cNvPr>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54" name="Group 130">
            <a:extLst>
              <a:ext uri="{FF2B5EF4-FFF2-40B4-BE49-F238E27FC236}">
                <a16:creationId xmlns:a16="http://schemas.microsoft.com/office/drawing/2014/main" id="{948EEBC7-0D2D-48AE-B0D8-BA625119F11C}"/>
              </a:ext>
            </a:extLst>
          </p:cNvPr>
          <p:cNvGrpSpPr>
            <a:grpSpLocks/>
          </p:cNvGrpSpPr>
          <p:nvPr/>
        </p:nvGrpSpPr>
        <p:grpSpPr bwMode="auto">
          <a:xfrm>
            <a:off x="3689350" y="3833814"/>
            <a:ext cx="882650" cy="369887"/>
            <a:chOff x="2571515" y="5943600"/>
            <a:chExt cx="882292" cy="369332"/>
          </a:xfrm>
        </p:grpSpPr>
        <p:sp>
          <p:nvSpPr>
            <p:cNvPr id="55" name="TextBox 149">
              <a:extLst>
                <a:ext uri="{FF2B5EF4-FFF2-40B4-BE49-F238E27FC236}">
                  <a16:creationId xmlns:a16="http://schemas.microsoft.com/office/drawing/2014/main" id="{035DF00B-7415-4EBC-A44F-CD92CB6C3CBC}"/>
                </a:ext>
              </a:extLst>
            </p:cNvPr>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56" name="TextBox 150">
              <a:extLst>
                <a:ext uri="{FF2B5EF4-FFF2-40B4-BE49-F238E27FC236}">
                  <a16:creationId xmlns:a16="http://schemas.microsoft.com/office/drawing/2014/main" id="{C65E8214-FC9F-436C-8EC4-9ABB055D697B}"/>
                </a:ext>
              </a:extLst>
            </p:cNvPr>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57" name="Group 131">
            <a:extLst>
              <a:ext uri="{FF2B5EF4-FFF2-40B4-BE49-F238E27FC236}">
                <a16:creationId xmlns:a16="http://schemas.microsoft.com/office/drawing/2014/main" id="{037B82C4-3B13-4C9D-822B-F48D2D1D8442}"/>
              </a:ext>
            </a:extLst>
          </p:cNvPr>
          <p:cNvGrpSpPr>
            <a:grpSpLocks/>
          </p:cNvGrpSpPr>
          <p:nvPr/>
        </p:nvGrpSpPr>
        <p:grpSpPr bwMode="auto">
          <a:xfrm>
            <a:off x="1949451" y="3284538"/>
            <a:ext cx="1420813" cy="379412"/>
            <a:chOff x="5434299" y="4142433"/>
            <a:chExt cx="1421044" cy="379568"/>
          </a:xfrm>
        </p:grpSpPr>
        <p:sp>
          <p:nvSpPr>
            <p:cNvPr id="58" name="TextBox 147">
              <a:extLst>
                <a:ext uri="{FF2B5EF4-FFF2-40B4-BE49-F238E27FC236}">
                  <a16:creationId xmlns:a16="http://schemas.microsoft.com/office/drawing/2014/main" id="{B0C6F516-D20F-4E16-85E1-0A3450AF95CE}"/>
                </a:ext>
              </a:extLst>
            </p:cNvPr>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59" name="TextBox 148">
              <a:extLst>
                <a:ext uri="{FF2B5EF4-FFF2-40B4-BE49-F238E27FC236}">
                  <a16:creationId xmlns:a16="http://schemas.microsoft.com/office/drawing/2014/main" id="{2376BB67-735A-49C7-81CC-49447AF73D68}"/>
                </a:ext>
              </a:extLst>
            </p:cNvPr>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60" name="Group 132">
            <a:extLst>
              <a:ext uri="{FF2B5EF4-FFF2-40B4-BE49-F238E27FC236}">
                <a16:creationId xmlns:a16="http://schemas.microsoft.com/office/drawing/2014/main" id="{12F6D0AE-5758-46D7-8C5C-5E4502B612E1}"/>
              </a:ext>
            </a:extLst>
          </p:cNvPr>
          <p:cNvGrpSpPr>
            <a:grpSpLocks/>
          </p:cNvGrpSpPr>
          <p:nvPr/>
        </p:nvGrpSpPr>
        <p:grpSpPr bwMode="auto">
          <a:xfrm>
            <a:off x="3910014" y="3284539"/>
            <a:ext cx="1322387" cy="369887"/>
            <a:chOff x="7394096" y="4142433"/>
            <a:chExt cx="1323438" cy="369332"/>
          </a:xfrm>
        </p:grpSpPr>
        <p:sp>
          <p:nvSpPr>
            <p:cNvPr id="61" name="TextBox 145">
              <a:extLst>
                <a:ext uri="{FF2B5EF4-FFF2-40B4-BE49-F238E27FC236}">
                  <a16:creationId xmlns:a16="http://schemas.microsoft.com/office/drawing/2014/main" id="{61789C4D-470C-4AF3-A21C-466C855965B8}"/>
                </a:ext>
              </a:extLst>
            </p:cNvPr>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dirty="0">
                  <a:solidFill>
                    <a:srgbClr val="FF0000"/>
                  </a:solidFill>
                </a:rPr>
                <a:t>39</a:t>
              </a:r>
            </a:p>
          </p:txBody>
        </p:sp>
        <p:sp>
          <p:nvSpPr>
            <p:cNvPr id="62" name="TextBox 146">
              <a:extLst>
                <a:ext uri="{FF2B5EF4-FFF2-40B4-BE49-F238E27FC236}">
                  <a16:creationId xmlns:a16="http://schemas.microsoft.com/office/drawing/2014/main" id="{39927D97-8282-4DD2-9530-BCE6E3EA50E2}"/>
                </a:ext>
              </a:extLst>
            </p:cNvPr>
            <p:cNvSpPr txBox="1">
              <a:spLocks noChangeArrowheads="1"/>
            </p:cNvSpPr>
            <p:nvPr/>
          </p:nvSpPr>
          <p:spPr bwMode="auto">
            <a:xfrm>
              <a:off x="8276388" y="4142433"/>
              <a:ext cx="441146" cy="369332"/>
            </a:xfrm>
            <a:prstGeom prst="rect">
              <a:avLst/>
            </a:prstGeom>
            <a:noFill/>
            <a:ln w="9525">
              <a:noFill/>
              <a:miter lim="800000"/>
              <a:headEnd/>
              <a:tailEnd/>
            </a:ln>
          </p:spPr>
          <p:txBody>
            <a:bodyPr wrap="none">
              <a:spAutoFit/>
            </a:bodyPr>
            <a:lstStyle/>
            <a:p>
              <a:r>
                <a:rPr lang="en-US" b="1" dirty="0">
                  <a:solidFill>
                    <a:srgbClr val="FF0000"/>
                  </a:solidFill>
                </a:rPr>
                <a:t>29</a:t>
              </a:r>
            </a:p>
          </p:txBody>
        </p:sp>
      </p:grpSp>
      <p:cxnSp>
        <p:nvCxnSpPr>
          <p:cNvPr id="63" name="Straight Connector 62">
            <a:extLst>
              <a:ext uri="{FF2B5EF4-FFF2-40B4-BE49-F238E27FC236}">
                <a16:creationId xmlns:a16="http://schemas.microsoft.com/office/drawing/2014/main" id="{91F400E9-8C09-4F08-ABCB-A6A6BFD488B8}"/>
              </a:ext>
            </a:extLst>
          </p:cNvPr>
          <p:cNvCxnSpPr>
            <a:stCxn id="43" idx="1"/>
            <a:endCxn id="44" idx="0"/>
          </p:cNvCxnSpPr>
          <p:nvPr/>
        </p:nvCxnSpPr>
        <p:spPr>
          <a:xfrm flipH="1">
            <a:off x="2660651" y="2391292"/>
            <a:ext cx="709612" cy="353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E3B258C-95DC-4FA1-ABD4-604384A19735}"/>
              </a:ext>
            </a:extLst>
          </p:cNvPr>
          <p:cNvCxnSpPr>
            <a:stCxn id="43" idx="3"/>
            <a:endCxn id="45" idx="0"/>
          </p:cNvCxnSpPr>
          <p:nvPr/>
        </p:nvCxnSpPr>
        <p:spPr>
          <a:xfrm>
            <a:off x="3811409" y="2391292"/>
            <a:ext cx="695504" cy="353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4BE4F75-32B9-4C84-A089-D7AAFFD317A9}"/>
              </a:ext>
            </a:extLst>
          </p:cNvPr>
          <p:cNvCxnSpPr>
            <a:endCxn id="58" idx="0"/>
          </p:cNvCxnSpPr>
          <p:nvPr/>
        </p:nvCxnSpPr>
        <p:spPr>
          <a:xfrm flipH="1">
            <a:off x="2170114" y="3114676"/>
            <a:ext cx="269875"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1B86504-078C-46E1-B4C4-9F71D022CDEA}"/>
              </a:ext>
            </a:extLst>
          </p:cNvPr>
          <p:cNvCxnSpPr/>
          <p:nvPr/>
        </p:nvCxnSpPr>
        <p:spPr>
          <a:xfrm flipH="1">
            <a:off x="4176713" y="3114676"/>
            <a:ext cx="220662"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5DE3A90-DD44-4F43-85C5-2E330A961EFC}"/>
              </a:ext>
            </a:extLst>
          </p:cNvPr>
          <p:cNvCxnSpPr>
            <a:stCxn id="59" idx="0"/>
          </p:cNvCxnSpPr>
          <p:nvPr/>
        </p:nvCxnSpPr>
        <p:spPr>
          <a:xfrm flipH="1" flipV="1">
            <a:off x="2881314" y="3114676"/>
            <a:ext cx="268287"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328F241-D1F8-49C7-9A71-108DAF22DD15}"/>
              </a:ext>
            </a:extLst>
          </p:cNvPr>
          <p:cNvCxnSpPr>
            <a:stCxn id="62" idx="0"/>
          </p:cNvCxnSpPr>
          <p:nvPr/>
        </p:nvCxnSpPr>
        <p:spPr>
          <a:xfrm flipH="1" flipV="1">
            <a:off x="4727576" y="3114676"/>
            <a:ext cx="284163"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FF26218-A6F0-4439-8BDF-7CDFB6872F93}"/>
              </a:ext>
            </a:extLst>
          </p:cNvPr>
          <p:cNvCxnSpPr>
            <a:stCxn id="49" idx="0"/>
          </p:cNvCxnSpPr>
          <p:nvPr/>
        </p:nvCxnSpPr>
        <p:spPr>
          <a:xfrm flipV="1">
            <a:off x="1949450" y="3654425"/>
            <a:ext cx="128588"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EEC73F9-0C16-4245-8A50-4F04AB98E031}"/>
              </a:ext>
            </a:extLst>
          </p:cNvPr>
          <p:cNvCxnSpPr>
            <a:stCxn id="50" idx="0"/>
          </p:cNvCxnSpPr>
          <p:nvPr/>
        </p:nvCxnSpPr>
        <p:spPr>
          <a:xfrm flipH="1" flipV="1">
            <a:off x="2305051" y="3654425"/>
            <a:ext cx="8572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1077E1A-D5AD-4DA6-B376-A65B774DAEDF}"/>
              </a:ext>
            </a:extLst>
          </p:cNvPr>
          <p:cNvCxnSpPr>
            <a:stCxn id="52" idx="0"/>
          </p:cNvCxnSpPr>
          <p:nvPr/>
        </p:nvCxnSpPr>
        <p:spPr>
          <a:xfrm flipV="1">
            <a:off x="2933700" y="3663951"/>
            <a:ext cx="82550"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60F1A4E-42C5-42CA-9E1E-E467562CF610}"/>
              </a:ext>
            </a:extLst>
          </p:cNvPr>
          <p:cNvCxnSpPr>
            <a:stCxn id="53" idx="0"/>
          </p:cNvCxnSpPr>
          <p:nvPr/>
        </p:nvCxnSpPr>
        <p:spPr>
          <a:xfrm flipH="1" flipV="1">
            <a:off x="3257550" y="3654425"/>
            <a:ext cx="10795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A24C0D3-B5AD-46BC-B2C8-62566DA285C8}"/>
              </a:ext>
            </a:extLst>
          </p:cNvPr>
          <p:cNvCxnSpPr>
            <a:stCxn id="55" idx="0"/>
          </p:cNvCxnSpPr>
          <p:nvPr/>
        </p:nvCxnSpPr>
        <p:spPr>
          <a:xfrm flipV="1">
            <a:off x="3910014" y="3654425"/>
            <a:ext cx="9207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F466D57-CD2B-4D8B-B4A7-7D5FC62C5A53}"/>
              </a:ext>
            </a:extLst>
          </p:cNvPr>
          <p:cNvCxnSpPr>
            <a:stCxn id="56" idx="0"/>
          </p:cNvCxnSpPr>
          <p:nvPr/>
        </p:nvCxnSpPr>
        <p:spPr>
          <a:xfrm flipH="1" flipV="1">
            <a:off x="4286250" y="3663951"/>
            <a:ext cx="65088" cy="169863"/>
          </a:xfrm>
          <a:prstGeom prst="line">
            <a:avLst/>
          </a:prstGeom>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02C6103B-A8A4-4074-82E8-CB90A8805F32}"/>
              </a:ext>
            </a:extLst>
          </p:cNvPr>
          <p:cNvGrpSpPr/>
          <p:nvPr/>
        </p:nvGrpSpPr>
        <p:grpSpPr>
          <a:xfrm>
            <a:off x="2974041" y="5823564"/>
            <a:ext cx="369332" cy="853577"/>
            <a:chOff x="964032" y="5823563"/>
            <a:chExt cx="369332" cy="853577"/>
          </a:xfrm>
        </p:grpSpPr>
        <p:sp>
          <p:nvSpPr>
            <p:cNvPr id="76" name="TextBox 75">
              <a:extLst>
                <a:ext uri="{FF2B5EF4-FFF2-40B4-BE49-F238E27FC236}">
                  <a16:creationId xmlns:a16="http://schemas.microsoft.com/office/drawing/2014/main" id="{03CBB011-1E3D-4296-9769-5844A62443C1}"/>
                </a:ext>
              </a:extLst>
            </p:cNvPr>
            <p:cNvSpPr txBox="1"/>
            <p:nvPr/>
          </p:nvSpPr>
          <p:spPr>
            <a:xfrm>
              <a:off x="964032" y="6107112"/>
              <a:ext cx="369332" cy="570028"/>
            </a:xfrm>
            <a:prstGeom prst="rect">
              <a:avLst/>
            </a:prstGeom>
            <a:noFill/>
          </p:spPr>
          <p:txBody>
            <a:bodyPr vert="vert" wrap="none">
              <a:spAutoFit/>
            </a:bodyPr>
            <a:lstStyle/>
            <a:p>
              <a:pPr>
                <a:defRPr/>
              </a:pPr>
              <a:r>
                <a:rPr lang="en-US" sz="1200" b="1" dirty="0"/>
                <a:t>Parent</a:t>
              </a:r>
            </a:p>
          </p:txBody>
        </p:sp>
        <p:cxnSp>
          <p:nvCxnSpPr>
            <p:cNvPr id="77" name="Straight Connector 76">
              <a:extLst>
                <a:ext uri="{FF2B5EF4-FFF2-40B4-BE49-F238E27FC236}">
                  <a16:creationId xmlns:a16="http://schemas.microsoft.com/office/drawing/2014/main" id="{5012B509-E9A4-4E65-9B68-65454CB8BB5D}"/>
                </a:ext>
              </a:extLst>
            </p:cNvPr>
            <p:cNvCxnSpPr>
              <a:cxnSpLocks/>
            </p:cNvCxnSpPr>
            <p:nvPr/>
          </p:nvCxnSpPr>
          <p:spPr>
            <a:xfrm>
              <a:off x="1143000" y="5823563"/>
              <a:ext cx="0" cy="27432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FB61204C-32AA-401D-B90D-E28E2A863C53}"/>
              </a:ext>
            </a:extLst>
          </p:cNvPr>
          <p:cNvGrpSpPr/>
          <p:nvPr/>
        </p:nvGrpSpPr>
        <p:grpSpPr>
          <a:xfrm>
            <a:off x="4621896" y="5823563"/>
            <a:ext cx="369332" cy="658010"/>
            <a:chOff x="964032" y="5823563"/>
            <a:chExt cx="369332" cy="658010"/>
          </a:xfrm>
        </p:grpSpPr>
        <p:sp>
          <p:nvSpPr>
            <p:cNvPr id="79" name="TextBox 78">
              <a:extLst>
                <a:ext uri="{FF2B5EF4-FFF2-40B4-BE49-F238E27FC236}">
                  <a16:creationId xmlns:a16="http://schemas.microsoft.com/office/drawing/2014/main" id="{23623529-D223-4721-BDC6-26A00FE1F09F}"/>
                </a:ext>
              </a:extLst>
            </p:cNvPr>
            <p:cNvSpPr txBox="1"/>
            <p:nvPr/>
          </p:nvSpPr>
          <p:spPr>
            <a:xfrm>
              <a:off x="964032" y="6107112"/>
              <a:ext cx="369332" cy="374461"/>
            </a:xfrm>
            <a:prstGeom prst="rect">
              <a:avLst/>
            </a:prstGeom>
            <a:noFill/>
          </p:spPr>
          <p:txBody>
            <a:bodyPr vert="vert" wrap="none">
              <a:spAutoFit/>
            </a:bodyPr>
            <a:lstStyle/>
            <a:p>
              <a:pPr>
                <a:defRPr/>
              </a:pPr>
              <a:r>
                <a:rPr lang="en-US" sz="1200" b="1" dirty="0"/>
                <a:t>Left</a:t>
              </a:r>
            </a:p>
          </p:txBody>
        </p:sp>
        <p:cxnSp>
          <p:nvCxnSpPr>
            <p:cNvPr id="80" name="Straight Connector 79">
              <a:extLst>
                <a:ext uri="{FF2B5EF4-FFF2-40B4-BE49-F238E27FC236}">
                  <a16:creationId xmlns:a16="http://schemas.microsoft.com/office/drawing/2014/main" id="{BB1B6D5D-173B-4A42-9439-38490B95BC3E}"/>
                </a:ext>
              </a:extLst>
            </p:cNvPr>
            <p:cNvCxnSpPr>
              <a:cxnSpLocks/>
            </p:cNvCxnSpPr>
            <p:nvPr/>
          </p:nvCxnSpPr>
          <p:spPr>
            <a:xfrm>
              <a:off x="1143000" y="5823563"/>
              <a:ext cx="0" cy="27432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CE307559-ABDD-4DD7-A759-23392081745A}"/>
              </a:ext>
            </a:extLst>
          </p:cNvPr>
          <p:cNvGrpSpPr/>
          <p:nvPr/>
        </p:nvGrpSpPr>
        <p:grpSpPr>
          <a:xfrm>
            <a:off x="5174414" y="5823564"/>
            <a:ext cx="369332" cy="770221"/>
            <a:chOff x="964032" y="5823563"/>
            <a:chExt cx="369332" cy="770221"/>
          </a:xfrm>
        </p:grpSpPr>
        <p:sp>
          <p:nvSpPr>
            <p:cNvPr id="82" name="TextBox 81">
              <a:extLst>
                <a:ext uri="{FF2B5EF4-FFF2-40B4-BE49-F238E27FC236}">
                  <a16:creationId xmlns:a16="http://schemas.microsoft.com/office/drawing/2014/main" id="{53F326F2-5E4F-439D-9E14-06A7E56CAEBE}"/>
                </a:ext>
              </a:extLst>
            </p:cNvPr>
            <p:cNvSpPr txBox="1"/>
            <p:nvPr/>
          </p:nvSpPr>
          <p:spPr>
            <a:xfrm>
              <a:off x="964032" y="6107112"/>
              <a:ext cx="369332" cy="486672"/>
            </a:xfrm>
            <a:prstGeom prst="rect">
              <a:avLst/>
            </a:prstGeom>
            <a:noFill/>
          </p:spPr>
          <p:txBody>
            <a:bodyPr vert="vert" wrap="none">
              <a:spAutoFit/>
            </a:bodyPr>
            <a:lstStyle/>
            <a:p>
              <a:pPr>
                <a:defRPr/>
              </a:pPr>
              <a:r>
                <a:rPr lang="en-US" sz="1200" b="1" dirty="0"/>
                <a:t>Right</a:t>
              </a:r>
            </a:p>
          </p:txBody>
        </p:sp>
        <p:cxnSp>
          <p:nvCxnSpPr>
            <p:cNvPr id="83" name="Straight Connector 82">
              <a:extLst>
                <a:ext uri="{FF2B5EF4-FFF2-40B4-BE49-F238E27FC236}">
                  <a16:creationId xmlns:a16="http://schemas.microsoft.com/office/drawing/2014/main" id="{94A78554-6989-4E37-9F4E-753F17FB89F3}"/>
                </a:ext>
              </a:extLst>
            </p:cNvPr>
            <p:cNvCxnSpPr>
              <a:cxnSpLocks/>
            </p:cNvCxnSpPr>
            <p:nvPr/>
          </p:nvCxnSpPr>
          <p:spPr>
            <a:xfrm>
              <a:off x="1143000" y="5823563"/>
              <a:ext cx="0" cy="27432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266309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45</a:t>
            </a:fld>
            <a:endParaRPr lang="en-US" dirty="0"/>
          </a:p>
        </p:txBody>
      </p:sp>
      <p:sp>
        <p:nvSpPr>
          <p:cNvPr id="2" name="Title 1"/>
          <p:cNvSpPr>
            <a:spLocks noGrp="1"/>
          </p:cNvSpPr>
          <p:nvPr>
            <p:ph type="title"/>
          </p:nvPr>
        </p:nvSpPr>
        <p:spPr/>
        <p:txBody>
          <a:bodyPr/>
          <a:lstStyle/>
          <a:p>
            <a:r>
              <a:rPr lang="en-US" dirty="0"/>
              <a:t>Removal from a Vector Min-Heap </a:t>
            </a:r>
          </a:p>
        </p:txBody>
      </p:sp>
      <p:graphicFrame>
        <p:nvGraphicFramePr>
          <p:cNvPr id="87" name="Table 86"/>
          <p:cNvGraphicFramePr>
            <a:graphicFrameLocks noGrp="1"/>
          </p:cNvGraphicFramePr>
          <p:nvPr/>
        </p:nvGraphicFramePr>
        <p:xfrm>
          <a:off x="1767840" y="5029200"/>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b="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a:solidFill>
                            <a:schemeClr val="tx1"/>
                          </a:solidFill>
                        </a:rPr>
                        <a:t>66</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rgbClr val="FF0000"/>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46" name="TextBox 3"/>
          <p:cNvSpPr txBox="1">
            <a:spLocks noChangeArrowheads="1"/>
          </p:cNvSpPr>
          <p:nvPr/>
        </p:nvSpPr>
        <p:spPr bwMode="auto">
          <a:xfrm>
            <a:off x="5399088" y="1437718"/>
            <a:ext cx="4659312" cy="3400931"/>
          </a:xfrm>
          <a:prstGeom prst="rect">
            <a:avLst/>
          </a:prstGeom>
          <a:noFill/>
          <a:ln w="9525">
            <a:noFill/>
            <a:miter lim="800000"/>
            <a:headEnd/>
            <a:tailEnd/>
          </a:ln>
        </p:spPr>
        <p:txBody>
          <a:bodyPr wrap="square">
            <a:spAutoFit/>
          </a:bodyPr>
          <a:lstStyle/>
          <a:p>
            <a:pPr marL="282575" indent="-282575">
              <a:buSzPct val="100000"/>
              <a:buFont typeface="+mj-lt"/>
              <a:buAutoNum type="arabicPeriod"/>
            </a:pPr>
            <a:r>
              <a:rPr lang="en-US" sz="1200" b="1" dirty="0">
                <a:latin typeface="Consolas" panose="020B0609020204030204" pitchFamily="49" charset="0"/>
                <a:cs typeface="Consolas" panose="020B0609020204030204" pitchFamily="49" charset="0"/>
              </a:rPr>
              <a:t>Save table[0].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table[0] to table[--size].</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parent to 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while (true)</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   Set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to (2 × parent) + 1</a:t>
            </a:r>
          </a:p>
          <a:p>
            <a:pPr marL="282575" indent="-282575">
              <a:buSzPct val="100000"/>
            </a:pPr>
            <a:r>
              <a:rPr lang="en-US" sz="1200" b="1" dirty="0">
                <a:latin typeface="Consolas" panose="020B0609020204030204" pitchFamily="49" charset="0"/>
                <a:cs typeface="Consolas" panose="020B0609020204030204" pitchFamily="49" charset="0"/>
              </a:rPr>
              <a:t>          and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 to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+ 1.</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break.</a:t>
            </a:r>
          </a:p>
          <a:p>
            <a:pPr marL="282575" indent="-282575">
              <a:spcBef>
                <a:spcPts val="200"/>
              </a:spcBef>
              <a:buSzPct val="100000"/>
              <a:buFont typeface="+mj-lt"/>
              <a:buAutoNum type="arabicPeriod" startAt="6"/>
            </a:pPr>
            <a:r>
              <a:rPr lang="en-US" sz="1200" b="1" dirty="0">
                <a:solidFill>
                  <a:srgbClr val="FF0000"/>
                </a:solidFill>
                <a:latin typeface="Consolas" panose="020B0609020204030204" pitchFamily="49" charset="0"/>
                <a:cs typeface="Consolas" panose="020B0609020204030204" pitchFamily="49" charset="0"/>
              </a:rPr>
              <a:t>   Set minChild to </a:t>
            </a:r>
            <a:r>
              <a:rPr lang="en-US" sz="1200" b="1" dirty="0" err="1">
                <a:solidFill>
                  <a:srgbClr val="FF0000"/>
                </a:solidFill>
                <a:latin typeface="Consolas" panose="020B0609020204030204" pitchFamily="49" charset="0"/>
                <a:cs typeface="Consolas" panose="020B0609020204030204" pitchFamily="49" charset="0"/>
              </a:rPr>
              <a:t>leftChild</a:t>
            </a:r>
            <a:r>
              <a:rPr lang="en-US" sz="1200" b="1" dirty="0">
                <a:solidFill>
                  <a:srgbClr val="FF0000"/>
                </a:solidFill>
                <a:latin typeface="Consolas" panose="020B0609020204030204" pitchFamily="49" charset="0"/>
                <a:cs typeface="Consolas" panose="020B0609020204030204" pitchFamily="49" charset="0"/>
              </a:rPr>
              <a:t>.</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 &lt;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and</a:t>
            </a:r>
          </a:p>
          <a:p>
            <a:pPr marL="282575" indent="-282575">
              <a:buSzPct val="100000"/>
            </a:pPr>
            <a:r>
              <a:rPr lang="en-US" sz="1200" b="1" dirty="0">
                <a:latin typeface="Consolas" panose="020B0609020204030204" pitchFamily="49" charset="0"/>
                <a:cs typeface="Consolas" panose="020B0609020204030204" pitchFamily="49" charset="0"/>
              </a:rPr>
              <a:t>             table[</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table[</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Set minChild to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if table[parent] &lt;= table[minChild] break.</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Swap table[parent] and table[minChild].</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Set parent to minChild.</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Return saved value.</a:t>
            </a:r>
          </a:p>
        </p:txBody>
      </p:sp>
      <p:sp>
        <p:nvSpPr>
          <p:cNvPr id="48" name="TextBox 115">
            <a:extLst>
              <a:ext uri="{FF2B5EF4-FFF2-40B4-BE49-F238E27FC236}">
                <a16:creationId xmlns:a16="http://schemas.microsoft.com/office/drawing/2014/main" id="{4260E6CE-8AF3-4193-932D-63C9E507B1C8}"/>
              </a:ext>
            </a:extLst>
          </p:cNvPr>
          <p:cNvSpPr txBox="1">
            <a:spLocks noChangeArrowheads="1"/>
          </p:cNvSpPr>
          <p:nvPr/>
        </p:nvSpPr>
        <p:spPr bwMode="auto">
          <a:xfrm>
            <a:off x="1888290" y="1610847"/>
            <a:ext cx="312737" cy="368300"/>
          </a:xfrm>
          <a:prstGeom prst="rect">
            <a:avLst/>
          </a:prstGeom>
          <a:noFill/>
          <a:ln w="9525">
            <a:noFill/>
            <a:miter lim="800000"/>
            <a:headEnd/>
            <a:tailEnd/>
          </a:ln>
        </p:spPr>
        <p:txBody>
          <a:bodyPr wrap="none">
            <a:spAutoFit/>
          </a:bodyPr>
          <a:lstStyle/>
          <a:p>
            <a:r>
              <a:rPr lang="en-US" b="1" dirty="0"/>
              <a:t>8</a:t>
            </a:r>
          </a:p>
        </p:txBody>
      </p:sp>
      <p:sp>
        <p:nvSpPr>
          <p:cNvPr id="43" name="TextBox 115">
            <a:extLst>
              <a:ext uri="{FF2B5EF4-FFF2-40B4-BE49-F238E27FC236}">
                <a16:creationId xmlns:a16="http://schemas.microsoft.com/office/drawing/2014/main" id="{ADEBF841-B56C-4754-8D14-FE2195E3C115}"/>
              </a:ext>
            </a:extLst>
          </p:cNvPr>
          <p:cNvSpPr txBox="1">
            <a:spLocks noChangeArrowheads="1"/>
          </p:cNvSpPr>
          <p:nvPr/>
        </p:nvSpPr>
        <p:spPr bwMode="auto">
          <a:xfrm>
            <a:off x="3370263" y="2206625"/>
            <a:ext cx="441146" cy="369332"/>
          </a:xfrm>
          <a:prstGeom prst="rect">
            <a:avLst/>
          </a:prstGeom>
          <a:noFill/>
          <a:ln w="9525">
            <a:noFill/>
            <a:miter lim="800000"/>
            <a:headEnd/>
            <a:tailEnd/>
          </a:ln>
        </p:spPr>
        <p:txBody>
          <a:bodyPr wrap="none">
            <a:spAutoFit/>
          </a:bodyPr>
          <a:lstStyle/>
          <a:p>
            <a:r>
              <a:rPr lang="en-US" b="1" dirty="0"/>
              <a:t>10</a:t>
            </a:r>
          </a:p>
        </p:txBody>
      </p:sp>
      <p:sp>
        <p:nvSpPr>
          <p:cNvPr id="44" name="TextBox 118">
            <a:extLst>
              <a:ext uri="{FF2B5EF4-FFF2-40B4-BE49-F238E27FC236}">
                <a16:creationId xmlns:a16="http://schemas.microsoft.com/office/drawing/2014/main" id="{B1EDB8A2-5F4A-4C15-928F-17459EC94072}"/>
              </a:ext>
            </a:extLst>
          </p:cNvPr>
          <p:cNvSpPr txBox="1">
            <a:spLocks noChangeArrowheads="1"/>
          </p:cNvSpPr>
          <p:nvPr/>
        </p:nvSpPr>
        <p:spPr bwMode="auto">
          <a:xfrm>
            <a:off x="2439989" y="2744789"/>
            <a:ext cx="441325" cy="369887"/>
          </a:xfrm>
          <a:prstGeom prst="rect">
            <a:avLst/>
          </a:prstGeom>
          <a:noFill/>
          <a:ln w="9525">
            <a:noFill/>
            <a:miter lim="800000"/>
            <a:headEnd/>
            <a:tailEnd/>
          </a:ln>
        </p:spPr>
        <p:txBody>
          <a:bodyPr wrap="none">
            <a:spAutoFit/>
          </a:bodyPr>
          <a:lstStyle/>
          <a:p>
            <a:r>
              <a:rPr lang="en-US" b="1"/>
              <a:t>18</a:t>
            </a:r>
          </a:p>
        </p:txBody>
      </p:sp>
      <p:sp>
        <p:nvSpPr>
          <p:cNvPr id="45" name="TextBox 127">
            <a:extLst>
              <a:ext uri="{FF2B5EF4-FFF2-40B4-BE49-F238E27FC236}">
                <a16:creationId xmlns:a16="http://schemas.microsoft.com/office/drawing/2014/main" id="{59FC82DA-65E9-4C0A-BD36-48830848CFED}"/>
              </a:ext>
            </a:extLst>
          </p:cNvPr>
          <p:cNvSpPr txBox="1">
            <a:spLocks noChangeArrowheads="1"/>
          </p:cNvSpPr>
          <p:nvPr/>
        </p:nvSpPr>
        <p:spPr bwMode="auto">
          <a:xfrm>
            <a:off x="4286251" y="2744789"/>
            <a:ext cx="441325" cy="369887"/>
          </a:xfrm>
          <a:prstGeom prst="rect">
            <a:avLst/>
          </a:prstGeom>
          <a:noFill/>
          <a:ln w="9525">
            <a:noFill/>
            <a:miter lim="800000"/>
            <a:headEnd/>
            <a:tailEnd/>
          </a:ln>
        </p:spPr>
        <p:txBody>
          <a:bodyPr>
            <a:spAutoFit/>
          </a:bodyPr>
          <a:lstStyle/>
          <a:p>
            <a:pPr algn="ctr"/>
            <a:r>
              <a:rPr lang="en-US" b="1" dirty="0"/>
              <a:t>66</a:t>
            </a:r>
          </a:p>
        </p:txBody>
      </p:sp>
      <p:grpSp>
        <p:nvGrpSpPr>
          <p:cNvPr id="47" name="Group 128">
            <a:extLst>
              <a:ext uri="{FF2B5EF4-FFF2-40B4-BE49-F238E27FC236}">
                <a16:creationId xmlns:a16="http://schemas.microsoft.com/office/drawing/2014/main" id="{DDB96B19-EDD2-4F87-B2F8-2EF421DA137A}"/>
              </a:ext>
            </a:extLst>
          </p:cNvPr>
          <p:cNvGrpSpPr>
            <a:grpSpLocks/>
          </p:cNvGrpSpPr>
          <p:nvPr/>
        </p:nvGrpSpPr>
        <p:grpSpPr bwMode="auto">
          <a:xfrm>
            <a:off x="1728788" y="3833814"/>
            <a:ext cx="882650" cy="369887"/>
            <a:chOff x="4590254" y="5277977"/>
            <a:chExt cx="882292" cy="369332"/>
          </a:xfrm>
        </p:grpSpPr>
        <p:sp>
          <p:nvSpPr>
            <p:cNvPr id="49" name="TextBox 153">
              <a:extLst>
                <a:ext uri="{FF2B5EF4-FFF2-40B4-BE49-F238E27FC236}">
                  <a16:creationId xmlns:a16="http://schemas.microsoft.com/office/drawing/2014/main" id="{19EB45CF-B8FB-4A86-A029-30F807453DBD}"/>
                </a:ext>
              </a:extLst>
            </p:cNvPr>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50" name="TextBox 154">
              <a:extLst>
                <a:ext uri="{FF2B5EF4-FFF2-40B4-BE49-F238E27FC236}">
                  <a16:creationId xmlns:a16="http://schemas.microsoft.com/office/drawing/2014/main" id="{F2574412-0AA4-4F20-9541-68F0D5CE015C}"/>
                </a:ext>
              </a:extLst>
            </p:cNvPr>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51" name="Group 129">
            <a:extLst>
              <a:ext uri="{FF2B5EF4-FFF2-40B4-BE49-F238E27FC236}">
                <a16:creationId xmlns:a16="http://schemas.microsoft.com/office/drawing/2014/main" id="{151DD607-DBF5-4EAA-BA37-207E660CF5A6}"/>
              </a:ext>
            </a:extLst>
          </p:cNvPr>
          <p:cNvGrpSpPr>
            <a:grpSpLocks/>
          </p:cNvGrpSpPr>
          <p:nvPr/>
        </p:nvGrpSpPr>
        <p:grpSpPr bwMode="auto">
          <a:xfrm>
            <a:off x="2713039" y="3833814"/>
            <a:ext cx="873125" cy="369887"/>
            <a:chOff x="2571515" y="5410200"/>
            <a:chExt cx="873193" cy="369332"/>
          </a:xfrm>
        </p:grpSpPr>
        <p:sp>
          <p:nvSpPr>
            <p:cNvPr id="52" name="TextBox 151">
              <a:extLst>
                <a:ext uri="{FF2B5EF4-FFF2-40B4-BE49-F238E27FC236}">
                  <a16:creationId xmlns:a16="http://schemas.microsoft.com/office/drawing/2014/main" id="{C0603329-0ECD-450A-8DCF-83677A2429C4}"/>
                </a:ext>
              </a:extLst>
            </p:cNvPr>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53" name="TextBox 152">
              <a:extLst>
                <a:ext uri="{FF2B5EF4-FFF2-40B4-BE49-F238E27FC236}">
                  <a16:creationId xmlns:a16="http://schemas.microsoft.com/office/drawing/2014/main" id="{5CDCF9AF-AE78-4A4C-BCBE-7F08862C0D98}"/>
                </a:ext>
              </a:extLst>
            </p:cNvPr>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54" name="Group 130">
            <a:extLst>
              <a:ext uri="{FF2B5EF4-FFF2-40B4-BE49-F238E27FC236}">
                <a16:creationId xmlns:a16="http://schemas.microsoft.com/office/drawing/2014/main" id="{948EEBC7-0D2D-48AE-B0D8-BA625119F11C}"/>
              </a:ext>
            </a:extLst>
          </p:cNvPr>
          <p:cNvGrpSpPr>
            <a:grpSpLocks/>
          </p:cNvGrpSpPr>
          <p:nvPr/>
        </p:nvGrpSpPr>
        <p:grpSpPr bwMode="auto">
          <a:xfrm>
            <a:off x="3689350" y="3833814"/>
            <a:ext cx="882650" cy="369887"/>
            <a:chOff x="2571515" y="5943600"/>
            <a:chExt cx="882292" cy="369332"/>
          </a:xfrm>
        </p:grpSpPr>
        <p:sp>
          <p:nvSpPr>
            <p:cNvPr id="55" name="TextBox 149">
              <a:extLst>
                <a:ext uri="{FF2B5EF4-FFF2-40B4-BE49-F238E27FC236}">
                  <a16:creationId xmlns:a16="http://schemas.microsoft.com/office/drawing/2014/main" id="{035DF00B-7415-4EBC-A44F-CD92CB6C3CBC}"/>
                </a:ext>
              </a:extLst>
            </p:cNvPr>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56" name="TextBox 150">
              <a:extLst>
                <a:ext uri="{FF2B5EF4-FFF2-40B4-BE49-F238E27FC236}">
                  <a16:creationId xmlns:a16="http://schemas.microsoft.com/office/drawing/2014/main" id="{C65E8214-FC9F-436C-8EC4-9ABB055D697B}"/>
                </a:ext>
              </a:extLst>
            </p:cNvPr>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57" name="Group 131">
            <a:extLst>
              <a:ext uri="{FF2B5EF4-FFF2-40B4-BE49-F238E27FC236}">
                <a16:creationId xmlns:a16="http://schemas.microsoft.com/office/drawing/2014/main" id="{037B82C4-3B13-4C9D-822B-F48D2D1D8442}"/>
              </a:ext>
            </a:extLst>
          </p:cNvPr>
          <p:cNvGrpSpPr>
            <a:grpSpLocks/>
          </p:cNvGrpSpPr>
          <p:nvPr/>
        </p:nvGrpSpPr>
        <p:grpSpPr bwMode="auto">
          <a:xfrm>
            <a:off x="1949451" y="3284538"/>
            <a:ext cx="1420813" cy="379412"/>
            <a:chOff x="5434299" y="4142433"/>
            <a:chExt cx="1421044" cy="379568"/>
          </a:xfrm>
        </p:grpSpPr>
        <p:sp>
          <p:nvSpPr>
            <p:cNvPr id="58" name="TextBox 147">
              <a:extLst>
                <a:ext uri="{FF2B5EF4-FFF2-40B4-BE49-F238E27FC236}">
                  <a16:creationId xmlns:a16="http://schemas.microsoft.com/office/drawing/2014/main" id="{B0C6F516-D20F-4E16-85E1-0A3450AF95CE}"/>
                </a:ext>
              </a:extLst>
            </p:cNvPr>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59" name="TextBox 148">
              <a:extLst>
                <a:ext uri="{FF2B5EF4-FFF2-40B4-BE49-F238E27FC236}">
                  <a16:creationId xmlns:a16="http://schemas.microsoft.com/office/drawing/2014/main" id="{2376BB67-735A-49C7-81CC-49447AF73D68}"/>
                </a:ext>
              </a:extLst>
            </p:cNvPr>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60" name="Group 132">
            <a:extLst>
              <a:ext uri="{FF2B5EF4-FFF2-40B4-BE49-F238E27FC236}">
                <a16:creationId xmlns:a16="http://schemas.microsoft.com/office/drawing/2014/main" id="{12F6D0AE-5758-46D7-8C5C-5E4502B612E1}"/>
              </a:ext>
            </a:extLst>
          </p:cNvPr>
          <p:cNvGrpSpPr>
            <a:grpSpLocks/>
          </p:cNvGrpSpPr>
          <p:nvPr/>
        </p:nvGrpSpPr>
        <p:grpSpPr bwMode="auto">
          <a:xfrm>
            <a:off x="3910014" y="3284539"/>
            <a:ext cx="1322387" cy="369887"/>
            <a:chOff x="7394096" y="4142433"/>
            <a:chExt cx="1323438" cy="369332"/>
          </a:xfrm>
        </p:grpSpPr>
        <p:sp>
          <p:nvSpPr>
            <p:cNvPr id="61" name="TextBox 145">
              <a:extLst>
                <a:ext uri="{FF2B5EF4-FFF2-40B4-BE49-F238E27FC236}">
                  <a16:creationId xmlns:a16="http://schemas.microsoft.com/office/drawing/2014/main" id="{61789C4D-470C-4AF3-A21C-466C855965B8}"/>
                </a:ext>
              </a:extLst>
            </p:cNvPr>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dirty="0">
                  <a:solidFill>
                    <a:srgbClr val="FF0000"/>
                  </a:solidFill>
                </a:rPr>
                <a:t>39</a:t>
              </a:r>
            </a:p>
          </p:txBody>
        </p:sp>
        <p:sp>
          <p:nvSpPr>
            <p:cNvPr id="62" name="TextBox 146">
              <a:extLst>
                <a:ext uri="{FF2B5EF4-FFF2-40B4-BE49-F238E27FC236}">
                  <a16:creationId xmlns:a16="http://schemas.microsoft.com/office/drawing/2014/main" id="{39927D97-8282-4DD2-9530-BCE6E3EA50E2}"/>
                </a:ext>
              </a:extLst>
            </p:cNvPr>
            <p:cNvSpPr txBox="1">
              <a:spLocks noChangeArrowheads="1"/>
            </p:cNvSpPr>
            <p:nvPr/>
          </p:nvSpPr>
          <p:spPr bwMode="auto">
            <a:xfrm>
              <a:off x="8276388" y="4142433"/>
              <a:ext cx="441146" cy="369332"/>
            </a:xfrm>
            <a:prstGeom prst="rect">
              <a:avLst/>
            </a:prstGeom>
            <a:noFill/>
            <a:ln w="9525">
              <a:noFill/>
              <a:miter lim="800000"/>
              <a:headEnd/>
              <a:tailEnd/>
            </a:ln>
          </p:spPr>
          <p:txBody>
            <a:bodyPr wrap="none">
              <a:spAutoFit/>
            </a:bodyPr>
            <a:lstStyle/>
            <a:p>
              <a:r>
                <a:rPr lang="en-US" b="1" dirty="0"/>
                <a:t>29</a:t>
              </a:r>
            </a:p>
          </p:txBody>
        </p:sp>
      </p:grpSp>
      <p:cxnSp>
        <p:nvCxnSpPr>
          <p:cNvPr id="63" name="Straight Connector 62">
            <a:extLst>
              <a:ext uri="{FF2B5EF4-FFF2-40B4-BE49-F238E27FC236}">
                <a16:creationId xmlns:a16="http://schemas.microsoft.com/office/drawing/2014/main" id="{91F400E9-8C09-4F08-ABCB-A6A6BFD488B8}"/>
              </a:ext>
            </a:extLst>
          </p:cNvPr>
          <p:cNvCxnSpPr>
            <a:stCxn id="43" idx="1"/>
            <a:endCxn id="44" idx="0"/>
          </p:cNvCxnSpPr>
          <p:nvPr/>
        </p:nvCxnSpPr>
        <p:spPr>
          <a:xfrm flipH="1">
            <a:off x="2660651" y="2391292"/>
            <a:ext cx="709612" cy="353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E3B258C-95DC-4FA1-ABD4-604384A19735}"/>
              </a:ext>
            </a:extLst>
          </p:cNvPr>
          <p:cNvCxnSpPr>
            <a:stCxn id="43" idx="3"/>
            <a:endCxn id="45" idx="0"/>
          </p:cNvCxnSpPr>
          <p:nvPr/>
        </p:nvCxnSpPr>
        <p:spPr>
          <a:xfrm>
            <a:off x="3811409" y="2391292"/>
            <a:ext cx="695504" cy="353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4BE4F75-32B9-4C84-A089-D7AAFFD317A9}"/>
              </a:ext>
            </a:extLst>
          </p:cNvPr>
          <p:cNvCxnSpPr>
            <a:endCxn id="58" idx="0"/>
          </p:cNvCxnSpPr>
          <p:nvPr/>
        </p:nvCxnSpPr>
        <p:spPr>
          <a:xfrm flipH="1">
            <a:off x="2170114" y="3114676"/>
            <a:ext cx="269875"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1B86504-078C-46E1-B4C4-9F71D022CDEA}"/>
              </a:ext>
            </a:extLst>
          </p:cNvPr>
          <p:cNvCxnSpPr/>
          <p:nvPr/>
        </p:nvCxnSpPr>
        <p:spPr>
          <a:xfrm flipH="1">
            <a:off x="4176713" y="3114676"/>
            <a:ext cx="220662"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5DE3A90-DD44-4F43-85C5-2E330A961EFC}"/>
              </a:ext>
            </a:extLst>
          </p:cNvPr>
          <p:cNvCxnSpPr>
            <a:stCxn id="59" idx="0"/>
          </p:cNvCxnSpPr>
          <p:nvPr/>
        </p:nvCxnSpPr>
        <p:spPr>
          <a:xfrm flipH="1" flipV="1">
            <a:off x="2881314" y="3114676"/>
            <a:ext cx="268287"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328F241-D1F8-49C7-9A71-108DAF22DD15}"/>
              </a:ext>
            </a:extLst>
          </p:cNvPr>
          <p:cNvCxnSpPr>
            <a:stCxn id="62" idx="0"/>
          </p:cNvCxnSpPr>
          <p:nvPr/>
        </p:nvCxnSpPr>
        <p:spPr>
          <a:xfrm flipH="1" flipV="1">
            <a:off x="4727576" y="3114676"/>
            <a:ext cx="284163"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FF26218-A6F0-4439-8BDF-7CDFB6872F93}"/>
              </a:ext>
            </a:extLst>
          </p:cNvPr>
          <p:cNvCxnSpPr>
            <a:stCxn id="49" idx="0"/>
          </p:cNvCxnSpPr>
          <p:nvPr/>
        </p:nvCxnSpPr>
        <p:spPr>
          <a:xfrm flipV="1">
            <a:off x="1949450" y="3654425"/>
            <a:ext cx="128588"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EEC73F9-0C16-4245-8A50-4F04AB98E031}"/>
              </a:ext>
            </a:extLst>
          </p:cNvPr>
          <p:cNvCxnSpPr>
            <a:stCxn id="50" idx="0"/>
          </p:cNvCxnSpPr>
          <p:nvPr/>
        </p:nvCxnSpPr>
        <p:spPr>
          <a:xfrm flipH="1" flipV="1">
            <a:off x="2305051" y="3654425"/>
            <a:ext cx="8572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1077E1A-D5AD-4DA6-B376-A65B774DAEDF}"/>
              </a:ext>
            </a:extLst>
          </p:cNvPr>
          <p:cNvCxnSpPr>
            <a:stCxn id="52" idx="0"/>
          </p:cNvCxnSpPr>
          <p:nvPr/>
        </p:nvCxnSpPr>
        <p:spPr>
          <a:xfrm flipV="1">
            <a:off x="2933700" y="3663951"/>
            <a:ext cx="82550"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60F1A4E-42C5-42CA-9E1E-E467562CF610}"/>
              </a:ext>
            </a:extLst>
          </p:cNvPr>
          <p:cNvCxnSpPr>
            <a:stCxn id="53" idx="0"/>
          </p:cNvCxnSpPr>
          <p:nvPr/>
        </p:nvCxnSpPr>
        <p:spPr>
          <a:xfrm flipH="1" flipV="1">
            <a:off x="3257550" y="3654425"/>
            <a:ext cx="10795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A24C0D3-B5AD-46BC-B2C8-62566DA285C8}"/>
              </a:ext>
            </a:extLst>
          </p:cNvPr>
          <p:cNvCxnSpPr>
            <a:stCxn id="55" idx="0"/>
          </p:cNvCxnSpPr>
          <p:nvPr/>
        </p:nvCxnSpPr>
        <p:spPr>
          <a:xfrm flipV="1">
            <a:off x="3910014" y="3654425"/>
            <a:ext cx="9207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F466D57-CD2B-4D8B-B4A7-7D5FC62C5A53}"/>
              </a:ext>
            </a:extLst>
          </p:cNvPr>
          <p:cNvCxnSpPr>
            <a:stCxn id="56" idx="0"/>
          </p:cNvCxnSpPr>
          <p:nvPr/>
        </p:nvCxnSpPr>
        <p:spPr>
          <a:xfrm flipH="1" flipV="1">
            <a:off x="4286250" y="3663951"/>
            <a:ext cx="65088" cy="169863"/>
          </a:xfrm>
          <a:prstGeom prst="line">
            <a:avLst/>
          </a:prstGeom>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02C6103B-A8A4-4074-82E8-CB90A8805F32}"/>
              </a:ext>
            </a:extLst>
          </p:cNvPr>
          <p:cNvGrpSpPr/>
          <p:nvPr/>
        </p:nvGrpSpPr>
        <p:grpSpPr>
          <a:xfrm>
            <a:off x="2974041" y="5823564"/>
            <a:ext cx="369332" cy="853577"/>
            <a:chOff x="964032" y="5823563"/>
            <a:chExt cx="369332" cy="853577"/>
          </a:xfrm>
        </p:grpSpPr>
        <p:sp>
          <p:nvSpPr>
            <p:cNvPr id="76" name="TextBox 75">
              <a:extLst>
                <a:ext uri="{FF2B5EF4-FFF2-40B4-BE49-F238E27FC236}">
                  <a16:creationId xmlns:a16="http://schemas.microsoft.com/office/drawing/2014/main" id="{03CBB011-1E3D-4296-9769-5844A62443C1}"/>
                </a:ext>
              </a:extLst>
            </p:cNvPr>
            <p:cNvSpPr txBox="1"/>
            <p:nvPr/>
          </p:nvSpPr>
          <p:spPr>
            <a:xfrm>
              <a:off x="964032" y="6107112"/>
              <a:ext cx="369332" cy="570028"/>
            </a:xfrm>
            <a:prstGeom prst="rect">
              <a:avLst/>
            </a:prstGeom>
            <a:noFill/>
          </p:spPr>
          <p:txBody>
            <a:bodyPr vert="vert" wrap="none">
              <a:spAutoFit/>
            </a:bodyPr>
            <a:lstStyle/>
            <a:p>
              <a:pPr>
                <a:defRPr/>
              </a:pPr>
              <a:r>
                <a:rPr lang="en-US" sz="1200" b="1" dirty="0"/>
                <a:t>Parent</a:t>
              </a:r>
            </a:p>
          </p:txBody>
        </p:sp>
        <p:cxnSp>
          <p:nvCxnSpPr>
            <p:cNvPr id="77" name="Straight Connector 76">
              <a:extLst>
                <a:ext uri="{FF2B5EF4-FFF2-40B4-BE49-F238E27FC236}">
                  <a16:creationId xmlns:a16="http://schemas.microsoft.com/office/drawing/2014/main" id="{5012B509-E9A4-4E65-9B68-65454CB8BB5D}"/>
                </a:ext>
              </a:extLst>
            </p:cNvPr>
            <p:cNvCxnSpPr>
              <a:cxnSpLocks/>
            </p:cNvCxnSpPr>
            <p:nvPr/>
          </p:nvCxnSpPr>
          <p:spPr>
            <a:xfrm>
              <a:off x="1143000" y="5823563"/>
              <a:ext cx="0" cy="27432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grpSp>
      <p:grpSp>
        <p:nvGrpSpPr>
          <p:cNvPr id="78" name="Group 77">
            <a:extLst>
              <a:ext uri="{FF2B5EF4-FFF2-40B4-BE49-F238E27FC236}">
                <a16:creationId xmlns:a16="http://schemas.microsoft.com/office/drawing/2014/main" id="{FB61204C-32AA-401D-B90D-E28E2A863C53}"/>
              </a:ext>
            </a:extLst>
          </p:cNvPr>
          <p:cNvGrpSpPr/>
          <p:nvPr/>
        </p:nvGrpSpPr>
        <p:grpSpPr>
          <a:xfrm>
            <a:off x="4621896" y="5823563"/>
            <a:ext cx="369332" cy="641980"/>
            <a:chOff x="964032" y="5823563"/>
            <a:chExt cx="369332" cy="641980"/>
          </a:xfrm>
        </p:grpSpPr>
        <p:sp>
          <p:nvSpPr>
            <p:cNvPr id="79" name="TextBox 78">
              <a:extLst>
                <a:ext uri="{FF2B5EF4-FFF2-40B4-BE49-F238E27FC236}">
                  <a16:creationId xmlns:a16="http://schemas.microsoft.com/office/drawing/2014/main" id="{23623529-D223-4721-BDC6-26A00FE1F09F}"/>
                </a:ext>
              </a:extLst>
            </p:cNvPr>
            <p:cNvSpPr txBox="1"/>
            <p:nvPr/>
          </p:nvSpPr>
          <p:spPr>
            <a:xfrm>
              <a:off x="964032" y="6107112"/>
              <a:ext cx="369332" cy="358431"/>
            </a:xfrm>
            <a:prstGeom prst="rect">
              <a:avLst/>
            </a:prstGeom>
            <a:noFill/>
          </p:spPr>
          <p:txBody>
            <a:bodyPr vert="vert" wrap="none">
              <a:spAutoFit/>
            </a:bodyPr>
            <a:lstStyle/>
            <a:p>
              <a:pPr>
                <a:defRPr/>
              </a:pPr>
              <a:r>
                <a:rPr lang="en-US" sz="1200" b="1" dirty="0"/>
                <a:t>Min</a:t>
              </a:r>
            </a:p>
          </p:txBody>
        </p:sp>
        <p:cxnSp>
          <p:nvCxnSpPr>
            <p:cNvPr id="80" name="Straight Connector 79">
              <a:extLst>
                <a:ext uri="{FF2B5EF4-FFF2-40B4-BE49-F238E27FC236}">
                  <a16:creationId xmlns:a16="http://schemas.microsoft.com/office/drawing/2014/main" id="{BB1B6D5D-173B-4A42-9439-38490B95BC3E}"/>
                </a:ext>
              </a:extLst>
            </p:cNvPr>
            <p:cNvCxnSpPr>
              <a:cxnSpLocks/>
            </p:cNvCxnSpPr>
            <p:nvPr/>
          </p:nvCxnSpPr>
          <p:spPr>
            <a:xfrm>
              <a:off x="1143000" y="5823563"/>
              <a:ext cx="0" cy="27432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CE307559-ABDD-4DD7-A759-23392081745A}"/>
              </a:ext>
            </a:extLst>
          </p:cNvPr>
          <p:cNvGrpSpPr/>
          <p:nvPr/>
        </p:nvGrpSpPr>
        <p:grpSpPr>
          <a:xfrm>
            <a:off x="5174414" y="5823564"/>
            <a:ext cx="369332" cy="770221"/>
            <a:chOff x="964032" y="5823563"/>
            <a:chExt cx="369332" cy="770221"/>
          </a:xfrm>
        </p:grpSpPr>
        <p:sp>
          <p:nvSpPr>
            <p:cNvPr id="82" name="TextBox 81">
              <a:extLst>
                <a:ext uri="{FF2B5EF4-FFF2-40B4-BE49-F238E27FC236}">
                  <a16:creationId xmlns:a16="http://schemas.microsoft.com/office/drawing/2014/main" id="{53F326F2-5E4F-439D-9E14-06A7E56CAEBE}"/>
                </a:ext>
              </a:extLst>
            </p:cNvPr>
            <p:cNvSpPr txBox="1"/>
            <p:nvPr/>
          </p:nvSpPr>
          <p:spPr>
            <a:xfrm>
              <a:off x="964032" y="6107112"/>
              <a:ext cx="369332" cy="486672"/>
            </a:xfrm>
            <a:prstGeom prst="rect">
              <a:avLst/>
            </a:prstGeom>
            <a:noFill/>
          </p:spPr>
          <p:txBody>
            <a:bodyPr vert="vert" wrap="none">
              <a:spAutoFit/>
            </a:bodyPr>
            <a:lstStyle/>
            <a:p>
              <a:pPr>
                <a:defRPr/>
              </a:pPr>
              <a:r>
                <a:rPr lang="en-US" sz="1200" b="1" dirty="0"/>
                <a:t>Right</a:t>
              </a:r>
            </a:p>
          </p:txBody>
        </p:sp>
        <p:cxnSp>
          <p:nvCxnSpPr>
            <p:cNvPr id="83" name="Straight Connector 82">
              <a:extLst>
                <a:ext uri="{FF2B5EF4-FFF2-40B4-BE49-F238E27FC236}">
                  <a16:creationId xmlns:a16="http://schemas.microsoft.com/office/drawing/2014/main" id="{94A78554-6989-4E37-9F4E-753F17FB89F3}"/>
                </a:ext>
              </a:extLst>
            </p:cNvPr>
            <p:cNvCxnSpPr>
              <a:cxnSpLocks/>
            </p:cNvCxnSpPr>
            <p:nvPr/>
          </p:nvCxnSpPr>
          <p:spPr>
            <a:xfrm>
              <a:off x="1143000" y="5823563"/>
              <a:ext cx="0" cy="27432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939782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46</a:t>
            </a:fld>
            <a:endParaRPr lang="en-US" dirty="0"/>
          </a:p>
        </p:txBody>
      </p:sp>
      <p:sp>
        <p:nvSpPr>
          <p:cNvPr id="2" name="Title 1"/>
          <p:cNvSpPr>
            <a:spLocks noGrp="1"/>
          </p:cNvSpPr>
          <p:nvPr>
            <p:ph type="title"/>
          </p:nvPr>
        </p:nvSpPr>
        <p:spPr/>
        <p:txBody>
          <a:bodyPr/>
          <a:lstStyle/>
          <a:p>
            <a:r>
              <a:rPr lang="en-US" dirty="0"/>
              <a:t>Removal from a Vector Min-Heap </a:t>
            </a:r>
          </a:p>
        </p:txBody>
      </p:sp>
      <p:graphicFrame>
        <p:nvGraphicFramePr>
          <p:cNvPr id="87" name="Table 86"/>
          <p:cNvGraphicFramePr>
            <a:graphicFrameLocks noGrp="1"/>
          </p:cNvGraphicFramePr>
          <p:nvPr/>
        </p:nvGraphicFramePr>
        <p:xfrm>
          <a:off x="1767840" y="5029200"/>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b="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a:solidFill>
                            <a:schemeClr val="tx1"/>
                          </a:solidFill>
                        </a:rPr>
                        <a:t>66</a:t>
                      </a:r>
                      <a:endParaRPr lang="en-US"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rgbClr val="FF0000"/>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46" name="TextBox 3"/>
          <p:cNvSpPr txBox="1">
            <a:spLocks noChangeArrowheads="1"/>
          </p:cNvSpPr>
          <p:nvPr/>
        </p:nvSpPr>
        <p:spPr bwMode="auto">
          <a:xfrm>
            <a:off x="5399088" y="1437718"/>
            <a:ext cx="4659312" cy="3400931"/>
          </a:xfrm>
          <a:prstGeom prst="rect">
            <a:avLst/>
          </a:prstGeom>
          <a:noFill/>
          <a:ln w="9525">
            <a:noFill/>
            <a:miter lim="800000"/>
            <a:headEnd/>
            <a:tailEnd/>
          </a:ln>
        </p:spPr>
        <p:txBody>
          <a:bodyPr wrap="square">
            <a:spAutoFit/>
          </a:bodyPr>
          <a:lstStyle/>
          <a:p>
            <a:pPr marL="282575" indent="-282575">
              <a:buSzPct val="100000"/>
              <a:buFont typeface="+mj-lt"/>
              <a:buAutoNum type="arabicPeriod"/>
            </a:pPr>
            <a:r>
              <a:rPr lang="en-US" sz="1200" b="1" dirty="0">
                <a:latin typeface="Consolas" panose="020B0609020204030204" pitchFamily="49" charset="0"/>
                <a:cs typeface="Consolas" panose="020B0609020204030204" pitchFamily="49" charset="0"/>
              </a:rPr>
              <a:t>Save table[0].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table[0] to table[--size].</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parent to 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while (true)</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   Set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to (2 × parent) + 1</a:t>
            </a:r>
          </a:p>
          <a:p>
            <a:pPr marL="282575" indent="-282575">
              <a:buSzPct val="100000"/>
            </a:pPr>
            <a:r>
              <a:rPr lang="en-US" sz="1200" b="1" dirty="0">
                <a:latin typeface="Consolas" panose="020B0609020204030204" pitchFamily="49" charset="0"/>
                <a:cs typeface="Consolas" panose="020B0609020204030204" pitchFamily="49" charset="0"/>
              </a:rPr>
              <a:t>          and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 to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+ 1.</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break.</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Set minChild to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 &lt;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and</a:t>
            </a:r>
          </a:p>
          <a:p>
            <a:pPr marL="282575" indent="-282575">
              <a:buSzPct val="100000"/>
            </a:pPr>
            <a:r>
              <a:rPr lang="en-US" sz="1200" b="1" dirty="0">
                <a:latin typeface="Consolas" panose="020B0609020204030204" pitchFamily="49" charset="0"/>
                <a:cs typeface="Consolas" panose="020B0609020204030204" pitchFamily="49" charset="0"/>
              </a:rPr>
              <a:t>             table[</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table[</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solidFill>
                  <a:srgbClr val="FF0000"/>
                </a:solidFill>
                <a:latin typeface="Consolas" panose="020B0609020204030204" pitchFamily="49" charset="0"/>
                <a:cs typeface="Consolas" panose="020B0609020204030204" pitchFamily="49" charset="0"/>
              </a:rPr>
              <a:t>       Set minChild to </a:t>
            </a:r>
            <a:r>
              <a:rPr lang="en-US" sz="1200" b="1" dirty="0" err="1">
                <a:solidFill>
                  <a:srgbClr val="FF0000"/>
                </a:solidFill>
                <a:latin typeface="Consolas" panose="020B0609020204030204" pitchFamily="49" charset="0"/>
                <a:cs typeface="Consolas" panose="020B0609020204030204" pitchFamily="49" charset="0"/>
              </a:rPr>
              <a:t>rightChild</a:t>
            </a:r>
            <a:r>
              <a:rPr lang="en-US" sz="1200" b="1" dirty="0">
                <a:solidFill>
                  <a:srgbClr val="FF0000"/>
                </a:solidFill>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if table[parent] &lt;= table[minChild] break.</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Swap table[parent] and table[minChild].</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Set parent to minChild.</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Return saved value.</a:t>
            </a:r>
          </a:p>
        </p:txBody>
      </p:sp>
      <p:sp>
        <p:nvSpPr>
          <p:cNvPr id="48" name="TextBox 115">
            <a:extLst>
              <a:ext uri="{FF2B5EF4-FFF2-40B4-BE49-F238E27FC236}">
                <a16:creationId xmlns:a16="http://schemas.microsoft.com/office/drawing/2014/main" id="{4260E6CE-8AF3-4193-932D-63C9E507B1C8}"/>
              </a:ext>
            </a:extLst>
          </p:cNvPr>
          <p:cNvSpPr txBox="1">
            <a:spLocks noChangeArrowheads="1"/>
          </p:cNvSpPr>
          <p:nvPr/>
        </p:nvSpPr>
        <p:spPr bwMode="auto">
          <a:xfrm>
            <a:off x="1888290" y="1610847"/>
            <a:ext cx="312737" cy="368300"/>
          </a:xfrm>
          <a:prstGeom prst="rect">
            <a:avLst/>
          </a:prstGeom>
          <a:noFill/>
          <a:ln w="9525">
            <a:noFill/>
            <a:miter lim="800000"/>
            <a:headEnd/>
            <a:tailEnd/>
          </a:ln>
        </p:spPr>
        <p:txBody>
          <a:bodyPr wrap="none">
            <a:spAutoFit/>
          </a:bodyPr>
          <a:lstStyle/>
          <a:p>
            <a:r>
              <a:rPr lang="en-US" b="1" dirty="0"/>
              <a:t>8</a:t>
            </a:r>
          </a:p>
        </p:txBody>
      </p:sp>
      <p:sp>
        <p:nvSpPr>
          <p:cNvPr id="43" name="TextBox 115">
            <a:extLst>
              <a:ext uri="{FF2B5EF4-FFF2-40B4-BE49-F238E27FC236}">
                <a16:creationId xmlns:a16="http://schemas.microsoft.com/office/drawing/2014/main" id="{ADEBF841-B56C-4754-8D14-FE2195E3C115}"/>
              </a:ext>
            </a:extLst>
          </p:cNvPr>
          <p:cNvSpPr txBox="1">
            <a:spLocks noChangeArrowheads="1"/>
          </p:cNvSpPr>
          <p:nvPr/>
        </p:nvSpPr>
        <p:spPr bwMode="auto">
          <a:xfrm>
            <a:off x="3370263" y="2206625"/>
            <a:ext cx="441146" cy="369332"/>
          </a:xfrm>
          <a:prstGeom prst="rect">
            <a:avLst/>
          </a:prstGeom>
          <a:noFill/>
          <a:ln w="9525">
            <a:noFill/>
            <a:miter lim="800000"/>
            <a:headEnd/>
            <a:tailEnd/>
          </a:ln>
        </p:spPr>
        <p:txBody>
          <a:bodyPr wrap="none">
            <a:spAutoFit/>
          </a:bodyPr>
          <a:lstStyle/>
          <a:p>
            <a:r>
              <a:rPr lang="en-US" b="1" dirty="0"/>
              <a:t>10</a:t>
            </a:r>
          </a:p>
        </p:txBody>
      </p:sp>
      <p:sp>
        <p:nvSpPr>
          <p:cNvPr id="44" name="TextBox 118">
            <a:extLst>
              <a:ext uri="{FF2B5EF4-FFF2-40B4-BE49-F238E27FC236}">
                <a16:creationId xmlns:a16="http://schemas.microsoft.com/office/drawing/2014/main" id="{B1EDB8A2-5F4A-4C15-928F-17459EC94072}"/>
              </a:ext>
            </a:extLst>
          </p:cNvPr>
          <p:cNvSpPr txBox="1">
            <a:spLocks noChangeArrowheads="1"/>
          </p:cNvSpPr>
          <p:nvPr/>
        </p:nvSpPr>
        <p:spPr bwMode="auto">
          <a:xfrm>
            <a:off x="2439989" y="2744789"/>
            <a:ext cx="441325" cy="369887"/>
          </a:xfrm>
          <a:prstGeom prst="rect">
            <a:avLst/>
          </a:prstGeom>
          <a:noFill/>
          <a:ln w="9525">
            <a:noFill/>
            <a:miter lim="800000"/>
            <a:headEnd/>
            <a:tailEnd/>
          </a:ln>
        </p:spPr>
        <p:txBody>
          <a:bodyPr wrap="none">
            <a:spAutoFit/>
          </a:bodyPr>
          <a:lstStyle/>
          <a:p>
            <a:r>
              <a:rPr lang="en-US" b="1"/>
              <a:t>18</a:t>
            </a:r>
          </a:p>
        </p:txBody>
      </p:sp>
      <p:sp>
        <p:nvSpPr>
          <p:cNvPr id="45" name="TextBox 127">
            <a:extLst>
              <a:ext uri="{FF2B5EF4-FFF2-40B4-BE49-F238E27FC236}">
                <a16:creationId xmlns:a16="http://schemas.microsoft.com/office/drawing/2014/main" id="{59FC82DA-65E9-4C0A-BD36-48830848CFED}"/>
              </a:ext>
            </a:extLst>
          </p:cNvPr>
          <p:cNvSpPr txBox="1">
            <a:spLocks noChangeArrowheads="1"/>
          </p:cNvSpPr>
          <p:nvPr/>
        </p:nvSpPr>
        <p:spPr bwMode="auto">
          <a:xfrm>
            <a:off x="4286251" y="2744789"/>
            <a:ext cx="441325" cy="369887"/>
          </a:xfrm>
          <a:prstGeom prst="rect">
            <a:avLst/>
          </a:prstGeom>
          <a:noFill/>
          <a:ln w="9525">
            <a:noFill/>
            <a:miter lim="800000"/>
            <a:headEnd/>
            <a:tailEnd/>
          </a:ln>
        </p:spPr>
        <p:txBody>
          <a:bodyPr>
            <a:spAutoFit/>
          </a:bodyPr>
          <a:lstStyle/>
          <a:p>
            <a:pPr algn="ctr"/>
            <a:r>
              <a:rPr lang="en-US" b="1" dirty="0"/>
              <a:t>66</a:t>
            </a:r>
          </a:p>
        </p:txBody>
      </p:sp>
      <p:grpSp>
        <p:nvGrpSpPr>
          <p:cNvPr id="47" name="Group 128">
            <a:extLst>
              <a:ext uri="{FF2B5EF4-FFF2-40B4-BE49-F238E27FC236}">
                <a16:creationId xmlns:a16="http://schemas.microsoft.com/office/drawing/2014/main" id="{DDB96B19-EDD2-4F87-B2F8-2EF421DA137A}"/>
              </a:ext>
            </a:extLst>
          </p:cNvPr>
          <p:cNvGrpSpPr>
            <a:grpSpLocks/>
          </p:cNvGrpSpPr>
          <p:nvPr/>
        </p:nvGrpSpPr>
        <p:grpSpPr bwMode="auto">
          <a:xfrm>
            <a:off x="1728788" y="3833814"/>
            <a:ext cx="882650" cy="369887"/>
            <a:chOff x="4590254" y="5277977"/>
            <a:chExt cx="882292" cy="369332"/>
          </a:xfrm>
        </p:grpSpPr>
        <p:sp>
          <p:nvSpPr>
            <p:cNvPr id="49" name="TextBox 153">
              <a:extLst>
                <a:ext uri="{FF2B5EF4-FFF2-40B4-BE49-F238E27FC236}">
                  <a16:creationId xmlns:a16="http://schemas.microsoft.com/office/drawing/2014/main" id="{19EB45CF-B8FB-4A86-A029-30F807453DBD}"/>
                </a:ext>
              </a:extLst>
            </p:cNvPr>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50" name="TextBox 154">
              <a:extLst>
                <a:ext uri="{FF2B5EF4-FFF2-40B4-BE49-F238E27FC236}">
                  <a16:creationId xmlns:a16="http://schemas.microsoft.com/office/drawing/2014/main" id="{F2574412-0AA4-4F20-9541-68F0D5CE015C}"/>
                </a:ext>
              </a:extLst>
            </p:cNvPr>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51" name="Group 129">
            <a:extLst>
              <a:ext uri="{FF2B5EF4-FFF2-40B4-BE49-F238E27FC236}">
                <a16:creationId xmlns:a16="http://schemas.microsoft.com/office/drawing/2014/main" id="{151DD607-DBF5-4EAA-BA37-207E660CF5A6}"/>
              </a:ext>
            </a:extLst>
          </p:cNvPr>
          <p:cNvGrpSpPr>
            <a:grpSpLocks/>
          </p:cNvGrpSpPr>
          <p:nvPr/>
        </p:nvGrpSpPr>
        <p:grpSpPr bwMode="auto">
          <a:xfrm>
            <a:off x="2713039" y="3833814"/>
            <a:ext cx="873125" cy="369887"/>
            <a:chOff x="2571515" y="5410200"/>
            <a:chExt cx="873193" cy="369332"/>
          </a:xfrm>
        </p:grpSpPr>
        <p:sp>
          <p:nvSpPr>
            <p:cNvPr id="52" name="TextBox 151">
              <a:extLst>
                <a:ext uri="{FF2B5EF4-FFF2-40B4-BE49-F238E27FC236}">
                  <a16:creationId xmlns:a16="http://schemas.microsoft.com/office/drawing/2014/main" id="{C0603329-0ECD-450A-8DCF-83677A2429C4}"/>
                </a:ext>
              </a:extLst>
            </p:cNvPr>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53" name="TextBox 152">
              <a:extLst>
                <a:ext uri="{FF2B5EF4-FFF2-40B4-BE49-F238E27FC236}">
                  <a16:creationId xmlns:a16="http://schemas.microsoft.com/office/drawing/2014/main" id="{5CDCF9AF-AE78-4A4C-BCBE-7F08862C0D98}"/>
                </a:ext>
              </a:extLst>
            </p:cNvPr>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54" name="Group 130">
            <a:extLst>
              <a:ext uri="{FF2B5EF4-FFF2-40B4-BE49-F238E27FC236}">
                <a16:creationId xmlns:a16="http://schemas.microsoft.com/office/drawing/2014/main" id="{948EEBC7-0D2D-48AE-B0D8-BA625119F11C}"/>
              </a:ext>
            </a:extLst>
          </p:cNvPr>
          <p:cNvGrpSpPr>
            <a:grpSpLocks/>
          </p:cNvGrpSpPr>
          <p:nvPr/>
        </p:nvGrpSpPr>
        <p:grpSpPr bwMode="auto">
          <a:xfrm>
            <a:off x="3689350" y="3833814"/>
            <a:ext cx="882650" cy="369887"/>
            <a:chOff x="2571515" y="5943600"/>
            <a:chExt cx="882292" cy="369332"/>
          </a:xfrm>
        </p:grpSpPr>
        <p:sp>
          <p:nvSpPr>
            <p:cNvPr id="55" name="TextBox 149">
              <a:extLst>
                <a:ext uri="{FF2B5EF4-FFF2-40B4-BE49-F238E27FC236}">
                  <a16:creationId xmlns:a16="http://schemas.microsoft.com/office/drawing/2014/main" id="{035DF00B-7415-4EBC-A44F-CD92CB6C3CBC}"/>
                </a:ext>
              </a:extLst>
            </p:cNvPr>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56" name="TextBox 150">
              <a:extLst>
                <a:ext uri="{FF2B5EF4-FFF2-40B4-BE49-F238E27FC236}">
                  <a16:creationId xmlns:a16="http://schemas.microsoft.com/office/drawing/2014/main" id="{C65E8214-FC9F-436C-8EC4-9ABB055D697B}"/>
                </a:ext>
              </a:extLst>
            </p:cNvPr>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57" name="Group 131">
            <a:extLst>
              <a:ext uri="{FF2B5EF4-FFF2-40B4-BE49-F238E27FC236}">
                <a16:creationId xmlns:a16="http://schemas.microsoft.com/office/drawing/2014/main" id="{037B82C4-3B13-4C9D-822B-F48D2D1D8442}"/>
              </a:ext>
            </a:extLst>
          </p:cNvPr>
          <p:cNvGrpSpPr>
            <a:grpSpLocks/>
          </p:cNvGrpSpPr>
          <p:nvPr/>
        </p:nvGrpSpPr>
        <p:grpSpPr bwMode="auto">
          <a:xfrm>
            <a:off x="1949451" y="3284538"/>
            <a:ext cx="1420813" cy="379412"/>
            <a:chOff x="5434299" y="4142433"/>
            <a:chExt cx="1421044" cy="379568"/>
          </a:xfrm>
        </p:grpSpPr>
        <p:sp>
          <p:nvSpPr>
            <p:cNvPr id="58" name="TextBox 147">
              <a:extLst>
                <a:ext uri="{FF2B5EF4-FFF2-40B4-BE49-F238E27FC236}">
                  <a16:creationId xmlns:a16="http://schemas.microsoft.com/office/drawing/2014/main" id="{B0C6F516-D20F-4E16-85E1-0A3450AF95CE}"/>
                </a:ext>
              </a:extLst>
            </p:cNvPr>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59" name="TextBox 148">
              <a:extLst>
                <a:ext uri="{FF2B5EF4-FFF2-40B4-BE49-F238E27FC236}">
                  <a16:creationId xmlns:a16="http://schemas.microsoft.com/office/drawing/2014/main" id="{2376BB67-735A-49C7-81CC-49447AF73D68}"/>
                </a:ext>
              </a:extLst>
            </p:cNvPr>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60" name="Group 132">
            <a:extLst>
              <a:ext uri="{FF2B5EF4-FFF2-40B4-BE49-F238E27FC236}">
                <a16:creationId xmlns:a16="http://schemas.microsoft.com/office/drawing/2014/main" id="{12F6D0AE-5758-46D7-8C5C-5E4502B612E1}"/>
              </a:ext>
            </a:extLst>
          </p:cNvPr>
          <p:cNvGrpSpPr>
            <a:grpSpLocks/>
          </p:cNvGrpSpPr>
          <p:nvPr/>
        </p:nvGrpSpPr>
        <p:grpSpPr bwMode="auto">
          <a:xfrm>
            <a:off x="3910014" y="3284539"/>
            <a:ext cx="1322387" cy="369887"/>
            <a:chOff x="7394096" y="4142433"/>
            <a:chExt cx="1323438" cy="369332"/>
          </a:xfrm>
        </p:grpSpPr>
        <p:sp>
          <p:nvSpPr>
            <p:cNvPr id="61" name="TextBox 145">
              <a:extLst>
                <a:ext uri="{FF2B5EF4-FFF2-40B4-BE49-F238E27FC236}">
                  <a16:creationId xmlns:a16="http://schemas.microsoft.com/office/drawing/2014/main" id="{61789C4D-470C-4AF3-A21C-466C855965B8}"/>
                </a:ext>
              </a:extLst>
            </p:cNvPr>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dirty="0"/>
                <a:t>39</a:t>
              </a:r>
            </a:p>
          </p:txBody>
        </p:sp>
        <p:sp>
          <p:nvSpPr>
            <p:cNvPr id="62" name="TextBox 146">
              <a:extLst>
                <a:ext uri="{FF2B5EF4-FFF2-40B4-BE49-F238E27FC236}">
                  <a16:creationId xmlns:a16="http://schemas.microsoft.com/office/drawing/2014/main" id="{39927D97-8282-4DD2-9530-BCE6E3EA50E2}"/>
                </a:ext>
              </a:extLst>
            </p:cNvPr>
            <p:cNvSpPr txBox="1">
              <a:spLocks noChangeArrowheads="1"/>
            </p:cNvSpPr>
            <p:nvPr/>
          </p:nvSpPr>
          <p:spPr bwMode="auto">
            <a:xfrm>
              <a:off x="8276388" y="4142433"/>
              <a:ext cx="441146" cy="369332"/>
            </a:xfrm>
            <a:prstGeom prst="rect">
              <a:avLst/>
            </a:prstGeom>
            <a:noFill/>
            <a:ln w="9525">
              <a:noFill/>
              <a:miter lim="800000"/>
              <a:headEnd/>
              <a:tailEnd/>
            </a:ln>
          </p:spPr>
          <p:txBody>
            <a:bodyPr wrap="none">
              <a:spAutoFit/>
            </a:bodyPr>
            <a:lstStyle/>
            <a:p>
              <a:r>
                <a:rPr lang="en-US" b="1" dirty="0">
                  <a:solidFill>
                    <a:srgbClr val="FF0000"/>
                  </a:solidFill>
                </a:rPr>
                <a:t>29</a:t>
              </a:r>
            </a:p>
          </p:txBody>
        </p:sp>
      </p:grpSp>
      <p:cxnSp>
        <p:nvCxnSpPr>
          <p:cNvPr id="63" name="Straight Connector 62">
            <a:extLst>
              <a:ext uri="{FF2B5EF4-FFF2-40B4-BE49-F238E27FC236}">
                <a16:creationId xmlns:a16="http://schemas.microsoft.com/office/drawing/2014/main" id="{91F400E9-8C09-4F08-ABCB-A6A6BFD488B8}"/>
              </a:ext>
            </a:extLst>
          </p:cNvPr>
          <p:cNvCxnSpPr>
            <a:stCxn id="43" idx="1"/>
            <a:endCxn id="44" idx="0"/>
          </p:cNvCxnSpPr>
          <p:nvPr/>
        </p:nvCxnSpPr>
        <p:spPr>
          <a:xfrm flipH="1">
            <a:off x="2660651" y="2391292"/>
            <a:ext cx="709612" cy="353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E3B258C-95DC-4FA1-ABD4-604384A19735}"/>
              </a:ext>
            </a:extLst>
          </p:cNvPr>
          <p:cNvCxnSpPr>
            <a:stCxn id="43" idx="3"/>
            <a:endCxn id="45" idx="0"/>
          </p:cNvCxnSpPr>
          <p:nvPr/>
        </p:nvCxnSpPr>
        <p:spPr>
          <a:xfrm>
            <a:off x="3811409" y="2391292"/>
            <a:ext cx="695504" cy="353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4BE4F75-32B9-4C84-A089-D7AAFFD317A9}"/>
              </a:ext>
            </a:extLst>
          </p:cNvPr>
          <p:cNvCxnSpPr>
            <a:endCxn id="58" idx="0"/>
          </p:cNvCxnSpPr>
          <p:nvPr/>
        </p:nvCxnSpPr>
        <p:spPr>
          <a:xfrm flipH="1">
            <a:off x="2170114" y="3114676"/>
            <a:ext cx="269875"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1B86504-078C-46E1-B4C4-9F71D022CDEA}"/>
              </a:ext>
            </a:extLst>
          </p:cNvPr>
          <p:cNvCxnSpPr/>
          <p:nvPr/>
        </p:nvCxnSpPr>
        <p:spPr>
          <a:xfrm flipH="1">
            <a:off x="4176713" y="3114676"/>
            <a:ext cx="220662"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5DE3A90-DD44-4F43-85C5-2E330A961EFC}"/>
              </a:ext>
            </a:extLst>
          </p:cNvPr>
          <p:cNvCxnSpPr>
            <a:stCxn id="59" idx="0"/>
          </p:cNvCxnSpPr>
          <p:nvPr/>
        </p:nvCxnSpPr>
        <p:spPr>
          <a:xfrm flipH="1" flipV="1">
            <a:off x="2881314" y="3114676"/>
            <a:ext cx="268287"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328F241-D1F8-49C7-9A71-108DAF22DD15}"/>
              </a:ext>
            </a:extLst>
          </p:cNvPr>
          <p:cNvCxnSpPr>
            <a:stCxn id="62" idx="0"/>
          </p:cNvCxnSpPr>
          <p:nvPr/>
        </p:nvCxnSpPr>
        <p:spPr>
          <a:xfrm flipH="1" flipV="1">
            <a:off x="4727576" y="3114676"/>
            <a:ext cx="284163"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FF26218-A6F0-4439-8BDF-7CDFB6872F93}"/>
              </a:ext>
            </a:extLst>
          </p:cNvPr>
          <p:cNvCxnSpPr>
            <a:stCxn id="49" idx="0"/>
          </p:cNvCxnSpPr>
          <p:nvPr/>
        </p:nvCxnSpPr>
        <p:spPr>
          <a:xfrm flipV="1">
            <a:off x="1949450" y="3654425"/>
            <a:ext cx="128588"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EEC73F9-0C16-4245-8A50-4F04AB98E031}"/>
              </a:ext>
            </a:extLst>
          </p:cNvPr>
          <p:cNvCxnSpPr>
            <a:stCxn id="50" idx="0"/>
          </p:cNvCxnSpPr>
          <p:nvPr/>
        </p:nvCxnSpPr>
        <p:spPr>
          <a:xfrm flipH="1" flipV="1">
            <a:off x="2305051" y="3654425"/>
            <a:ext cx="8572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1077E1A-D5AD-4DA6-B376-A65B774DAEDF}"/>
              </a:ext>
            </a:extLst>
          </p:cNvPr>
          <p:cNvCxnSpPr>
            <a:stCxn id="52" idx="0"/>
          </p:cNvCxnSpPr>
          <p:nvPr/>
        </p:nvCxnSpPr>
        <p:spPr>
          <a:xfrm flipV="1">
            <a:off x="2933700" y="3663951"/>
            <a:ext cx="82550"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60F1A4E-42C5-42CA-9E1E-E467562CF610}"/>
              </a:ext>
            </a:extLst>
          </p:cNvPr>
          <p:cNvCxnSpPr>
            <a:stCxn id="53" idx="0"/>
          </p:cNvCxnSpPr>
          <p:nvPr/>
        </p:nvCxnSpPr>
        <p:spPr>
          <a:xfrm flipH="1" flipV="1">
            <a:off x="3257550" y="3654425"/>
            <a:ext cx="10795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A24C0D3-B5AD-46BC-B2C8-62566DA285C8}"/>
              </a:ext>
            </a:extLst>
          </p:cNvPr>
          <p:cNvCxnSpPr>
            <a:stCxn id="55" idx="0"/>
          </p:cNvCxnSpPr>
          <p:nvPr/>
        </p:nvCxnSpPr>
        <p:spPr>
          <a:xfrm flipV="1">
            <a:off x="3910014" y="3654425"/>
            <a:ext cx="9207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F466D57-CD2B-4D8B-B4A7-7D5FC62C5A53}"/>
              </a:ext>
            </a:extLst>
          </p:cNvPr>
          <p:cNvCxnSpPr>
            <a:stCxn id="56" idx="0"/>
          </p:cNvCxnSpPr>
          <p:nvPr/>
        </p:nvCxnSpPr>
        <p:spPr>
          <a:xfrm flipH="1" flipV="1">
            <a:off x="4286250" y="3663951"/>
            <a:ext cx="65088" cy="169863"/>
          </a:xfrm>
          <a:prstGeom prst="line">
            <a:avLst/>
          </a:prstGeom>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02C6103B-A8A4-4074-82E8-CB90A8805F32}"/>
              </a:ext>
            </a:extLst>
          </p:cNvPr>
          <p:cNvGrpSpPr/>
          <p:nvPr/>
        </p:nvGrpSpPr>
        <p:grpSpPr>
          <a:xfrm>
            <a:off x="2974041" y="5823564"/>
            <a:ext cx="369332" cy="853577"/>
            <a:chOff x="964032" y="5823563"/>
            <a:chExt cx="369332" cy="853577"/>
          </a:xfrm>
        </p:grpSpPr>
        <p:sp>
          <p:nvSpPr>
            <p:cNvPr id="76" name="TextBox 75">
              <a:extLst>
                <a:ext uri="{FF2B5EF4-FFF2-40B4-BE49-F238E27FC236}">
                  <a16:creationId xmlns:a16="http://schemas.microsoft.com/office/drawing/2014/main" id="{03CBB011-1E3D-4296-9769-5844A62443C1}"/>
                </a:ext>
              </a:extLst>
            </p:cNvPr>
            <p:cNvSpPr txBox="1"/>
            <p:nvPr/>
          </p:nvSpPr>
          <p:spPr>
            <a:xfrm>
              <a:off x="964032" y="6107112"/>
              <a:ext cx="369332" cy="570028"/>
            </a:xfrm>
            <a:prstGeom prst="rect">
              <a:avLst/>
            </a:prstGeom>
            <a:noFill/>
          </p:spPr>
          <p:txBody>
            <a:bodyPr vert="vert" wrap="none">
              <a:spAutoFit/>
            </a:bodyPr>
            <a:lstStyle/>
            <a:p>
              <a:pPr>
                <a:defRPr/>
              </a:pPr>
              <a:r>
                <a:rPr lang="en-US" sz="1200" b="1" dirty="0"/>
                <a:t>Parent</a:t>
              </a:r>
            </a:p>
          </p:txBody>
        </p:sp>
        <p:cxnSp>
          <p:nvCxnSpPr>
            <p:cNvPr id="77" name="Straight Connector 76">
              <a:extLst>
                <a:ext uri="{FF2B5EF4-FFF2-40B4-BE49-F238E27FC236}">
                  <a16:creationId xmlns:a16="http://schemas.microsoft.com/office/drawing/2014/main" id="{5012B509-E9A4-4E65-9B68-65454CB8BB5D}"/>
                </a:ext>
              </a:extLst>
            </p:cNvPr>
            <p:cNvCxnSpPr>
              <a:cxnSpLocks/>
            </p:cNvCxnSpPr>
            <p:nvPr/>
          </p:nvCxnSpPr>
          <p:spPr>
            <a:xfrm>
              <a:off x="1143000" y="5823563"/>
              <a:ext cx="0" cy="27432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CE307559-ABDD-4DD7-A759-23392081745A}"/>
              </a:ext>
            </a:extLst>
          </p:cNvPr>
          <p:cNvGrpSpPr/>
          <p:nvPr/>
        </p:nvGrpSpPr>
        <p:grpSpPr>
          <a:xfrm>
            <a:off x="5174414" y="5823563"/>
            <a:ext cx="369332" cy="641980"/>
            <a:chOff x="964032" y="5823563"/>
            <a:chExt cx="369332" cy="641980"/>
          </a:xfrm>
        </p:grpSpPr>
        <p:sp>
          <p:nvSpPr>
            <p:cNvPr id="82" name="TextBox 81">
              <a:extLst>
                <a:ext uri="{FF2B5EF4-FFF2-40B4-BE49-F238E27FC236}">
                  <a16:creationId xmlns:a16="http://schemas.microsoft.com/office/drawing/2014/main" id="{53F326F2-5E4F-439D-9E14-06A7E56CAEBE}"/>
                </a:ext>
              </a:extLst>
            </p:cNvPr>
            <p:cNvSpPr txBox="1"/>
            <p:nvPr/>
          </p:nvSpPr>
          <p:spPr>
            <a:xfrm>
              <a:off x="964032" y="6107112"/>
              <a:ext cx="369332" cy="358431"/>
            </a:xfrm>
            <a:prstGeom prst="rect">
              <a:avLst/>
            </a:prstGeom>
            <a:noFill/>
          </p:spPr>
          <p:txBody>
            <a:bodyPr vert="vert" wrap="none">
              <a:spAutoFit/>
            </a:bodyPr>
            <a:lstStyle/>
            <a:p>
              <a:pPr>
                <a:defRPr/>
              </a:pPr>
              <a:r>
                <a:rPr lang="en-US" sz="1200" b="1" dirty="0"/>
                <a:t>Min</a:t>
              </a:r>
            </a:p>
          </p:txBody>
        </p:sp>
        <p:cxnSp>
          <p:nvCxnSpPr>
            <p:cNvPr id="83" name="Straight Connector 82">
              <a:extLst>
                <a:ext uri="{FF2B5EF4-FFF2-40B4-BE49-F238E27FC236}">
                  <a16:creationId xmlns:a16="http://schemas.microsoft.com/office/drawing/2014/main" id="{94A78554-6989-4E37-9F4E-753F17FB89F3}"/>
                </a:ext>
              </a:extLst>
            </p:cNvPr>
            <p:cNvCxnSpPr>
              <a:cxnSpLocks/>
            </p:cNvCxnSpPr>
            <p:nvPr/>
          </p:nvCxnSpPr>
          <p:spPr>
            <a:xfrm>
              <a:off x="1143000" y="5823563"/>
              <a:ext cx="0" cy="27432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945844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47</a:t>
            </a:fld>
            <a:endParaRPr lang="en-US" dirty="0"/>
          </a:p>
        </p:txBody>
      </p:sp>
      <p:sp>
        <p:nvSpPr>
          <p:cNvPr id="2" name="Title 1"/>
          <p:cNvSpPr>
            <a:spLocks noGrp="1"/>
          </p:cNvSpPr>
          <p:nvPr>
            <p:ph type="title"/>
          </p:nvPr>
        </p:nvSpPr>
        <p:spPr/>
        <p:txBody>
          <a:bodyPr/>
          <a:lstStyle/>
          <a:p>
            <a:r>
              <a:rPr lang="en-US" dirty="0"/>
              <a:t>Removal from a Vector Min-Heap </a:t>
            </a:r>
          </a:p>
        </p:txBody>
      </p:sp>
      <p:graphicFrame>
        <p:nvGraphicFramePr>
          <p:cNvPr id="87" name="Table 86"/>
          <p:cNvGraphicFramePr>
            <a:graphicFrameLocks noGrp="1"/>
          </p:cNvGraphicFramePr>
          <p:nvPr/>
        </p:nvGraphicFramePr>
        <p:xfrm>
          <a:off x="1767840" y="5029200"/>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b="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rgbClr val="FF0000"/>
                          </a:solidFill>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rgbClr val="FF0000"/>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46" name="TextBox 3"/>
          <p:cNvSpPr txBox="1">
            <a:spLocks noChangeArrowheads="1"/>
          </p:cNvSpPr>
          <p:nvPr/>
        </p:nvSpPr>
        <p:spPr bwMode="auto">
          <a:xfrm>
            <a:off x="5399088" y="1437718"/>
            <a:ext cx="4659312" cy="3400931"/>
          </a:xfrm>
          <a:prstGeom prst="rect">
            <a:avLst/>
          </a:prstGeom>
          <a:noFill/>
          <a:ln w="9525">
            <a:noFill/>
            <a:miter lim="800000"/>
            <a:headEnd/>
            <a:tailEnd/>
          </a:ln>
        </p:spPr>
        <p:txBody>
          <a:bodyPr wrap="square">
            <a:spAutoFit/>
          </a:bodyPr>
          <a:lstStyle/>
          <a:p>
            <a:pPr marL="282575" indent="-282575">
              <a:buSzPct val="100000"/>
              <a:buFont typeface="+mj-lt"/>
              <a:buAutoNum type="arabicPeriod"/>
            </a:pPr>
            <a:r>
              <a:rPr lang="en-US" sz="1200" b="1" dirty="0">
                <a:latin typeface="Consolas" panose="020B0609020204030204" pitchFamily="49" charset="0"/>
                <a:cs typeface="Consolas" panose="020B0609020204030204" pitchFamily="49" charset="0"/>
              </a:rPr>
              <a:t>Save table[0].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table[0] to table[--size].</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parent to 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while (true)</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   Set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to (2 × parent) + 1</a:t>
            </a:r>
          </a:p>
          <a:p>
            <a:pPr marL="282575" indent="-282575">
              <a:buSzPct val="100000"/>
            </a:pPr>
            <a:r>
              <a:rPr lang="en-US" sz="1200" b="1" dirty="0">
                <a:latin typeface="Consolas" panose="020B0609020204030204" pitchFamily="49" charset="0"/>
                <a:cs typeface="Consolas" panose="020B0609020204030204" pitchFamily="49" charset="0"/>
              </a:rPr>
              <a:t>          and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 to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+ 1.</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break.</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Set minChild to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 &lt;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and</a:t>
            </a:r>
          </a:p>
          <a:p>
            <a:pPr marL="282575" indent="-282575">
              <a:buSzPct val="100000"/>
            </a:pPr>
            <a:r>
              <a:rPr lang="en-US" sz="1200" b="1" dirty="0">
                <a:latin typeface="Consolas" panose="020B0609020204030204" pitchFamily="49" charset="0"/>
                <a:cs typeface="Consolas" panose="020B0609020204030204" pitchFamily="49" charset="0"/>
              </a:rPr>
              <a:t>             table[</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table[</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Set minChild to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solidFill>
                  <a:srgbClr val="FF0000"/>
                </a:solidFill>
                <a:latin typeface="Consolas" panose="020B0609020204030204" pitchFamily="49" charset="0"/>
                <a:cs typeface="Consolas" panose="020B0609020204030204" pitchFamily="49" charset="0"/>
              </a:rPr>
              <a:t>   if table[parent] &lt;= table[minChild] break.</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Swap table[parent] and table[minChild].</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Set parent to minChild.</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Return saved value.</a:t>
            </a:r>
          </a:p>
        </p:txBody>
      </p:sp>
      <p:sp>
        <p:nvSpPr>
          <p:cNvPr id="48" name="TextBox 115">
            <a:extLst>
              <a:ext uri="{FF2B5EF4-FFF2-40B4-BE49-F238E27FC236}">
                <a16:creationId xmlns:a16="http://schemas.microsoft.com/office/drawing/2014/main" id="{4260E6CE-8AF3-4193-932D-63C9E507B1C8}"/>
              </a:ext>
            </a:extLst>
          </p:cNvPr>
          <p:cNvSpPr txBox="1">
            <a:spLocks noChangeArrowheads="1"/>
          </p:cNvSpPr>
          <p:nvPr/>
        </p:nvSpPr>
        <p:spPr bwMode="auto">
          <a:xfrm>
            <a:off x="1888290" y="1610847"/>
            <a:ext cx="312737" cy="368300"/>
          </a:xfrm>
          <a:prstGeom prst="rect">
            <a:avLst/>
          </a:prstGeom>
          <a:noFill/>
          <a:ln w="9525">
            <a:noFill/>
            <a:miter lim="800000"/>
            <a:headEnd/>
            <a:tailEnd/>
          </a:ln>
        </p:spPr>
        <p:txBody>
          <a:bodyPr wrap="none">
            <a:spAutoFit/>
          </a:bodyPr>
          <a:lstStyle/>
          <a:p>
            <a:r>
              <a:rPr lang="en-US" b="1" dirty="0"/>
              <a:t>8</a:t>
            </a:r>
          </a:p>
        </p:txBody>
      </p:sp>
      <p:sp>
        <p:nvSpPr>
          <p:cNvPr id="43" name="TextBox 115">
            <a:extLst>
              <a:ext uri="{FF2B5EF4-FFF2-40B4-BE49-F238E27FC236}">
                <a16:creationId xmlns:a16="http://schemas.microsoft.com/office/drawing/2014/main" id="{ADEBF841-B56C-4754-8D14-FE2195E3C115}"/>
              </a:ext>
            </a:extLst>
          </p:cNvPr>
          <p:cNvSpPr txBox="1">
            <a:spLocks noChangeArrowheads="1"/>
          </p:cNvSpPr>
          <p:nvPr/>
        </p:nvSpPr>
        <p:spPr bwMode="auto">
          <a:xfrm>
            <a:off x="3370263" y="2206625"/>
            <a:ext cx="441146" cy="369332"/>
          </a:xfrm>
          <a:prstGeom prst="rect">
            <a:avLst/>
          </a:prstGeom>
          <a:noFill/>
          <a:ln w="9525">
            <a:noFill/>
            <a:miter lim="800000"/>
            <a:headEnd/>
            <a:tailEnd/>
          </a:ln>
        </p:spPr>
        <p:txBody>
          <a:bodyPr wrap="none">
            <a:spAutoFit/>
          </a:bodyPr>
          <a:lstStyle/>
          <a:p>
            <a:r>
              <a:rPr lang="en-US" b="1" dirty="0"/>
              <a:t>10</a:t>
            </a:r>
          </a:p>
        </p:txBody>
      </p:sp>
      <p:sp>
        <p:nvSpPr>
          <p:cNvPr id="44" name="TextBox 118">
            <a:extLst>
              <a:ext uri="{FF2B5EF4-FFF2-40B4-BE49-F238E27FC236}">
                <a16:creationId xmlns:a16="http://schemas.microsoft.com/office/drawing/2014/main" id="{B1EDB8A2-5F4A-4C15-928F-17459EC94072}"/>
              </a:ext>
            </a:extLst>
          </p:cNvPr>
          <p:cNvSpPr txBox="1">
            <a:spLocks noChangeArrowheads="1"/>
          </p:cNvSpPr>
          <p:nvPr/>
        </p:nvSpPr>
        <p:spPr bwMode="auto">
          <a:xfrm>
            <a:off x="2439989" y="2744789"/>
            <a:ext cx="441325" cy="369887"/>
          </a:xfrm>
          <a:prstGeom prst="rect">
            <a:avLst/>
          </a:prstGeom>
          <a:noFill/>
          <a:ln w="9525">
            <a:noFill/>
            <a:miter lim="800000"/>
            <a:headEnd/>
            <a:tailEnd/>
          </a:ln>
        </p:spPr>
        <p:txBody>
          <a:bodyPr wrap="none">
            <a:spAutoFit/>
          </a:bodyPr>
          <a:lstStyle/>
          <a:p>
            <a:r>
              <a:rPr lang="en-US" b="1"/>
              <a:t>18</a:t>
            </a:r>
          </a:p>
        </p:txBody>
      </p:sp>
      <p:sp>
        <p:nvSpPr>
          <p:cNvPr id="45" name="TextBox 127">
            <a:extLst>
              <a:ext uri="{FF2B5EF4-FFF2-40B4-BE49-F238E27FC236}">
                <a16:creationId xmlns:a16="http://schemas.microsoft.com/office/drawing/2014/main" id="{59FC82DA-65E9-4C0A-BD36-48830848CFED}"/>
              </a:ext>
            </a:extLst>
          </p:cNvPr>
          <p:cNvSpPr txBox="1">
            <a:spLocks noChangeArrowheads="1"/>
          </p:cNvSpPr>
          <p:nvPr/>
        </p:nvSpPr>
        <p:spPr bwMode="auto">
          <a:xfrm>
            <a:off x="4286251" y="2744789"/>
            <a:ext cx="441325" cy="369887"/>
          </a:xfrm>
          <a:prstGeom prst="rect">
            <a:avLst/>
          </a:prstGeom>
          <a:noFill/>
          <a:ln w="9525">
            <a:noFill/>
            <a:miter lim="800000"/>
            <a:headEnd/>
            <a:tailEnd/>
          </a:ln>
        </p:spPr>
        <p:txBody>
          <a:bodyPr>
            <a:spAutoFit/>
          </a:bodyPr>
          <a:lstStyle/>
          <a:p>
            <a:pPr algn="ctr"/>
            <a:r>
              <a:rPr lang="en-US" b="1" dirty="0">
                <a:solidFill>
                  <a:srgbClr val="FF0000"/>
                </a:solidFill>
              </a:rPr>
              <a:t>66</a:t>
            </a:r>
          </a:p>
        </p:txBody>
      </p:sp>
      <p:grpSp>
        <p:nvGrpSpPr>
          <p:cNvPr id="47" name="Group 128">
            <a:extLst>
              <a:ext uri="{FF2B5EF4-FFF2-40B4-BE49-F238E27FC236}">
                <a16:creationId xmlns:a16="http://schemas.microsoft.com/office/drawing/2014/main" id="{DDB96B19-EDD2-4F87-B2F8-2EF421DA137A}"/>
              </a:ext>
            </a:extLst>
          </p:cNvPr>
          <p:cNvGrpSpPr>
            <a:grpSpLocks/>
          </p:cNvGrpSpPr>
          <p:nvPr/>
        </p:nvGrpSpPr>
        <p:grpSpPr bwMode="auto">
          <a:xfrm>
            <a:off x="1728788" y="3833814"/>
            <a:ext cx="882650" cy="369887"/>
            <a:chOff x="4590254" y="5277977"/>
            <a:chExt cx="882292" cy="369332"/>
          </a:xfrm>
        </p:grpSpPr>
        <p:sp>
          <p:nvSpPr>
            <p:cNvPr id="49" name="TextBox 153">
              <a:extLst>
                <a:ext uri="{FF2B5EF4-FFF2-40B4-BE49-F238E27FC236}">
                  <a16:creationId xmlns:a16="http://schemas.microsoft.com/office/drawing/2014/main" id="{19EB45CF-B8FB-4A86-A029-30F807453DBD}"/>
                </a:ext>
              </a:extLst>
            </p:cNvPr>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50" name="TextBox 154">
              <a:extLst>
                <a:ext uri="{FF2B5EF4-FFF2-40B4-BE49-F238E27FC236}">
                  <a16:creationId xmlns:a16="http://schemas.microsoft.com/office/drawing/2014/main" id="{F2574412-0AA4-4F20-9541-68F0D5CE015C}"/>
                </a:ext>
              </a:extLst>
            </p:cNvPr>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51" name="Group 129">
            <a:extLst>
              <a:ext uri="{FF2B5EF4-FFF2-40B4-BE49-F238E27FC236}">
                <a16:creationId xmlns:a16="http://schemas.microsoft.com/office/drawing/2014/main" id="{151DD607-DBF5-4EAA-BA37-207E660CF5A6}"/>
              </a:ext>
            </a:extLst>
          </p:cNvPr>
          <p:cNvGrpSpPr>
            <a:grpSpLocks/>
          </p:cNvGrpSpPr>
          <p:nvPr/>
        </p:nvGrpSpPr>
        <p:grpSpPr bwMode="auto">
          <a:xfrm>
            <a:off x="2713039" y="3833814"/>
            <a:ext cx="873125" cy="369887"/>
            <a:chOff x="2571515" y="5410200"/>
            <a:chExt cx="873193" cy="369332"/>
          </a:xfrm>
        </p:grpSpPr>
        <p:sp>
          <p:nvSpPr>
            <p:cNvPr id="52" name="TextBox 151">
              <a:extLst>
                <a:ext uri="{FF2B5EF4-FFF2-40B4-BE49-F238E27FC236}">
                  <a16:creationId xmlns:a16="http://schemas.microsoft.com/office/drawing/2014/main" id="{C0603329-0ECD-450A-8DCF-83677A2429C4}"/>
                </a:ext>
              </a:extLst>
            </p:cNvPr>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53" name="TextBox 152">
              <a:extLst>
                <a:ext uri="{FF2B5EF4-FFF2-40B4-BE49-F238E27FC236}">
                  <a16:creationId xmlns:a16="http://schemas.microsoft.com/office/drawing/2014/main" id="{5CDCF9AF-AE78-4A4C-BCBE-7F08862C0D98}"/>
                </a:ext>
              </a:extLst>
            </p:cNvPr>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54" name="Group 130">
            <a:extLst>
              <a:ext uri="{FF2B5EF4-FFF2-40B4-BE49-F238E27FC236}">
                <a16:creationId xmlns:a16="http://schemas.microsoft.com/office/drawing/2014/main" id="{948EEBC7-0D2D-48AE-B0D8-BA625119F11C}"/>
              </a:ext>
            </a:extLst>
          </p:cNvPr>
          <p:cNvGrpSpPr>
            <a:grpSpLocks/>
          </p:cNvGrpSpPr>
          <p:nvPr/>
        </p:nvGrpSpPr>
        <p:grpSpPr bwMode="auto">
          <a:xfrm>
            <a:off x="3689350" y="3833814"/>
            <a:ext cx="882650" cy="369887"/>
            <a:chOff x="2571515" y="5943600"/>
            <a:chExt cx="882292" cy="369332"/>
          </a:xfrm>
        </p:grpSpPr>
        <p:sp>
          <p:nvSpPr>
            <p:cNvPr id="55" name="TextBox 149">
              <a:extLst>
                <a:ext uri="{FF2B5EF4-FFF2-40B4-BE49-F238E27FC236}">
                  <a16:creationId xmlns:a16="http://schemas.microsoft.com/office/drawing/2014/main" id="{035DF00B-7415-4EBC-A44F-CD92CB6C3CBC}"/>
                </a:ext>
              </a:extLst>
            </p:cNvPr>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56" name="TextBox 150">
              <a:extLst>
                <a:ext uri="{FF2B5EF4-FFF2-40B4-BE49-F238E27FC236}">
                  <a16:creationId xmlns:a16="http://schemas.microsoft.com/office/drawing/2014/main" id="{C65E8214-FC9F-436C-8EC4-9ABB055D697B}"/>
                </a:ext>
              </a:extLst>
            </p:cNvPr>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57" name="Group 131">
            <a:extLst>
              <a:ext uri="{FF2B5EF4-FFF2-40B4-BE49-F238E27FC236}">
                <a16:creationId xmlns:a16="http://schemas.microsoft.com/office/drawing/2014/main" id="{037B82C4-3B13-4C9D-822B-F48D2D1D8442}"/>
              </a:ext>
            </a:extLst>
          </p:cNvPr>
          <p:cNvGrpSpPr>
            <a:grpSpLocks/>
          </p:cNvGrpSpPr>
          <p:nvPr/>
        </p:nvGrpSpPr>
        <p:grpSpPr bwMode="auto">
          <a:xfrm>
            <a:off x="1949451" y="3284538"/>
            <a:ext cx="1420813" cy="379412"/>
            <a:chOff x="5434299" y="4142433"/>
            <a:chExt cx="1421044" cy="379568"/>
          </a:xfrm>
        </p:grpSpPr>
        <p:sp>
          <p:nvSpPr>
            <p:cNvPr id="58" name="TextBox 147">
              <a:extLst>
                <a:ext uri="{FF2B5EF4-FFF2-40B4-BE49-F238E27FC236}">
                  <a16:creationId xmlns:a16="http://schemas.microsoft.com/office/drawing/2014/main" id="{B0C6F516-D20F-4E16-85E1-0A3450AF95CE}"/>
                </a:ext>
              </a:extLst>
            </p:cNvPr>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59" name="TextBox 148">
              <a:extLst>
                <a:ext uri="{FF2B5EF4-FFF2-40B4-BE49-F238E27FC236}">
                  <a16:creationId xmlns:a16="http://schemas.microsoft.com/office/drawing/2014/main" id="{2376BB67-735A-49C7-81CC-49447AF73D68}"/>
                </a:ext>
              </a:extLst>
            </p:cNvPr>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60" name="Group 132">
            <a:extLst>
              <a:ext uri="{FF2B5EF4-FFF2-40B4-BE49-F238E27FC236}">
                <a16:creationId xmlns:a16="http://schemas.microsoft.com/office/drawing/2014/main" id="{12F6D0AE-5758-46D7-8C5C-5E4502B612E1}"/>
              </a:ext>
            </a:extLst>
          </p:cNvPr>
          <p:cNvGrpSpPr>
            <a:grpSpLocks/>
          </p:cNvGrpSpPr>
          <p:nvPr/>
        </p:nvGrpSpPr>
        <p:grpSpPr bwMode="auto">
          <a:xfrm>
            <a:off x="3910014" y="3284539"/>
            <a:ext cx="1322387" cy="369887"/>
            <a:chOff x="7394096" y="4142433"/>
            <a:chExt cx="1323438" cy="369332"/>
          </a:xfrm>
        </p:grpSpPr>
        <p:sp>
          <p:nvSpPr>
            <p:cNvPr id="61" name="TextBox 145">
              <a:extLst>
                <a:ext uri="{FF2B5EF4-FFF2-40B4-BE49-F238E27FC236}">
                  <a16:creationId xmlns:a16="http://schemas.microsoft.com/office/drawing/2014/main" id="{61789C4D-470C-4AF3-A21C-466C855965B8}"/>
                </a:ext>
              </a:extLst>
            </p:cNvPr>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dirty="0"/>
                <a:t>39</a:t>
              </a:r>
            </a:p>
          </p:txBody>
        </p:sp>
        <p:sp>
          <p:nvSpPr>
            <p:cNvPr id="62" name="TextBox 146">
              <a:extLst>
                <a:ext uri="{FF2B5EF4-FFF2-40B4-BE49-F238E27FC236}">
                  <a16:creationId xmlns:a16="http://schemas.microsoft.com/office/drawing/2014/main" id="{39927D97-8282-4DD2-9530-BCE6E3EA50E2}"/>
                </a:ext>
              </a:extLst>
            </p:cNvPr>
            <p:cNvSpPr txBox="1">
              <a:spLocks noChangeArrowheads="1"/>
            </p:cNvSpPr>
            <p:nvPr/>
          </p:nvSpPr>
          <p:spPr bwMode="auto">
            <a:xfrm>
              <a:off x="8276388" y="4142433"/>
              <a:ext cx="441146" cy="369332"/>
            </a:xfrm>
            <a:prstGeom prst="rect">
              <a:avLst/>
            </a:prstGeom>
            <a:noFill/>
            <a:ln w="9525">
              <a:noFill/>
              <a:miter lim="800000"/>
              <a:headEnd/>
              <a:tailEnd/>
            </a:ln>
          </p:spPr>
          <p:txBody>
            <a:bodyPr wrap="none">
              <a:spAutoFit/>
            </a:bodyPr>
            <a:lstStyle/>
            <a:p>
              <a:r>
                <a:rPr lang="en-US" b="1" dirty="0">
                  <a:solidFill>
                    <a:srgbClr val="FF0000"/>
                  </a:solidFill>
                </a:rPr>
                <a:t>29</a:t>
              </a:r>
            </a:p>
          </p:txBody>
        </p:sp>
      </p:grpSp>
      <p:cxnSp>
        <p:nvCxnSpPr>
          <p:cNvPr id="63" name="Straight Connector 62">
            <a:extLst>
              <a:ext uri="{FF2B5EF4-FFF2-40B4-BE49-F238E27FC236}">
                <a16:creationId xmlns:a16="http://schemas.microsoft.com/office/drawing/2014/main" id="{91F400E9-8C09-4F08-ABCB-A6A6BFD488B8}"/>
              </a:ext>
            </a:extLst>
          </p:cNvPr>
          <p:cNvCxnSpPr>
            <a:stCxn id="43" idx="1"/>
            <a:endCxn id="44" idx="0"/>
          </p:cNvCxnSpPr>
          <p:nvPr/>
        </p:nvCxnSpPr>
        <p:spPr>
          <a:xfrm flipH="1">
            <a:off x="2660651" y="2391292"/>
            <a:ext cx="709612" cy="353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E3B258C-95DC-4FA1-ABD4-604384A19735}"/>
              </a:ext>
            </a:extLst>
          </p:cNvPr>
          <p:cNvCxnSpPr>
            <a:stCxn id="43" idx="3"/>
            <a:endCxn id="45" idx="0"/>
          </p:cNvCxnSpPr>
          <p:nvPr/>
        </p:nvCxnSpPr>
        <p:spPr>
          <a:xfrm>
            <a:off x="3811409" y="2391292"/>
            <a:ext cx="695504" cy="353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4BE4F75-32B9-4C84-A089-D7AAFFD317A9}"/>
              </a:ext>
            </a:extLst>
          </p:cNvPr>
          <p:cNvCxnSpPr>
            <a:endCxn id="58" idx="0"/>
          </p:cNvCxnSpPr>
          <p:nvPr/>
        </p:nvCxnSpPr>
        <p:spPr>
          <a:xfrm flipH="1">
            <a:off x="2170114" y="3114676"/>
            <a:ext cx="269875"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1B86504-078C-46E1-B4C4-9F71D022CDEA}"/>
              </a:ext>
            </a:extLst>
          </p:cNvPr>
          <p:cNvCxnSpPr/>
          <p:nvPr/>
        </p:nvCxnSpPr>
        <p:spPr>
          <a:xfrm flipH="1">
            <a:off x="4176713" y="3114676"/>
            <a:ext cx="220662"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5DE3A90-DD44-4F43-85C5-2E330A961EFC}"/>
              </a:ext>
            </a:extLst>
          </p:cNvPr>
          <p:cNvCxnSpPr>
            <a:stCxn id="59" idx="0"/>
          </p:cNvCxnSpPr>
          <p:nvPr/>
        </p:nvCxnSpPr>
        <p:spPr>
          <a:xfrm flipH="1" flipV="1">
            <a:off x="2881314" y="3114676"/>
            <a:ext cx="268287"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328F241-D1F8-49C7-9A71-108DAF22DD15}"/>
              </a:ext>
            </a:extLst>
          </p:cNvPr>
          <p:cNvCxnSpPr>
            <a:stCxn id="62" idx="0"/>
          </p:cNvCxnSpPr>
          <p:nvPr/>
        </p:nvCxnSpPr>
        <p:spPr>
          <a:xfrm flipH="1" flipV="1">
            <a:off x="4727576" y="3114676"/>
            <a:ext cx="284163"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FF26218-A6F0-4439-8BDF-7CDFB6872F93}"/>
              </a:ext>
            </a:extLst>
          </p:cNvPr>
          <p:cNvCxnSpPr>
            <a:stCxn id="49" idx="0"/>
          </p:cNvCxnSpPr>
          <p:nvPr/>
        </p:nvCxnSpPr>
        <p:spPr>
          <a:xfrm flipV="1">
            <a:off x="1949450" y="3654425"/>
            <a:ext cx="128588"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EEC73F9-0C16-4245-8A50-4F04AB98E031}"/>
              </a:ext>
            </a:extLst>
          </p:cNvPr>
          <p:cNvCxnSpPr>
            <a:stCxn id="50" idx="0"/>
          </p:cNvCxnSpPr>
          <p:nvPr/>
        </p:nvCxnSpPr>
        <p:spPr>
          <a:xfrm flipH="1" flipV="1">
            <a:off x="2305051" y="3654425"/>
            <a:ext cx="8572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1077E1A-D5AD-4DA6-B376-A65B774DAEDF}"/>
              </a:ext>
            </a:extLst>
          </p:cNvPr>
          <p:cNvCxnSpPr>
            <a:stCxn id="52" idx="0"/>
          </p:cNvCxnSpPr>
          <p:nvPr/>
        </p:nvCxnSpPr>
        <p:spPr>
          <a:xfrm flipV="1">
            <a:off x="2933700" y="3663951"/>
            <a:ext cx="82550"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60F1A4E-42C5-42CA-9E1E-E467562CF610}"/>
              </a:ext>
            </a:extLst>
          </p:cNvPr>
          <p:cNvCxnSpPr>
            <a:stCxn id="53" idx="0"/>
          </p:cNvCxnSpPr>
          <p:nvPr/>
        </p:nvCxnSpPr>
        <p:spPr>
          <a:xfrm flipH="1" flipV="1">
            <a:off x="3257550" y="3654425"/>
            <a:ext cx="10795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A24C0D3-B5AD-46BC-B2C8-62566DA285C8}"/>
              </a:ext>
            </a:extLst>
          </p:cNvPr>
          <p:cNvCxnSpPr>
            <a:stCxn id="55" idx="0"/>
          </p:cNvCxnSpPr>
          <p:nvPr/>
        </p:nvCxnSpPr>
        <p:spPr>
          <a:xfrm flipV="1">
            <a:off x="3910014" y="3654425"/>
            <a:ext cx="9207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F466D57-CD2B-4D8B-B4A7-7D5FC62C5A53}"/>
              </a:ext>
            </a:extLst>
          </p:cNvPr>
          <p:cNvCxnSpPr>
            <a:stCxn id="56" idx="0"/>
          </p:cNvCxnSpPr>
          <p:nvPr/>
        </p:nvCxnSpPr>
        <p:spPr>
          <a:xfrm flipH="1" flipV="1">
            <a:off x="4286250" y="3663951"/>
            <a:ext cx="65088" cy="169863"/>
          </a:xfrm>
          <a:prstGeom prst="line">
            <a:avLst/>
          </a:prstGeom>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02C6103B-A8A4-4074-82E8-CB90A8805F32}"/>
              </a:ext>
            </a:extLst>
          </p:cNvPr>
          <p:cNvGrpSpPr/>
          <p:nvPr/>
        </p:nvGrpSpPr>
        <p:grpSpPr>
          <a:xfrm>
            <a:off x="2974041" y="5823564"/>
            <a:ext cx="369332" cy="853577"/>
            <a:chOff x="964032" y="5823563"/>
            <a:chExt cx="369332" cy="853577"/>
          </a:xfrm>
        </p:grpSpPr>
        <p:sp>
          <p:nvSpPr>
            <p:cNvPr id="76" name="TextBox 75">
              <a:extLst>
                <a:ext uri="{FF2B5EF4-FFF2-40B4-BE49-F238E27FC236}">
                  <a16:creationId xmlns:a16="http://schemas.microsoft.com/office/drawing/2014/main" id="{03CBB011-1E3D-4296-9769-5844A62443C1}"/>
                </a:ext>
              </a:extLst>
            </p:cNvPr>
            <p:cNvSpPr txBox="1"/>
            <p:nvPr/>
          </p:nvSpPr>
          <p:spPr>
            <a:xfrm>
              <a:off x="964032" y="6107112"/>
              <a:ext cx="369332" cy="570028"/>
            </a:xfrm>
            <a:prstGeom prst="rect">
              <a:avLst/>
            </a:prstGeom>
            <a:noFill/>
          </p:spPr>
          <p:txBody>
            <a:bodyPr vert="vert" wrap="none">
              <a:spAutoFit/>
            </a:bodyPr>
            <a:lstStyle/>
            <a:p>
              <a:pPr>
                <a:defRPr/>
              </a:pPr>
              <a:r>
                <a:rPr lang="en-US" sz="1200" b="1" dirty="0"/>
                <a:t>Parent</a:t>
              </a:r>
            </a:p>
          </p:txBody>
        </p:sp>
        <p:cxnSp>
          <p:nvCxnSpPr>
            <p:cNvPr id="77" name="Straight Connector 76">
              <a:extLst>
                <a:ext uri="{FF2B5EF4-FFF2-40B4-BE49-F238E27FC236}">
                  <a16:creationId xmlns:a16="http://schemas.microsoft.com/office/drawing/2014/main" id="{5012B509-E9A4-4E65-9B68-65454CB8BB5D}"/>
                </a:ext>
              </a:extLst>
            </p:cNvPr>
            <p:cNvCxnSpPr>
              <a:cxnSpLocks/>
            </p:cNvCxnSpPr>
            <p:nvPr/>
          </p:nvCxnSpPr>
          <p:spPr>
            <a:xfrm>
              <a:off x="1143000" y="5823563"/>
              <a:ext cx="0" cy="27432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CE307559-ABDD-4DD7-A759-23392081745A}"/>
              </a:ext>
            </a:extLst>
          </p:cNvPr>
          <p:cNvGrpSpPr/>
          <p:nvPr/>
        </p:nvGrpSpPr>
        <p:grpSpPr>
          <a:xfrm>
            <a:off x="5174414" y="5823563"/>
            <a:ext cx="369332" cy="641980"/>
            <a:chOff x="964032" y="5823563"/>
            <a:chExt cx="369332" cy="641980"/>
          </a:xfrm>
        </p:grpSpPr>
        <p:sp>
          <p:nvSpPr>
            <p:cNvPr id="82" name="TextBox 81">
              <a:extLst>
                <a:ext uri="{FF2B5EF4-FFF2-40B4-BE49-F238E27FC236}">
                  <a16:creationId xmlns:a16="http://schemas.microsoft.com/office/drawing/2014/main" id="{53F326F2-5E4F-439D-9E14-06A7E56CAEBE}"/>
                </a:ext>
              </a:extLst>
            </p:cNvPr>
            <p:cNvSpPr txBox="1"/>
            <p:nvPr/>
          </p:nvSpPr>
          <p:spPr>
            <a:xfrm>
              <a:off x="964032" y="6107112"/>
              <a:ext cx="369332" cy="358431"/>
            </a:xfrm>
            <a:prstGeom prst="rect">
              <a:avLst/>
            </a:prstGeom>
            <a:noFill/>
          </p:spPr>
          <p:txBody>
            <a:bodyPr vert="vert" wrap="none">
              <a:spAutoFit/>
            </a:bodyPr>
            <a:lstStyle/>
            <a:p>
              <a:pPr>
                <a:defRPr/>
              </a:pPr>
              <a:r>
                <a:rPr lang="en-US" sz="1200" b="1" dirty="0"/>
                <a:t>Min</a:t>
              </a:r>
            </a:p>
          </p:txBody>
        </p:sp>
        <p:cxnSp>
          <p:nvCxnSpPr>
            <p:cNvPr id="83" name="Straight Connector 82">
              <a:extLst>
                <a:ext uri="{FF2B5EF4-FFF2-40B4-BE49-F238E27FC236}">
                  <a16:creationId xmlns:a16="http://schemas.microsoft.com/office/drawing/2014/main" id="{94A78554-6989-4E37-9F4E-753F17FB89F3}"/>
                </a:ext>
              </a:extLst>
            </p:cNvPr>
            <p:cNvCxnSpPr>
              <a:cxnSpLocks/>
            </p:cNvCxnSpPr>
            <p:nvPr/>
          </p:nvCxnSpPr>
          <p:spPr>
            <a:xfrm>
              <a:off x="1143000" y="5823563"/>
              <a:ext cx="0" cy="27432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14770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48</a:t>
            </a:fld>
            <a:endParaRPr lang="en-US" dirty="0"/>
          </a:p>
        </p:txBody>
      </p:sp>
      <p:sp>
        <p:nvSpPr>
          <p:cNvPr id="2" name="Title 1"/>
          <p:cNvSpPr>
            <a:spLocks noGrp="1"/>
          </p:cNvSpPr>
          <p:nvPr>
            <p:ph type="title"/>
          </p:nvPr>
        </p:nvSpPr>
        <p:spPr/>
        <p:txBody>
          <a:bodyPr/>
          <a:lstStyle/>
          <a:p>
            <a:r>
              <a:rPr lang="en-US" dirty="0"/>
              <a:t>Removal from a Vector Min-Heap </a:t>
            </a:r>
          </a:p>
        </p:txBody>
      </p:sp>
      <p:graphicFrame>
        <p:nvGraphicFramePr>
          <p:cNvPr id="87" name="Table 86"/>
          <p:cNvGraphicFramePr>
            <a:graphicFrameLocks noGrp="1"/>
          </p:cNvGraphicFramePr>
          <p:nvPr/>
        </p:nvGraphicFramePr>
        <p:xfrm>
          <a:off x="1767840" y="5029200"/>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b="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rgbClr val="FF0000"/>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rgbClr val="FF0000"/>
                          </a:solidFill>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46" name="TextBox 3"/>
          <p:cNvSpPr txBox="1">
            <a:spLocks noChangeArrowheads="1"/>
          </p:cNvSpPr>
          <p:nvPr/>
        </p:nvSpPr>
        <p:spPr bwMode="auto">
          <a:xfrm>
            <a:off x="5399088" y="1437718"/>
            <a:ext cx="4659312" cy="3400931"/>
          </a:xfrm>
          <a:prstGeom prst="rect">
            <a:avLst/>
          </a:prstGeom>
          <a:noFill/>
          <a:ln w="9525">
            <a:noFill/>
            <a:miter lim="800000"/>
            <a:headEnd/>
            <a:tailEnd/>
          </a:ln>
        </p:spPr>
        <p:txBody>
          <a:bodyPr wrap="square">
            <a:spAutoFit/>
          </a:bodyPr>
          <a:lstStyle/>
          <a:p>
            <a:pPr marL="282575" indent="-282575">
              <a:buSzPct val="100000"/>
              <a:buFont typeface="+mj-lt"/>
              <a:buAutoNum type="arabicPeriod"/>
            </a:pPr>
            <a:r>
              <a:rPr lang="en-US" sz="1200" b="1" dirty="0">
                <a:latin typeface="Consolas" panose="020B0609020204030204" pitchFamily="49" charset="0"/>
                <a:cs typeface="Consolas" panose="020B0609020204030204" pitchFamily="49" charset="0"/>
              </a:rPr>
              <a:t>Save table[0].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table[0] to table[--size].</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parent to 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while (true)</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   Set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to (2 × parent) + 1</a:t>
            </a:r>
          </a:p>
          <a:p>
            <a:pPr marL="282575" indent="-282575">
              <a:buSzPct val="100000"/>
            </a:pPr>
            <a:r>
              <a:rPr lang="en-US" sz="1200" b="1" dirty="0">
                <a:latin typeface="Consolas" panose="020B0609020204030204" pitchFamily="49" charset="0"/>
                <a:cs typeface="Consolas" panose="020B0609020204030204" pitchFamily="49" charset="0"/>
              </a:rPr>
              <a:t>          and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 to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+ 1.</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break.</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Set minChild to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 &lt;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and</a:t>
            </a:r>
          </a:p>
          <a:p>
            <a:pPr marL="282575" indent="-282575">
              <a:buSzPct val="100000"/>
            </a:pPr>
            <a:r>
              <a:rPr lang="en-US" sz="1200" b="1" dirty="0">
                <a:latin typeface="Consolas" panose="020B0609020204030204" pitchFamily="49" charset="0"/>
                <a:cs typeface="Consolas" panose="020B0609020204030204" pitchFamily="49" charset="0"/>
              </a:rPr>
              <a:t>             table[</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table[</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Set minChild to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if table[parent] &lt;= table[minChild] break.</a:t>
            </a:r>
          </a:p>
          <a:p>
            <a:pPr marL="282575" indent="-282575">
              <a:spcBef>
                <a:spcPts val="400"/>
              </a:spcBef>
              <a:buSzPct val="100000"/>
              <a:buFont typeface="+mj-lt"/>
              <a:buAutoNum type="arabicPeriod" startAt="9"/>
            </a:pPr>
            <a:r>
              <a:rPr lang="en-US" sz="1200" b="1" dirty="0">
                <a:solidFill>
                  <a:srgbClr val="FF0000"/>
                </a:solidFill>
                <a:latin typeface="Consolas" panose="020B0609020204030204" pitchFamily="49" charset="0"/>
                <a:cs typeface="Consolas" panose="020B0609020204030204" pitchFamily="49" charset="0"/>
              </a:rPr>
              <a:t>   Swap table[parent] and table[minChild].</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Set parent to minChild.</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Return saved value.</a:t>
            </a:r>
          </a:p>
        </p:txBody>
      </p:sp>
      <p:sp>
        <p:nvSpPr>
          <p:cNvPr id="48" name="TextBox 115">
            <a:extLst>
              <a:ext uri="{FF2B5EF4-FFF2-40B4-BE49-F238E27FC236}">
                <a16:creationId xmlns:a16="http://schemas.microsoft.com/office/drawing/2014/main" id="{4260E6CE-8AF3-4193-932D-63C9E507B1C8}"/>
              </a:ext>
            </a:extLst>
          </p:cNvPr>
          <p:cNvSpPr txBox="1">
            <a:spLocks noChangeArrowheads="1"/>
          </p:cNvSpPr>
          <p:nvPr/>
        </p:nvSpPr>
        <p:spPr bwMode="auto">
          <a:xfrm>
            <a:off x="1888290" y="1610847"/>
            <a:ext cx="312737" cy="368300"/>
          </a:xfrm>
          <a:prstGeom prst="rect">
            <a:avLst/>
          </a:prstGeom>
          <a:noFill/>
          <a:ln w="9525">
            <a:noFill/>
            <a:miter lim="800000"/>
            <a:headEnd/>
            <a:tailEnd/>
          </a:ln>
        </p:spPr>
        <p:txBody>
          <a:bodyPr wrap="none">
            <a:spAutoFit/>
          </a:bodyPr>
          <a:lstStyle/>
          <a:p>
            <a:r>
              <a:rPr lang="en-US" b="1" dirty="0"/>
              <a:t>8</a:t>
            </a:r>
          </a:p>
        </p:txBody>
      </p:sp>
      <p:sp>
        <p:nvSpPr>
          <p:cNvPr id="43" name="TextBox 115">
            <a:extLst>
              <a:ext uri="{FF2B5EF4-FFF2-40B4-BE49-F238E27FC236}">
                <a16:creationId xmlns:a16="http://schemas.microsoft.com/office/drawing/2014/main" id="{ADEBF841-B56C-4754-8D14-FE2195E3C115}"/>
              </a:ext>
            </a:extLst>
          </p:cNvPr>
          <p:cNvSpPr txBox="1">
            <a:spLocks noChangeArrowheads="1"/>
          </p:cNvSpPr>
          <p:nvPr/>
        </p:nvSpPr>
        <p:spPr bwMode="auto">
          <a:xfrm>
            <a:off x="3370263" y="2206625"/>
            <a:ext cx="441146" cy="369332"/>
          </a:xfrm>
          <a:prstGeom prst="rect">
            <a:avLst/>
          </a:prstGeom>
          <a:noFill/>
          <a:ln w="9525">
            <a:noFill/>
            <a:miter lim="800000"/>
            <a:headEnd/>
            <a:tailEnd/>
          </a:ln>
        </p:spPr>
        <p:txBody>
          <a:bodyPr wrap="none">
            <a:spAutoFit/>
          </a:bodyPr>
          <a:lstStyle/>
          <a:p>
            <a:r>
              <a:rPr lang="en-US" b="1" dirty="0"/>
              <a:t>10</a:t>
            </a:r>
          </a:p>
        </p:txBody>
      </p:sp>
      <p:sp>
        <p:nvSpPr>
          <p:cNvPr id="44" name="TextBox 118">
            <a:extLst>
              <a:ext uri="{FF2B5EF4-FFF2-40B4-BE49-F238E27FC236}">
                <a16:creationId xmlns:a16="http://schemas.microsoft.com/office/drawing/2014/main" id="{B1EDB8A2-5F4A-4C15-928F-17459EC94072}"/>
              </a:ext>
            </a:extLst>
          </p:cNvPr>
          <p:cNvSpPr txBox="1">
            <a:spLocks noChangeArrowheads="1"/>
          </p:cNvSpPr>
          <p:nvPr/>
        </p:nvSpPr>
        <p:spPr bwMode="auto">
          <a:xfrm>
            <a:off x="2439989" y="2744789"/>
            <a:ext cx="441325" cy="369887"/>
          </a:xfrm>
          <a:prstGeom prst="rect">
            <a:avLst/>
          </a:prstGeom>
          <a:noFill/>
          <a:ln w="9525">
            <a:noFill/>
            <a:miter lim="800000"/>
            <a:headEnd/>
            <a:tailEnd/>
          </a:ln>
        </p:spPr>
        <p:txBody>
          <a:bodyPr wrap="none">
            <a:spAutoFit/>
          </a:bodyPr>
          <a:lstStyle/>
          <a:p>
            <a:r>
              <a:rPr lang="en-US" b="1"/>
              <a:t>18</a:t>
            </a:r>
          </a:p>
        </p:txBody>
      </p:sp>
      <p:sp>
        <p:nvSpPr>
          <p:cNvPr id="45" name="TextBox 127">
            <a:extLst>
              <a:ext uri="{FF2B5EF4-FFF2-40B4-BE49-F238E27FC236}">
                <a16:creationId xmlns:a16="http://schemas.microsoft.com/office/drawing/2014/main" id="{59FC82DA-65E9-4C0A-BD36-48830848CFED}"/>
              </a:ext>
            </a:extLst>
          </p:cNvPr>
          <p:cNvSpPr txBox="1">
            <a:spLocks noChangeArrowheads="1"/>
          </p:cNvSpPr>
          <p:nvPr/>
        </p:nvSpPr>
        <p:spPr bwMode="auto">
          <a:xfrm>
            <a:off x="4286251" y="2744789"/>
            <a:ext cx="441325" cy="369887"/>
          </a:xfrm>
          <a:prstGeom prst="rect">
            <a:avLst/>
          </a:prstGeom>
          <a:noFill/>
          <a:ln w="9525">
            <a:noFill/>
            <a:miter lim="800000"/>
            <a:headEnd/>
            <a:tailEnd/>
          </a:ln>
        </p:spPr>
        <p:txBody>
          <a:bodyPr>
            <a:spAutoFit/>
          </a:bodyPr>
          <a:lstStyle/>
          <a:p>
            <a:pPr algn="ctr"/>
            <a:r>
              <a:rPr lang="en-US" b="1" dirty="0">
                <a:solidFill>
                  <a:srgbClr val="FF0000"/>
                </a:solidFill>
              </a:rPr>
              <a:t>29</a:t>
            </a:r>
          </a:p>
        </p:txBody>
      </p:sp>
      <p:grpSp>
        <p:nvGrpSpPr>
          <p:cNvPr id="47" name="Group 128">
            <a:extLst>
              <a:ext uri="{FF2B5EF4-FFF2-40B4-BE49-F238E27FC236}">
                <a16:creationId xmlns:a16="http://schemas.microsoft.com/office/drawing/2014/main" id="{DDB96B19-EDD2-4F87-B2F8-2EF421DA137A}"/>
              </a:ext>
            </a:extLst>
          </p:cNvPr>
          <p:cNvGrpSpPr>
            <a:grpSpLocks/>
          </p:cNvGrpSpPr>
          <p:nvPr/>
        </p:nvGrpSpPr>
        <p:grpSpPr bwMode="auto">
          <a:xfrm>
            <a:off x="1728788" y="3833814"/>
            <a:ext cx="882650" cy="369887"/>
            <a:chOff x="4590254" y="5277977"/>
            <a:chExt cx="882292" cy="369332"/>
          </a:xfrm>
        </p:grpSpPr>
        <p:sp>
          <p:nvSpPr>
            <p:cNvPr id="49" name="TextBox 153">
              <a:extLst>
                <a:ext uri="{FF2B5EF4-FFF2-40B4-BE49-F238E27FC236}">
                  <a16:creationId xmlns:a16="http://schemas.microsoft.com/office/drawing/2014/main" id="{19EB45CF-B8FB-4A86-A029-30F807453DBD}"/>
                </a:ext>
              </a:extLst>
            </p:cNvPr>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50" name="TextBox 154">
              <a:extLst>
                <a:ext uri="{FF2B5EF4-FFF2-40B4-BE49-F238E27FC236}">
                  <a16:creationId xmlns:a16="http://schemas.microsoft.com/office/drawing/2014/main" id="{F2574412-0AA4-4F20-9541-68F0D5CE015C}"/>
                </a:ext>
              </a:extLst>
            </p:cNvPr>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51" name="Group 129">
            <a:extLst>
              <a:ext uri="{FF2B5EF4-FFF2-40B4-BE49-F238E27FC236}">
                <a16:creationId xmlns:a16="http://schemas.microsoft.com/office/drawing/2014/main" id="{151DD607-DBF5-4EAA-BA37-207E660CF5A6}"/>
              </a:ext>
            </a:extLst>
          </p:cNvPr>
          <p:cNvGrpSpPr>
            <a:grpSpLocks/>
          </p:cNvGrpSpPr>
          <p:nvPr/>
        </p:nvGrpSpPr>
        <p:grpSpPr bwMode="auto">
          <a:xfrm>
            <a:off x="2713039" y="3833814"/>
            <a:ext cx="873125" cy="369887"/>
            <a:chOff x="2571515" y="5410200"/>
            <a:chExt cx="873193" cy="369332"/>
          </a:xfrm>
        </p:grpSpPr>
        <p:sp>
          <p:nvSpPr>
            <p:cNvPr id="52" name="TextBox 151">
              <a:extLst>
                <a:ext uri="{FF2B5EF4-FFF2-40B4-BE49-F238E27FC236}">
                  <a16:creationId xmlns:a16="http://schemas.microsoft.com/office/drawing/2014/main" id="{C0603329-0ECD-450A-8DCF-83677A2429C4}"/>
                </a:ext>
              </a:extLst>
            </p:cNvPr>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53" name="TextBox 152">
              <a:extLst>
                <a:ext uri="{FF2B5EF4-FFF2-40B4-BE49-F238E27FC236}">
                  <a16:creationId xmlns:a16="http://schemas.microsoft.com/office/drawing/2014/main" id="{5CDCF9AF-AE78-4A4C-BCBE-7F08862C0D98}"/>
                </a:ext>
              </a:extLst>
            </p:cNvPr>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54" name="Group 130">
            <a:extLst>
              <a:ext uri="{FF2B5EF4-FFF2-40B4-BE49-F238E27FC236}">
                <a16:creationId xmlns:a16="http://schemas.microsoft.com/office/drawing/2014/main" id="{948EEBC7-0D2D-48AE-B0D8-BA625119F11C}"/>
              </a:ext>
            </a:extLst>
          </p:cNvPr>
          <p:cNvGrpSpPr>
            <a:grpSpLocks/>
          </p:cNvGrpSpPr>
          <p:nvPr/>
        </p:nvGrpSpPr>
        <p:grpSpPr bwMode="auto">
          <a:xfrm>
            <a:off x="3689350" y="3833814"/>
            <a:ext cx="882650" cy="369887"/>
            <a:chOff x="2571515" y="5943600"/>
            <a:chExt cx="882292" cy="369332"/>
          </a:xfrm>
        </p:grpSpPr>
        <p:sp>
          <p:nvSpPr>
            <p:cNvPr id="55" name="TextBox 149">
              <a:extLst>
                <a:ext uri="{FF2B5EF4-FFF2-40B4-BE49-F238E27FC236}">
                  <a16:creationId xmlns:a16="http://schemas.microsoft.com/office/drawing/2014/main" id="{035DF00B-7415-4EBC-A44F-CD92CB6C3CBC}"/>
                </a:ext>
              </a:extLst>
            </p:cNvPr>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56" name="TextBox 150">
              <a:extLst>
                <a:ext uri="{FF2B5EF4-FFF2-40B4-BE49-F238E27FC236}">
                  <a16:creationId xmlns:a16="http://schemas.microsoft.com/office/drawing/2014/main" id="{C65E8214-FC9F-436C-8EC4-9ABB055D697B}"/>
                </a:ext>
              </a:extLst>
            </p:cNvPr>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57" name="Group 131">
            <a:extLst>
              <a:ext uri="{FF2B5EF4-FFF2-40B4-BE49-F238E27FC236}">
                <a16:creationId xmlns:a16="http://schemas.microsoft.com/office/drawing/2014/main" id="{037B82C4-3B13-4C9D-822B-F48D2D1D8442}"/>
              </a:ext>
            </a:extLst>
          </p:cNvPr>
          <p:cNvGrpSpPr>
            <a:grpSpLocks/>
          </p:cNvGrpSpPr>
          <p:nvPr/>
        </p:nvGrpSpPr>
        <p:grpSpPr bwMode="auto">
          <a:xfrm>
            <a:off x="1949451" y="3284538"/>
            <a:ext cx="1420813" cy="379412"/>
            <a:chOff x="5434299" y="4142433"/>
            <a:chExt cx="1421044" cy="379568"/>
          </a:xfrm>
        </p:grpSpPr>
        <p:sp>
          <p:nvSpPr>
            <p:cNvPr id="58" name="TextBox 147">
              <a:extLst>
                <a:ext uri="{FF2B5EF4-FFF2-40B4-BE49-F238E27FC236}">
                  <a16:creationId xmlns:a16="http://schemas.microsoft.com/office/drawing/2014/main" id="{B0C6F516-D20F-4E16-85E1-0A3450AF95CE}"/>
                </a:ext>
              </a:extLst>
            </p:cNvPr>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59" name="TextBox 148">
              <a:extLst>
                <a:ext uri="{FF2B5EF4-FFF2-40B4-BE49-F238E27FC236}">
                  <a16:creationId xmlns:a16="http://schemas.microsoft.com/office/drawing/2014/main" id="{2376BB67-735A-49C7-81CC-49447AF73D68}"/>
                </a:ext>
              </a:extLst>
            </p:cNvPr>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60" name="Group 132">
            <a:extLst>
              <a:ext uri="{FF2B5EF4-FFF2-40B4-BE49-F238E27FC236}">
                <a16:creationId xmlns:a16="http://schemas.microsoft.com/office/drawing/2014/main" id="{12F6D0AE-5758-46D7-8C5C-5E4502B612E1}"/>
              </a:ext>
            </a:extLst>
          </p:cNvPr>
          <p:cNvGrpSpPr>
            <a:grpSpLocks/>
          </p:cNvGrpSpPr>
          <p:nvPr/>
        </p:nvGrpSpPr>
        <p:grpSpPr bwMode="auto">
          <a:xfrm>
            <a:off x="3910015" y="3284539"/>
            <a:ext cx="1322737" cy="369887"/>
            <a:chOff x="7394096" y="4142433"/>
            <a:chExt cx="1323788" cy="369332"/>
          </a:xfrm>
        </p:grpSpPr>
        <p:sp>
          <p:nvSpPr>
            <p:cNvPr id="61" name="TextBox 145">
              <a:extLst>
                <a:ext uri="{FF2B5EF4-FFF2-40B4-BE49-F238E27FC236}">
                  <a16:creationId xmlns:a16="http://schemas.microsoft.com/office/drawing/2014/main" id="{61789C4D-470C-4AF3-A21C-466C855965B8}"/>
                </a:ext>
              </a:extLst>
            </p:cNvPr>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dirty="0"/>
                <a:t>39</a:t>
              </a:r>
            </a:p>
          </p:txBody>
        </p:sp>
        <p:sp>
          <p:nvSpPr>
            <p:cNvPr id="62" name="TextBox 146">
              <a:extLst>
                <a:ext uri="{FF2B5EF4-FFF2-40B4-BE49-F238E27FC236}">
                  <a16:creationId xmlns:a16="http://schemas.microsoft.com/office/drawing/2014/main" id="{39927D97-8282-4DD2-9530-BCE6E3EA50E2}"/>
                </a:ext>
              </a:extLst>
            </p:cNvPr>
            <p:cNvSpPr txBox="1">
              <a:spLocks noChangeArrowheads="1"/>
            </p:cNvSpPr>
            <p:nvPr/>
          </p:nvSpPr>
          <p:spPr bwMode="auto">
            <a:xfrm>
              <a:off x="8276388" y="4142433"/>
              <a:ext cx="441496" cy="368778"/>
            </a:xfrm>
            <a:prstGeom prst="rect">
              <a:avLst/>
            </a:prstGeom>
            <a:noFill/>
            <a:ln w="9525">
              <a:noFill/>
              <a:miter lim="800000"/>
              <a:headEnd/>
              <a:tailEnd/>
            </a:ln>
          </p:spPr>
          <p:txBody>
            <a:bodyPr wrap="none">
              <a:spAutoFit/>
            </a:bodyPr>
            <a:lstStyle/>
            <a:p>
              <a:r>
                <a:rPr lang="en-US" b="1" dirty="0">
                  <a:solidFill>
                    <a:srgbClr val="FF0000"/>
                  </a:solidFill>
                </a:rPr>
                <a:t>66</a:t>
              </a:r>
            </a:p>
          </p:txBody>
        </p:sp>
      </p:grpSp>
      <p:cxnSp>
        <p:nvCxnSpPr>
          <p:cNvPr id="63" name="Straight Connector 62">
            <a:extLst>
              <a:ext uri="{FF2B5EF4-FFF2-40B4-BE49-F238E27FC236}">
                <a16:creationId xmlns:a16="http://schemas.microsoft.com/office/drawing/2014/main" id="{91F400E9-8C09-4F08-ABCB-A6A6BFD488B8}"/>
              </a:ext>
            </a:extLst>
          </p:cNvPr>
          <p:cNvCxnSpPr>
            <a:stCxn id="43" idx="1"/>
            <a:endCxn id="44" idx="0"/>
          </p:cNvCxnSpPr>
          <p:nvPr/>
        </p:nvCxnSpPr>
        <p:spPr>
          <a:xfrm flipH="1">
            <a:off x="2660651" y="2391292"/>
            <a:ext cx="709612" cy="353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E3B258C-95DC-4FA1-ABD4-604384A19735}"/>
              </a:ext>
            </a:extLst>
          </p:cNvPr>
          <p:cNvCxnSpPr>
            <a:stCxn id="43" idx="3"/>
            <a:endCxn id="45" idx="0"/>
          </p:cNvCxnSpPr>
          <p:nvPr/>
        </p:nvCxnSpPr>
        <p:spPr>
          <a:xfrm>
            <a:off x="3811409" y="2391292"/>
            <a:ext cx="695504" cy="353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4BE4F75-32B9-4C84-A089-D7AAFFD317A9}"/>
              </a:ext>
            </a:extLst>
          </p:cNvPr>
          <p:cNvCxnSpPr>
            <a:endCxn id="58" idx="0"/>
          </p:cNvCxnSpPr>
          <p:nvPr/>
        </p:nvCxnSpPr>
        <p:spPr>
          <a:xfrm flipH="1">
            <a:off x="2170114" y="3114676"/>
            <a:ext cx="269875"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1B86504-078C-46E1-B4C4-9F71D022CDEA}"/>
              </a:ext>
            </a:extLst>
          </p:cNvPr>
          <p:cNvCxnSpPr/>
          <p:nvPr/>
        </p:nvCxnSpPr>
        <p:spPr>
          <a:xfrm flipH="1">
            <a:off x="4176713" y="3114676"/>
            <a:ext cx="220662"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5DE3A90-DD44-4F43-85C5-2E330A961EFC}"/>
              </a:ext>
            </a:extLst>
          </p:cNvPr>
          <p:cNvCxnSpPr>
            <a:stCxn id="59" idx="0"/>
          </p:cNvCxnSpPr>
          <p:nvPr/>
        </p:nvCxnSpPr>
        <p:spPr>
          <a:xfrm flipH="1" flipV="1">
            <a:off x="2881314" y="3114676"/>
            <a:ext cx="268287"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328F241-D1F8-49C7-9A71-108DAF22DD15}"/>
              </a:ext>
            </a:extLst>
          </p:cNvPr>
          <p:cNvCxnSpPr>
            <a:stCxn id="62" idx="0"/>
          </p:cNvCxnSpPr>
          <p:nvPr/>
        </p:nvCxnSpPr>
        <p:spPr>
          <a:xfrm flipH="1" flipV="1">
            <a:off x="4727577" y="3114676"/>
            <a:ext cx="284603" cy="169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FF26218-A6F0-4439-8BDF-7CDFB6872F93}"/>
              </a:ext>
            </a:extLst>
          </p:cNvPr>
          <p:cNvCxnSpPr>
            <a:stCxn id="49" idx="0"/>
          </p:cNvCxnSpPr>
          <p:nvPr/>
        </p:nvCxnSpPr>
        <p:spPr>
          <a:xfrm flipV="1">
            <a:off x="1949450" y="3654425"/>
            <a:ext cx="128588"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EEC73F9-0C16-4245-8A50-4F04AB98E031}"/>
              </a:ext>
            </a:extLst>
          </p:cNvPr>
          <p:cNvCxnSpPr>
            <a:stCxn id="50" idx="0"/>
          </p:cNvCxnSpPr>
          <p:nvPr/>
        </p:nvCxnSpPr>
        <p:spPr>
          <a:xfrm flipH="1" flipV="1">
            <a:off x="2305051" y="3654425"/>
            <a:ext cx="8572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1077E1A-D5AD-4DA6-B376-A65B774DAEDF}"/>
              </a:ext>
            </a:extLst>
          </p:cNvPr>
          <p:cNvCxnSpPr>
            <a:stCxn id="52" idx="0"/>
          </p:cNvCxnSpPr>
          <p:nvPr/>
        </p:nvCxnSpPr>
        <p:spPr>
          <a:xfrm flipV="1">
            <a:off x="2933700" y="3663951"/>
            <a:ext cx="82550"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60F1A4E-42C5-42CA-9E1E-E467562CF610}"/>
              </a:ext>
            </a:extLst>
          </p:cNvPr>
          <p:cNvCxnSpPr>
            <a:stCxn id="53" idx="0"/>
          </p:cNvCxnSpPr>
          <p:nvPr/>
        </p:nvCxnSpPr>
        <p:spPr>
          <a:xfrm flipH="1" flipV="1">
            <a:off x="3257550" y="3654425"/>
            <a:ext cx="10795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A24C0D3-B5AD-46BC-B2C8-62566DA285C8}"/>
              </a:ext>
            </a:extLst>
          </p:cNvPr>
          <p:cNvCxnSpPr>
            <a:stCxn id="55" idx="0"/>
          </p:cNvCxnSpPr>
          <p:nvPr/>
        </p:nvCxnSpPr>
        <p:spPr>
          <a:xfrm flipV="1">
            <a:off x="3910014" y="3654425"/>
            <a:ext cx="9207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F466D57-CD2B-4D8B-B4A7-7D5FC62C5A53}"/>
              </a:ext>
            </a:extLst>
          </p:cNvPr>
          <p:cNvCxnSpPr>
            <a:stCxn id="56" idx="0"/>
          </p:cNvCxnSpPr>
          <p:nvPr/>
        </p:nvCxnSpPr>
        <p:spPr>
          <a:xfrm flipH="1" flipV="1">
            <a:off x="4286250" y="3663951"/>
            <a:ext cx="65088" cy="169863"/>
          </a:xfrm>
          <a:prstGeom prst="line">
            <a:avLst/>
          </a:prstGeom>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02C6103B-A8A4-4074-82E8-CB90A8805F32}"/>
              </a:ext>
            </a:extLst>
          </p:cNvPr>
          <p:cNvGrpSpPr/>
          <p:nvPr/>
        </p:nvGrpSpPr>
        <p:grpSpPr>
          <a:xfrm>
            <a:off x="2974041" y="5823564"/>
            <a:ext cx="369332" cy="853577"/>
            <a:chOff x="964032" y="5823563"/>
            <a:chExt cx="369332" cy="853577"/>
          </a:xfrm>
        </p:grpSpPr>
        <p:sp>
          <p:nvSpPr>
            <p:cNvPr id="76" name="TextBox 75">
              <a:extLst>
                <a:ext uri="{FF2B5EF4-FFF2-40B4-BE49-F238E27FC236}">
                  <a16:creationId xmlns:a16="http://schemas.microsoft.com/office/drawing/2014/main" id="{03CBB011-1E3D-4296-9769-5844A62443C1}"/>
                </a:ext>
              </a:extLst>
            </p:cNvPr>
            <p:cNvSpPr txBox="1"/>
            <p:nvPr/>
          </p:nvSpPr>
          <p:spPr>
            <a:xfrm>
              <a:off x="964032" y="6107112"/>
              <a:ext cx="369332" cy="570028"/>
            </a:xfrm>
            <a:prstGeom prst="rect">
              <a:avLst/>
            </a:prstGeom>
            <a:noFill/>
          </p:spPr>
          <p:txBody>
            <a:bodyPr vert="vert" wrap="none">
              <a:spAutoFit/>
            </a:bodyPr>
            <a:lstStyle/>
            <a:p>
              <a:pPr>
                <a:defRPr/>
              </a:pPr>
              <a:r>
                <a:rPr lang="en-US" sz="1200" b="1" dirty="0"/>
                <a:t>Parent</a:t>
              </a:r>
            </a:p>
          </p:txBody>
        </p:sp>
        <p:cxnSp>
          <p:nvCxnSpPr>
            <p:cNvPr id="77" name="Straight Connector 76">
              <a:extLst>
                <a:ext uri="{FF2B5EF4-FFF2-40B4-BE49-F238E27FC236}">
                  <a16:creationId xmlns:a16="http://schemas.microsoft.com/office/drawing/2014/main" id="{5012B509-E9A4-4E65-9B68-65454CB8BB5D}"/>
                </a:ext>
              </a:extLst>
            </p:cNvPr>
            <p:cNvCxnSpPr>
              <a:cxnSpLocks/>
            </p:cNvCxnSpPr>
            <p:nvPr/>
          </p:nvCxnSpPr>
          <p:spPr>
            <a:xfrm>
              <a:off x="1143000" y="5823563"/>
              <a:ext cx="0" cy="27432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grpSp>
      <p:grpSp>
        <p:nvGrpSpPr>
          <p:cNvPr id="81" name="Group 80">
            <a:extLst>
              <a:ext uri="{FF2B5EF4-FFF2-40B4-BE49-F238E27FC236}">
                <a16:creationId xmlns:a16="http://schemas.microsoft.com/office/drawing/2014/main" id="{CE307559-ABDD-4DD7-A759-23392081745A}"/>
              </a:ext>
            </a:extLst>
          </p:cNvPr>
          <p:cNvGrpSpPr/>
          <p:nvPr/>
        </p:nvGrpSpPr>
        <p:grpSpPr>
          <a:xfrm>
            <a:off x="5174414" y="5823563"/>
            <a:ext cx="369332" cy="641980"/>
            <a:chOff x="964032" y="5823563"/>
            <a:chExt cx="369332" cy="641980"/>
          </a:xfrm>
        </p:grpSpPr>
        <p:sp>
          <p:nvSpPr>
            <p:cNvPr id="82" name="TextBox 81">
              <a:extLst>
                <a:ext uri="{FF2B5EF4-FFF2-40B4-BE49-F238E27FC236}">
                  <a16:creationId xmlns:a16="http://schemas.microsoft.com/office/drawing/2014/main" id="{53F326F2-5E4F-439D-9E14-06A7E56CAEBE}"/>
                </a:ext>
              </a:extLst>
            </p:cNvPr>
            <p:cNvSpPr txBox="1"/>
            <p:nvPr/>
          </p:nvSpPr>
          <p:spPr>
            <a:xfrm>
              <a:off x="964032" y="6107112"/>
              <a:ext cx="369332" cy="358431"/>
            </a:xfrm>
            <a:prstGeom prst="rect">
              <a:avLst/>
            </a:prstGeom>
            <a:noFill/>
          </p:spPr>
          <p:txBody>
            <a:bodyPr vert="vert" wrap="none">
              <a:spAutoFit/>
            </a:bodyPr>
            <a:lstStyle/>
            <a:p>
              <a:pPr>
                <a:defRPr/>
              </a:pPr>
              <a:r>
                <a:rPr lang="en-US" sz="1200" b="1" dirty="0"/>
                <a:t>Min</a:t>
              </a:r>
            </a:p>
          </p:txBody>
        </p:sp>
        <p:cxnSp>
          <p:nvCxnSpPr>
            <p:cNvPr id="83" name="Straight Connector 82">
              <a:extLst>
                <a:ext uri="{FF2B5EF4-FFF2-40B4-BE49-F238E27FC236}">
                  <a16:creationId xmlns:a16="http://schemas.microsoft.com/office/drawing/2014/main" id="{94A78554-6989-4E37-9F4E-753F17FB89F3}"/>
                </a:ext>
              </a:extLst>
            </p:cNvPr>
            <p:cNvCxnSpPr>
              <a:cxnSpLocks/>
            </p:cNvCxnSpPr>
            <p:nvPr/>
          </p:nvCxnSpPr>
          <p:spPr>
            <a:xfrm>
              <a:off x="1143000" y="5823563"/>
              <a:ext cx="0" cy="27432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075318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49</a:t>
            </a:fld>
            <a:endParaRPr lang="en-US" dirty="0"/>
          </a:p>
        </p:txBody>
      </p:sp>
      <p:sp>
        <p:nvSpPr>
          <p:cNvPr id="2" name="Title 1"/>
          <p:cNvSpPr>
            <a:spLocks noGrp="1"/>
          </p:cNvSpPr>
          <p:nvPr>
            <p:ph type="title"/>
          </p:nvPr>
        </p:nvSpPr>
        <p:spPr/>
        <p:txBody>
          <a:bodyPr/>
          <a:lstStyle/>
          <a:p>
            <a:r>
              <a:rPr lang="en-US" dirty="0"/>
              <a:t>Removal from a Vector Min-Heap </a:t>
            </a:r>
          </a:p>
        </p:txBody>
      </p:sp>
      <p:graphicFrame>
        <p:nvGraphicFramePr>
          <p:cNvPr id="87" name="Table 86"/>
          <p:cNvGraphicFramePr>
            <a:graphicFrameLocks noGrp="1"/>
          </p:cNvGraphicFramePr>
          <p:nvPr/>
        </p:nvGraphicFramePr>
        <p:xfrm>
          <a:off x="1767840" y="5029200"/>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b="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rgbClr val="FF0000"/>
                          </a:solidFill>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46" name="TextBox 3"/>
          <p:cNvSpPr txBox="1">
            <a:spLocks noChangeArrowheads="1"/>
          </p:cNvSpPr>
          <p:nvPr/>
        </p:nvSpPr>
        <p:spPr bwMode="auto">
          <a:xfrm>
            <a:off x="5399088" y="1437718"/>
            <a:ext cx="4659312" cy="3400931"/>
          </a:xfrm>
          <a:prstGeom prst="rect">
            <a:avLst/>
          </a:prstGeom>
          <a:noFill/>
          <a:ln w="9525">
            <a:noFill/>
            <a:miter lim="800000"/>
            <a:headEnd/>
            <a:tailEnd/>
          </a:ln>
        </p:spPr>
        <p:txBody>
          <a:bodyPr wrap="square">
            <a:spAutoFit/>
          </a:bodyPr>
          <a:lstStyle/>
          <a:p>
            <a:pPr marL="282575" indent="-282575">
              <a:buSzPct val="100000"/>
              <a:buFont typeface="+mj-lt"/>
              <a:buAutoNum type="arabicPeriod"/>
            </a:pPr>
            <a:r>
              <a:rPr lang="en-US" sz="1200" b="1" dirty="0">
                <a:latin typeface="Consolas" panose="020B0609020204030204" pitchFamily="49" charset="0"/>
                <a:cs typeface="Consolas" panose="020B0609020204030204" pitchFamily="49" charset="0"/>
              </a:rPr>
              <a:t>Save table[0].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table[0] to table[--size].</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parent to 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while (true)</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   Set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to (2 × parent) + 1</a:t>
            </a:r>
          </a:p>
          <a:p>
            <a:pPr marL="282575" indent="-282575">
              <a:buSzPct val="100000"/>
            </a:pPr>
            <a:r>
              <a:rPr lang="en-US" sz="1200" b="1" dirty="0">
                <a:latin typeface="Consolas" panose="020B0609020204030204" pitchFamily="49" charset="0"/>
                <a:cs typeface="Consolas" panose="020B0609020204030204" pitchFamily="49" charset="0"/>
              </a:rPr>
              <a:t>          and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 to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+ 1.</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break.</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Set minChild to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 &lt;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and</a:t>
            </a:r>
          </a:p>
          <a:p>
            <a:pPr marL="282575" indent="-282575">
              <a:buSzPct val="100000"/>
            </a:pPr>
            <a:r>
              <a:rPr lang="en-US" sz="1200" b="1" dirty="0">
                <a:latin typeface="Consolas" panose="020B0609020204030204" pitchFamily="49" charset="0"/>
                <a:cs typeface="Consolas" panose="020B0609020204030204" pitchFamily="49" charset="0"/>
              </a:rPr>
              <a:t>             table[</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table[</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Set minChild to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if table[parent] &lt;= table[minChild] break.</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Swap table[parent] and table[minChild].</a:t>
            </a:r>
          </a:p>
          <a:p>
            <a:pPr marL="282575" indent="-282575">
              <a:spcBef>
                <a:spcPts val="400"/>
              </a:spcBef>
              <a:buSzPct val="100000"/>
              <a:buFont typeface="+mj-lt"/>
              <a:buAutoNum type="arabicPeriod" startAt="9"/>
            </a:pPr>
            <a:r>
              <a:rPr lang="en-US" sz="1200" b="1" dirty="0">
                <a:solidFill>
                  <a:srgbClr val="FF0000"/>
                </a:solidFill>
                <a:latin typeface="Consolas" panose="020B0609020204030204" pitchFamily="49" charset="0"/>
                <a:cs typeface="Consolas" panose="020B0609020204030204" pitchFamily="49" charset="0"/>
              </a:rPr>
              <a:t>   Set parent to minChild.</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Return saved value.</a:t>
            </a:r>
          </a:p>
        </p:txBody>
      </p:sp>
      <p:sp>
        <p:nvSpPr>
          <p:cNvPr id="48" name="TextBox 115">
            <a:extLst>
              <a:ext uri="{FF2B5EF4-FFF2-40B4-BE49-F238E27FC236}">
                <a16:creationId xmlns:a16="http://schemas.microsoft.com/office/drawing/2014/main" id="{4260E6CE-8AF3-4193-932D-63C9E507B1C8}"/>
              </a:ext>
            </a:extLst>
          </p:cNvPr>
          <p:cNvSpPr txBox="1">
            <a:spLocks noChangeArrowheads="1"/>
          </p:cNvSpPr>
          <p:nvPr/>
        </p:nvSpPr>
        <p:spPr bwMode="auto">
          <a:xfrm>
            <a:off x="1888290" y="1610847"/>
            <a:ext cx="312737" cy="368300"/>
          </a:xfrm>
          <a:prstGeom prst="rect">
            <a:avLst/>
          </a:prstGeom>
          <a:noFill/>
          <a:ln w="9525">
            <a:noFill/>
            <a:miter lim="800000"/>
            <a:headEnd/>
            <a:tailEnd/>
          </a:ln>
        </p:spPr>
        <p:txBody>
          <a:bodyPr wrap="none">
            <a:spAutoFit/>
          </a:bodyPr>
          <a:lstStyle/>
          <a:p>
            <a:r>
              <a:rPr lang="en-US" b="1" dirty="0"/>
              <a:t>8</a:t>
            </a:r>
          </a:p>
        </p:txBody>
      </p:sp>
      <p:sp>
        <p:nvSpPr>
          <p:cNvPr id="43" name="TextBox 115">
            <a:extLst>
              <a:ext uri="{FF2B5EF4-FFF2-40B4-BE49-F238E27FC236}">
                <a16:creationId xmlns:a16="http://schemas.microsoft.com/office/drawing/2014/main" id="{ADEBF841-B56C-4754-8D14-FE2195E3C115}"/>
              </a:ext>
            </a:extLst>
          </p:cNvPr>
          <p:cNvSpPr txBox="1">
            <a:spLocks noChangeArrowheads="1"/>
          </p:cNvSpPr>
          <p:nvPr/>
        </p:nvSpPr>
        <p:spPr bwMode="auto">
          <a:xfrm>
            <a:off x="3370263" y="2206625"/>
            <a:ext cx="441146" cy="369332"/>
          </a:xfrm>
          <a:prstGeom prst="rect">
            <a:avLst/>
          </a:prstGeom>
          <a:noFill/>
          <a:ln w="9525">
            <a:noFill/>
            <a:miter lim="800000"/>
            <a:headEnd/>
            <a:tailEnd/>
          </a:ln>
        </p:spPr>
        <p:txBody>
          <a:bodyPr wrap="none">
            <a:spAutoFit/>
          </a:bodyPr>
          <a:lstStyle/>
          <a:p>
            <a:r>
              <a:rPr lang="en-US" b="1" dirty="0"/>
              <a:t>10</a:t>
            </a:r>
          </a:p>
        </p:txBody>
      </p:sp>
      <p:sp>
        <p:nvSpPr>
          <p:cNvPr id="44" name="TextBox 118">
            <a:extLst>
              <a:ext uri="{FF2B5EF4-FFF2-40B4-BE49-F238E27FC236}">
                <a16:creationId xmlns:a16="http://schemas.microsoft.com/office/drawing/2014/main" id="{B1EDB8A2-5F4A-4C15-928F-17459EC94072}"/>
              </a:ext>
            </a:extLst>
          </p:cNvPr>
          <p:cNvSpPr txBox="1">
            <a:spLocks noChangeArrowheads="1"/>
          </p:cNvSpPr>
          <p:nvPr/>
        </p:nvSpPr>
        <p:spPr bwMode="auto">
          <a:xfrm>
            <a:off x="2439989" y="2744789"/>
            <a:ext cx="441325" cy="369887"/>
          </a:xfrm>
          <a:prstGeom prst="rect">
            <a:avLst/>
          </a:prstGeom>
          <a:noFill/>
          <a:ln w="9525">
            <a:noFill/>
            <a:miter lim="800000"/>
            <a:headEnd/>
            <a:tailEnd/>
          </a:ln>
        </p:spPr>
        <p:txBody>
          <a:bodyPr wrap="none">
            <a:spAutoFit/>
          </a:bodyPr>
          <a:lstStyle/>
          <a:p>
            <a:r>
              <a:rPr lang="en-US" b="1"/>
              <a:t>18</a:t>
            </a:r>
          </a:p>
        </p:txBody>
      </p:sp>
      <p:sp>
        <p:nvSpPr>
          <p:cNvPr id="45" name="TextBox 127">
            <a:extLst>
              <a:ext uri="{FF2B5EF4-FFF2-40B4-BE49-F238E27FC236}">
                <a16:creationId xmlns:a16="http://schemas.microsoft.com/office/drawing/2014/main" id="{59FC82DA-65E9-4C0A-BD36-48830848CFED}"/>
              </a:ext>
            </a:extLst>
          </p:cNvPr>
          <p:cNvSpPr txBox="1">
            <a:spLocks noChangeArrowheads="1"/>
          </p:cNvSpPr>
          <p:nvPr/>
        </p:nvSpPr>
        <p:spPr bwMode="auto">
          <a:xfrm>
            <a:off x="4286251" y="2744789"/>
            <a:ext cx="441325" cy="369887"/>
          </a:xfrm>
          <a:prstGeom prst="rect">
            <a:avLst/>
          </a:prstGeom>
          <a:noFill/>
          <a:ln w="9525">
            <a:noFill/>
            <a:miter lim="800000"/>
            <a:headEnd/>
            <a:tailEnd/>
          </a:ln>
        </p:spPr>
        <p:txBody>
          <a:bodyPr>
            <a:spAutoFit/>
          </a:bodyPr>
          <a:lstStyle/>
          <a:p>
            <a:pPr algn="ctr"/>
            <a:r>
              <a:rPr lang="en-US" b="1" dirty="0"/>
              <a:t>29</a:t>
            </a:r>
          </a:p>
        </p:txBody>
      </p:sp>
      <p:grpSp>
        <p:nvGrpSpPr>
          <p:cNvPr id="47" name="Group 128">
            <a:extLst>
              <a:ext uri="{FF2B5EF4-FFF2-40B4-BE49-F238E27FC236}">
                <a16:creationId xmlns:a16="http://schemas.microsoft.com/office/drawing/2014/main" id="{DDB96B19-EDD2-4F87-B2F8-2EF421DA137A}"/>
              </a:ext>
            </a:extLst>
          </p:cNvPr>
          <p:cNvGrpSpPr>
            <a:grpSpLocks/>
          </p:cNvGrpSpPr>
          <p:nvPr/>
        </p:nvGrpSpPr>
        <p:grpSpPr bwMode="auto">
          <a:xfrm>
            <a:off x="1728788" y="3833814"/>
            <a:ext cx="882650" cy="369887"/>
            <a:chOff x="4590254" y="5277977"/>
            <a:chExt cx="882292" cy="369332"/>
          </a:xfrm>
        </p:grpSpPr>
        <p:sp>
          <p:nvSpPr>
            <p:cNvPr id="49" name="TextBox 153">
              <a:extLst>
                <a:ext uri="{FF2B5EF4-FFF2-40B4-BE49-F238E27FC236}">
                  <a16:creationId xmlns:a16="http://schemas.microsoft.com/office/drawing/2014/main" id="{19EB45CF-B8FB-4A86-A029-30F807453DBD}"/>
                </a:ext>
              </a:extLst>
            </p:cNvPr>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50" name="TextBox 154">
              <a:extLst>
                <a:ext uri="{FF2B5EF4-FFF2-40B4-BE49-F238E27FC236}">
                  <a16:creationId xmlns:a16="http://schemas.microsoft.com/office/drawing/2014/main" id="{F2574412-0AA4-4F20-9541-68F0D5CE015C}"/>
                </a:ext>
              </a:extLst>
            </p:cNvPr>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51" name="Group 129">
            <a:extLst>
              <a:ext uri="{FF2B5EF4-FFF2-40B4-BE49-F238E27FC236}">
                <a16:creationId xmlns:a16="http://schemas.microsoft.com/office/drawing/2014/main" id="{151DD607-DBF5-4EAA-BA37-207E660CF5A6}"/>
              </a:ext>
            </a:extLst>
          </p:cNvPr>
          <p:cNvGrpSpPr>
            <a:grpSpLocks/>
          </p:cNvGrpSpPr>
          <p:nvPr/>
        </p:nvGrpSpPr>
        <p:grpSpPr bwMode="auto">
          <a:xfrm>
            <a:off x="2713039" y="3833814"/>
            <a:ext cx="873125" cy="369887"/>
            <a:chOff x="2571515" y="5410200"/>
            <a:chExt cx="873193" cy="369332"/>
          </a:xfrm>
        </p:grpSpPr>
        <p:sp>
          <p:nvSpPr>
            <p:cNvPr id="52" name="TextBox 151">
              <a:extLst>
                <a:ext uri="{FF2B5EF4-FFF2-40B4-BE49-F238E27FC236}">
                  <a16:creationId xmlns:a16="http://schemas.microsoft.com/office/drawing/2014/main" id="{C0603329-0ECD-450A-8DCF-83677A2429C4}"/>
                </a:ext>
              </a:extLst>
            </p:cNvPr>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53" name="TextBox 152">
              <a:extLst>
                <a:ext uri="{FF2B5EF4-FFF2-40B4-BE49-F238E27FC236}">
                  <a16:creationId xmlns:a16="http://schemas.microsoft.com/office/drawing/2014/main" id="{5CDCF9AF-AE78-4A4C-BCBE-7F08862C0D98}"/>
                </a:ext>
              </a:extLst>
            </p:cNvPr>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54" name="Group 130">
            <a:extLst>
              <a:ext uri="{FF2B5EF4-FFF2-40B4-BE49-F238E27FC236}">
                <a16:creationId xmlns:a16="http://schemas.microsoft.com/office/drawing/2014/main" id="{948EEBC7-0D2D-48AE-B0D8-BA625119F11C}"/>
              </a:ext>
            </a:extLst>
          </p:cNvPr>
          <p:cNvGrpSpPr>
            <a:grpSpLocks/>
          </p:cNvGrpSpPr>
          <p:nvPr/>
        </p:nvGrpSpPr>
        <p:grpSpPr bwMode="auto">
          <a:xfrm>
            <a:off x="3689350" y="3833814"/>
            <a:ext cx="882650" cy="369887"/>
            <a:chOff x="2571515" y="5943600"/>
            <a:chExt cx="882292" cy="369332"/>
          </a:xfrm>
        </p:grpSpPr>
        <p:sp>
          <p:nvSpPr>
            <p:cNvPr id="55" name="TextBox 149">
              <a:extLst>
                <a:ext uri="{FF2B5EF4-FFF2-40B4-BE49-F238E27FC236}">
                  <a16:creationId xmlns:a16="http://schemas.microsoft.com/office/drawing/2014/main" id="{035DF00B-7415-4EBC-A44F-CD92CB6C3CBC}"/>
                </a:ext>
              </a:extLst>
            </p:cNvPr>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56" name="TextBox 150">
              <a:extLst>
                <a:ext uri="{FF2B5EF4-FFF2-40B4-BE49-F238E27FC236}">
                  <a16:creationId xmlns:a16="http://schemas.microsoft.com/office/drawing/2014/main" id="{C65E8214-FC9F-436C-8EC4-9ABB055D697B}"/>
                </a:ext>
              </a:extLst>
            </p:cNvPr>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57" name="Group 131">
            <a:extLst>
              <a:ext uri="{FF2B5EF4-FFF2-40B4-BE49-F238E27FC236}">
                <a16:creationId xmlns:a16="http://schemas.microsoft.com/office/drawing/2014/main" id="{037B82C4-3B13-4C9D-822B-F48D2D1D8442}"/>
              </a:ext>
            </a:extLst>
          </p:cNvPr>
          <p:cNvGrpSpPr>
            <a:grpSpLocks/>
          </p:cNvGrpSpPr>
          <p:nvPr/>
        </p:nvGrpSpPr>
        <p:grpSpPr bwMode="auto">
          <a:xfrm>
            <a:off x="1949451" y="3284538"/>
            <a:ext cx="1420813" cy="379412"/>
            <a:chOff x="5434299" y="4142433"/>
            <a:chExt cx="1421044" cy="379568"/>
          </a:xfrm>
        </p:grpSpPr>
        <p:sp>
          <p:nvSpPr>
            <p:cNvPr id="58" name="TextBox 147">
              <a:extLst>
                <a:ext uri="{FF2B5EF4-FFF2-40B4-BE49-F238E27FC236}">
                  <a16:creationId xmlns:a16="http://schemas.microsoft.com/office/drawing/2014/main" id="{B0C6F516-D20F-4E16-85E1-0A3450AF95CE}"/>
                </a:ext>
              </a:extLst>
            </p:cNvPr>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59" name="TextBox 148">
              <a:extLst>
                <a:ext uri="{FF2B5EF4-FFF2-40B4-BE49-F238E27FC236}">
                  <a16:creationId xmlns:a16="http://schemas.microsoft.com/office/drawing/2014/main" id="{2376BB67-735A-49C7-81CC-49447AF73D68}"/>
                </a:ext>
              </a:extLst>
            </p:cNvPr>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60" name="Group 132">
            <a:extLst>
              <a:ext uri="{FF2B5EF4-FFF2-40B4-BE49-F238E27FC236}">
                <a16:creationId xmlns:a16="http://schemas.microsoft.com/office/drawing/2014/main" id="{12F6D0AE-5758-46D7-8C5C-5E4502B612E1}"/>
              </a:ext>
            </a:extLst>
          </p:cNvPr>
          <p:cNvGrpSpPr>
            <a:grpSpLocks/>
          </p:cNvGrpSpPr>
          <p:nvPr/>
        </p:nvGrpSpPr>
        <p:grpSpPr bwMode="auto">
          <a:xfrm>
            <a:off x="3910015" y="3284539"/>
            <a:ext cx="1322737" cy="369887"/>
            <a:chOff x="7394096" y="4142433"/>
            <a:chExt cx="1323788" cy="369332"/>
          </a:xfrm>
        </p:grpSpPr>
        <p:sp>
          <p:nvSpPr>
            <p:cNvPr id="61" name="TextBox 145">
              <a:extLst>
                <a:ext uri="{FF2B5EF4-FFF2-40B4-BE49-F238E27FC236}">
                  <a16:creationId xmlns:a16="http://schemas.microsoft.com/office/drawing/2014/main" id="{61789C4D-470C-4AF3-A21C-466C855965B8}"/>
                </a:ext>
              </a:extLst>
            </p:cNvPr>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dirty="0"/>
                <a:t>39</a:t>
              </a:r>
            </a:p>
          </p:txBody>
        </p:sp>
        <p:sp>
          <p:nvSpPr>
            <p:cNvPr id="62" name="TextBox 146">
              <a:extLst>
                <a:ext uri="{FF2B5EF4-FFF2-40B4-BE49-F238E27FC236}">
                  <a16:creationId xmlns:a16="http://schemas.microsoft.com/office/drawing/2014/main" id="{39927D97-8282-4DD2-9530-BCE6E3EA50E2}"/>
                </a:ext>
              </a:extLst>
            </p:cNvPr>
            <p:cNvSpPr txBox="1">
              <a:spLocks noChangeArrowheads="1"/>
            </p:cNvSpPr>
            <p:nvPr/>
          </p:nvSpPr>
          <p:spPr bwMode="auto">
            <a:xfrm>
              <a:off x="8276388" y="4142433"/>
              <a:ext cx="441496" cy="368778"/>
            </a:xfrm>
            <a:prstGeom prst="rect">
              <a:avLst/>
            </a:prstGeom>
            <a:noFill/>
            <a:ln w="9525">
              <a:noFill/>
              <a:miter lim="800000"/>
              <a:headEnd/>
              <a:tailEnd/>
            </a:ln>
          </p:spPr>
          <p:txBody>
            <a:bodyPr wrap="none">
              <a:spAutoFit/>
            </a:bodyPr>
            <a:lstStyle/>
            <a:p>
              <a:r>
                <a:rPr lang="en-US" b="1" dirty="0">
                  <a:solidFill>
                    <a:srgbClr val="FF0000"/>
                  </a:solidFill>
                </a:rPr>
                <a:t>66</a:t>
              </a:r>
            </a:p>
          </p:txBody>
        </p:sp>
      </p:grpSp>
      <p:cxnSp>
        <p:nvCxnSpPr>
          <p:cNvPr id="63" name="Straight Connector 62">
            <a:extLst>
              <a:ext uri="{FF2B5EF4-FFF2-40B4-BE49-F238E27FC236}">
                <a16:creationId xmlns:a16="http://schemas.microsoft.com/office/drawing/2014/main" id="{91F400E9-8C09-4F08-ABCB-A6A6BFD488B8}"/>
              </a:ext>
            </a:extLst>
          </p:cNvPr>
          <p:cNvCxnSpPr>
            <a:stCxn id="43" idx="1"/>
            <a:endCxn id="44" idx="0"/>
          </p:cNvCxnSpPr>
          <p:nvPr/>
        </p:nvCxnSpPr>
        <p:spPr>
          <a:xfrm flipH="1">
            <a:off x="2660651" y="2391292"/>
            <a:ext cx="709612" cy="353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E3B258C-95DC-4FA1-ABD4-604384A19735}"/>
              </a:ext>
            </a:extLst>
          </p:cNvPr>
          <p:cNvCxnSpPr>
            <a:stCxn id="43" idx="3"/>
            <a:endCxn id="45" idx="0"/>
          </p:cNvCxnSpPr>
          <p:nvPr/>
        </p:nvCxnSpPr>
        <p:spPr>
          <a:xfrm>
            <a:off x="3811409" y="2391292"/>
            <a:ext cx="695504" cy="353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4BE4F75-32B9-4C84-A089-D7AAFFD317A9}"/>
              </a:ext>
            </a:extLst>
          </p:cNvPr>
          <p:cNvCxnSpPr>
            <a:endCxn id="58" idx="0"/>
          </p:cNvCxnSpPr>
          <p:nvPr/>
        </p:nvCxnSpPr>
        <p:spPr>
          <a:xfrm flipH="1">
            <a:off x="2170114" y="3114676"/>
            <a:ext cx="269875"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1B86504-078C-46E1-B4C4-9F71D022CDEA}"/>
              </a:ext>
            </a:extLst>
          </p:cNvPr>
          <p:cNvCxnSpPr/>
          <p:nvPr/>
        </p:nvCxnSpPr>
        <p:spPr>
          <a:xfrm flipH="1">
            <a:off x="4176713" y="3114676"/>
            <a:ext cx="220662"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5DE3A90-DD44-4F43-85C5-2E330A961EFC}"/>
              </a:ext>
            </a:extLst>
          </p:cNvPr>
          <p:cNvCxnSpPr>
            <a:stCxn id="59" idx="0"/>
          </p:cNvCxnSpPr>
          <p:nvPr/>
        </p:nvCxnSpPr>
        <p:spPr>
          <a:xfrm flipH="1" flipV="1">
            <a:off x="2881314" y="3114676"/>
            <a:ext cx="268287"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328F241-D1F8-49C7-9A71-108DAF22DD15}"/>
              </a:ext>
            </a:extLst>
          </p:cNvPr>
          <p:cNvCxnSpPr>
            <a:stCxn id="62" idx="0"/>
          </p:cNvCxnSpPr>
          <p:nvPr/>
        </p:nvCxnSpPr>
        <p:spPr>
          <a:xfrm flipH="1" flipV="1">
            <a:off x="4727577" y="3114676"/>
            <a:ext cx="284603" cy="169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FF26218-A6F0-4439-8BDF-7CDFB6872F93}"/>
              </a:ext>
            </a:extLst>
          </p:cNvPr>
          <p:cNvCxnSpPr>
            <a:stCxn id="49" idx="0"/>
          </p:cNvCxnSpPr>
          <p:nvPr/>
        </p:nvCxnSpPr>
        <p:spPr>
          <a:xfrm flipV="1">
            <a:off x="1949450" y="3654425"/>
            <a:ext cx="128588"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EEC73F9-0C16-4245-8A50-4F04AB98E031}"/>
              </a:ext>
            </a:extLst>
          </p:cNvPr>
          <p:cNvCxnSpPr>
            <a:stCxn id="50" idx="0"/>
          </p:cNvCxnSpPr>
          <p:nvPr/>
        </p:nvCxnSpPr>
        <p:spPr>
          <a:xfrm flipH="1" flipV="1">
            <a:off x="2305051" y="3654425"/>
            <a:ext cx="8572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1077E1A-D5AD-4DA6-B376-A65B774DAEDF}"/>
              </a:ext>
            </a:extLst>
          </p:cNvPr>
          <p:cNvCxnSpPr>
            <a:stCxn id="52" idx="0"/>
          </p:cNvCxnSpPr>
          <p:nvPr/>
        </p:nvCxnSpPr>
        <p:spPr>
          <a:xfrm flipV="1">
            <a:off x="2933700" y="3663951"/>
            <a:ext cx="82550"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60F1A4E-42C5-42CA-9E1E-E467562CF610}"/>
              </a:ext>
            </a:extLst>
          </p:cNvPr>
          <p:cNvCxnSpPr>
            <a:stCxn id="53" idx="0"/>
          </p:cNvCxnSpPr>
          <p:nvPr/>
        </p:nvCxnSpPr>
        <p:spPr>
          <a:xfrm flipH="1" flipV="1">
            <a:off x="3257550" y="3654425"/>
            <a:ext cx="10795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A24C0D3-B5AD-46BC-B2C8-62566DA285C8}"/>
              </a:ext>
            </a:extLst>
          </p:cNvPr>
          <p:cNvCxnSpPr>
            <a:stCxn id="55" idx="0"/>
          </p:cNvCxnSpPr>
          <p:nvPr/>
        </p:nvCxnSpPr>
        <p:spPr>
          <a:xfrm flipV="1">
            <a:off x="3910014" y="3654425"/>
            <a:ext cx="9207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F466D57-CD2B-4D8B-B4A7-7D5FC62C5A53}"/>
              </a:ext>
            </a:extLst>
          </p:cNvPr>
          <p:cNvCxnSpPr>
            <a:stCxn id="56" idx="0"/>
          </p:cNvCxnSpPr>
          <p:nvPr/>
        </p:nvCxnSpPr>
        <p:spPr>
          <a:xfrm flipH="1" flipV="1">
            <a:off x="4286250" y="3663951"/>
            <a:ext cx="65088" cy="169863"/>
          </a:xfrm>
          <a:prstGeom prst="line">
            <a:avLst/>
          </a:prstGeom>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CE307559-ABDD-4DD7-A759-23392081745A}"/>
              </a:ext>
            </a:extLst>
          </p:cNvPr>
          <p:cNvGrpSpPr/>
          <p:nvPr/>
        </p:nvGrpSpPr>
        <p:grpSpPr>
          <a:xfrm>
            <a:off x="5174414" y="5823564"/>
            <a:ext cx="369332" cy="853577"/>
            <a:chOff x="964032" y="5823563"/>
            <a:chExt cx="369332" cy="853577"/>
          </a:xfrm>
        </p:grpSpPr>
        <p:sp>
          <p:nvSpPr>
            <p:cNvPr id="82" name="TextBox 81">
              <a:extLst>
                <a:ext uri="{FF2B5EF4-FFF2-40B4-BE49-F238E27FC236}">
                  <a16:creationId xmlns:a16="http://schemas.microsoft.com/office/drawing/2014/main" id="{53F326F2-5E4F-439D-9E14-06A7E56CAEBE}"/>
                </a:ext>
              </a:extLst>
            </p:cNvPr>
            <p:cNvSpPr txBox="1"/>
            <p:nvPr/>
          </p:nvSpPr>
          <p:spPr>
            <a:xfrm>
              <a:off x="964032" y="6107112"/>
              <a:ext cx="369332" cy="570028"/>
            </a:xfrm>
            <a:prstGeom prst="rect">
              <a:avLst/>
            </a:prstGeom>
            <a:noFill/>
          </p:spPr>
          <p:txBody>
            <a:bodyPr vert="vert" wrap="none">
              <a:spAutoFit/>
            </a:bodyPr>
            <a:lstStyle/>
            <a:p>
              <a:pPr>
                <a:defRPr/>
              </a:pPr>
              <a:r>
                <a:rPr lang="en-US" sz="1200" b="1" dirty="0"/>
                <a:t>Parent</a:t>
              </a:r>
            </a:p>
          </p:txBody>
        </p:sp>
        <p:cxnSp>
          <p:nvCxnSpPr>
            <p:cNvPr id="83" name="Straight Connector 82">
              <a:extLst>
                <a:ext uri="{FF2B5EF4-FFF2-40B4-BE49-F238E27FC236}">
                  <a16:creationId xmlns:a16="http://schemas.microsoft.com/office/drawing/2014/main" id="{94A78554-6989-4E37-9F4E-753F17FB89F3}"/>
                </a:ext>
              </a:extLst>
            </p:cNvPr>
            <p:cNvCxnSpPr>
              <a:cxnSpLocks/>
            </p:cNvCxnSpPr>
            <p:nvPr/>
          </p:nvCxnSpPr>
          <p:spPr>
            <a:xfrm>
              <a:off x="1143000" y="5823563"/>
              <a:ext cx="0" cy="27432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683856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 Constructor / Assignment Operator</a:t>
            </a:r>
          </a:p>
        </p:txBody>
      </p:sp>
      <p:sp>
        <p:nvSpPr>
          <p:cNvPr id="3" name="Content Placeholder 2"/>
          <p:cNvSpPr>
            <a:spLocks noGrp="1"/>
          </p:cNvSpPr>
          <p:nvPr>
            <p:ph sz="quarter" idx="1"/>
          </p:nvPr>
        </p:nvSpPr>
        <p:spPr/>
        <p:txBody>
          <a:bodyPr/>
          <a:lstStyle/>
          <a:p>
            <a:r>
              <a:rPr lang="en-US" dirty="0"/>
              <a:t>To create an independent copy of an object, the</a:t>
            </a:r>
          </a:p>
          <a:p>
            <a:pPr lvl="1"/>
            <a:r>
              <a:rPr lang="en-US" sz="1800" b="1" dirty="0">
                <a:solidFill>
                  <a:srgbClr val="FF0000"/>
                </a:solidFill>
              </a:rPr>
              <a:t>Copy constructor</a:t>
            </a:r>
            <a:r>
              <a:rPr lang="en-US" sz="1800" dirty="0"/>
              <a:t> is called when a new object is created from an existing object:</a:t>
            </a:r>
          </a:p>
          <a:p>
            <a:pPr marL="685800" lvl="2" indent="0">
              <a:buNone/>
            </a:pPr>
            <a:r>
              <a:rPr lang="en-US" b="1" dirty="0">
                <a:solidFill>
                  <a:srgbClr val="FF0000"/>
                </a:solidFill>
              </a:rPr>
              <a:t>	</a:t>
            </a:r>
            <a:r>
              <a:rPr lang="en-US" b="1" dirty="0" err="1">
                <a:solidFill>
                  <a:srgbClr val="FF0000"/>
                </a:solidFill>
                <a:latin typeface="Consolas" panose="020B0609020204030204" pitchFamily="49" charset="0"/>
              </a:rPr>
              <a:t>MyClass</a:t>
            </a:r>
            <a:r>
              <a:rPr lang="en-US" b="1" dirty="0">
                <a:solidFill>
                  <a:srgbClr val="FF0000"/>
                </a:solidFill>
                <a:latin typeface="Consolas" panose="020B0609020204030204" pitchFamily="49" charset="0"/>
              </a:rPr>
              <a:t> t1;		// default constructor</a:t>
            </a:r>
          </a:p>
          <a:p>
            <a:pPr marL="685800" lvl="2" indent="0">
              <a:spcBef>
                <a:spcPts val="0"/>
              </a:spcBef>
              <a:buNone/>
            </a:pPr>
            <a:r>
              <a:rPr lang="en-US" b="1" dirty="0">
                <a:solidFill>
                  <a:srgbClr val="FF0000"/>
                </a:solidFill>
                <a:latin typeface="Consolas" panose="020B0609020204030204" pitchFamily="49" charset="0"/>
              </a:rPr>
              <a:t>	</a:t>
            </a:r>
            <a:r>
              <a:rPr lang="en-US" b="1" dirty="0" err="1">
                <a:solidFill>
                  <a:srgbClr val="FF0000"/>
                </a:solidFill>
                <a:latin typeface="Consolas" panose="020B0609020204030204" pitchFamily="49" charset="0"/>
              </a:rPr>
              <a:t>MyClass</a:t>
            </a:r>
            <a:r>
              <a:rPr lang="en-US" b="1" dirty="0">
                <a:solidFill>
                  <a:srgbClr val="FF0000"/>
                </a:solidFill>
                <a:latin typeface="Consolas" panose="020B0609020204030204" pitchFamily="49" charset="0"/>
              </a:rPr>
              <a:t> t2 = t1;	// copy constructor (t2 is new)</a:t>
            </a:r>
            <a:endParaRPr lang="en-US" sz="1800" dirty="0"/>
          </a:p>
          <a:p>
            <a:pPr lvl="1"/>
            <a:r>
              <a:rPr lang="en-US" sz="1800" b="1" dirty="0">
                <a:solidFill>
                  <a:srgbClr val="FF0000"/>
                </a:solidFill>
              </a:rPr>
              <a:t>Assignment operator</a:t>
            </a:r>
            <a:r>
              <a:rPr lang="en-US" sz="1800" dirty="0"/>
              <a:t> is called when an already initialized object is assigned a new value from another existing object.</a:t>
            </a:r>
          </a:p>
          <a:p>
            <a:pPr marL="685800" lvl="2" indent="0">
              <a:spcBef>
                <a:spcPts val="0"/>
              </a:spcBef>
              <a:buNone/>
            </a:pPr>
            <a:r>
              <a:rPr lang="en-US" b="1" dirty="0">
                <a:solidFill>
                  <a:srgbClr val="FF0000"/>
                </a:solidFill>
                <a:latin typeface="Consolas" panose="020B0609020204030204" pitchFamily="49" charset="0"/>
              </a:rPr>
              <a:t>	t2 = t1;		// assignment operator (t2 exists)</a:t>
            </a:r>
          </a:p>
          <a:p>
            <a:pPr marL="685800" lvl="2" indent="0">
              <a:spcBef>
                <a:spcPts val="0"/>
              </a:spcBef>
              <a:buNone/>
            </a:pPr>
            <a:r>
              <a:rPr lang="en-US" b="1" dirty="0">
                <a:solidFill>
                  <a:srgbClr val="FF0000"/>
                </a:solidFill>
                <a:latin typeface="Consolas" panose="020B0609020204030204" pitchFamily="49" charset="0"/>
              </a:rPr>
              <a:t>	t2.operator=(t1);	// assignment operator (equivalent)</a:t>
            </a:r>
          </a:p>
          <a:p>
            <a:pPr lvl="1">
              <a:defRPr/>
            </a:pPr>
            <a:r>
              <a:rPr lang="en-US" dirty="0"/>
              <a:t>Examples:</a:t>
            </a:r>
          </a:p>
          <a:p>
            <a:pPr marL="641350" lvl="2" indent="0">
              <a:buNone/>
              <a:defRPr/>
            </a:pPr>
            <a:r>
              <a:rPr lang="en-US" b="1" dirty="0">
                <a:latin typeface="Consolas" panose="020B0609020204030204" pitchFamily="49" charset="0"/>
              </a:rPr>
              <a:t>	BST&lt;int&gt; bst1;		// default constructor of bst1</a:t>
            </a:r>
          </a:p>
          <a:p>
            <a:pPr marL="641350" lvl="2" indent="0">
              <a:spcBef>
                <a:spcPts val="0"/>
              </a:spcBef>
              <a:buNone/>
              <a:defRPr/>
            </a:pPr>
            <a:r>
              <a:rPr lang="en-US" b="1" dirty="0">
                <a:latin typeface="Consolas" panose="020B0609020204030204" pitchFamily="49" charset="0"/>
              </a:rPr>
              <a:t>	BST&lt;int&gt; bst2(bst1);	// copy constructor of bst1</a:t>
            </a:r>
          </a:p>
          <a:p>
            <a:pPr marL="641350" lvl="2" indent="0">
              <a:spcBef>
                <a:spcPts val="0"/>
              </a:spcBef>
              <a:buNone/>
              <a:defRPr/>
            </a:pPr>
            <a:r>
              <a:rPr lang="en-US" b="1" dirty="0">
                <a:latin typeface="Consolas" panose="020B0609020204030204" pitchFamily="49" charset="0"/>
              </a:rPr>
              <a:t>	bst2 = bst1;		// assignment operator</a:t>
            </a:r>
          </a:p>
          <a:p>
            <a:pPr>
              <a:defRPr/>
            </a:pPr>
            <a:r>
              <a:rPr lang="en-US" dirty="0"/>
              <a:t>The copy constructor is invoked automatically:</a:t>
            </a:r>
          </a:p>
          <a:p>
            <a:pPr marL="685800" lvl="1" indent="-344488">
              <a:buClr>
                <a:schemeClr val="tx1"/>
              </a:buClr>
              <a:buSzPct val="100000"/>
              <a:buFont typeface="+mj-lt"/>
              <a:buAutoNum type="arabicPeriod"/>
              <a:defRPr/>
            </a:pPr>
            <a:r>
              <a:rPr lang="en-US" sz="1800" dirty="0"/>
              <a:t>when an object is passed to a function by value.</a:t>
            </a:r>
          </a:p>
          <a:p>
            <a:pPr marL="685800" lvl="1" indent="-344488">
              <a:spcBef>
                <a:spcPts val="0"/>
              </a:spcBef>
              <a:buClr>
                <a:schemeClr val="tx1"/>
              </a:buClr>
              <a:buSzPct val="100000"/>
              <a:buFont typeface="+mj-lt"/>
              <a:buAutoNum type="arabicPeriod"/>
              <a:defRPr/>
            </a:pPr>
            <a:r>
              <a:rPr lang="en-US" sz="1800" dirty="0"/>
              <a:t>when an object is returned from a function.</a:t>
            </a:r>
          </a:p>
          <a:p>
            <a:pPr marL="685800" lvl="1" indent="-344488">
              <a:spcBef>
                <a:spcPts val="0"/>
              </a:spcBef>
              <a:buClr>
                <a:schemeClr val="tx1"/>
              </a:buClr>
              <a:buSzPct val="100000"/>
              <a:buFont typeface="+mj-lt"/>
              <a:buAutoNum type="arabicPeriod"/>
              <a:defRPr/>
            </a:pPr>
            <a:r>
              <a:rPr lang="en-US" sz="1800" dirty="0"/>
              <a:t>when an object is initialized with another object of the same class.</a:t>
            </a:r>
          </a:p>
          <a:p>
            <a:pPr marL="685800" lvl="1" indent="-344488">
              <a:spcBef>
                <a:spcPts val="0"/>
              </a:spcBef>
              <a:buClr>
                <a:schemeClr val="tx1"/>
              </a:buClr>
              <a:buSzPct val="100000"/>
              <a:buFont typeface="+mj-lt"/>
              <a:buAutoNum type="arabicPeriod"/>
              <a:defRPr/>
            </a:pPr>
            <a:r>
              <a:rPr lang="en-US" sz="1800" dirty="0"/>
              <a:t>when the compiler generates a temporary object.</a:t>
            </a:r>
          </a:p>
        </p:txBody>
      </p:sp>
      <p:sp>
        <p:nvSpPr>
          <p:cNvPr id="4" name="Footer Placeholder 3"/>
          <p:cNvSpPr>
            <a:spLocks noGrp="1"/>
          </p:cNvSpPr>
          <p:nvPr>
            <p:ph type="ftr" sz="quarter" idx="11"/>
          </p:nvPr>
        </p:nvSpPr>
        <p:spPr/>
        <p:txBody>
          <a:bodyPr/>
          <a:lstStyle/>
          <a:p>
            <a:r>
              <a:rPr lang="en-US"/>
              <a:t>Trees (29)</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5</a:t>
            </a:fld>
            <a:endParaRPr lang="en-US" dirty="0"/>
          </a:p>
        </p:txBody>
      </p:sp>
    </p:spTree>
    <p:extLst>
      <p:ext uri="{BB962C8B-B14F-4D97-AF65-F5344CB8AC3E}">
        <p14:creationId xmlns:p14="http://schemas.microsoft.com/office/powerpoint/2010/main" val="1500376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500"/>
                                        <p:tgtEl>
                                          <p:spTgt spid="3">
                                            <p:txEl>
                                              <p:pRg st="8" end="8"/>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500"/>
                                        <p:tgtEl>
                                          <p:spTgt spid="3">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fade">
                                      <p:cBhvr>
                                        <p:cTn id="48" dur="500"/>
                                        <p:tgtEl>
                                          <p:spTgt spid="3">
                                            <p:txEl>
                                              <p:pRg st="11" end="1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Effect transition="in" filter="fade">
                                      <p:cBhvr>
                                        <p:cTn id="53" dur="500"/>
                                        <p:tgtEl>
                                          <p:spTgt spid="3">
                                            <p:txEl>
                                              <p:pRg st="12" end="12"/>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
                                            <p:txEl>
                                              <p:pRg st="13" end="13"/>
                                            </p:txEl>
                                          </p:spTgt>
                                        </p:tgtEl>
                                        <p:attrNameLst>
                                          <p:attrName>style.visibility</p:attrName>
                                        </p:attrNameLst>
                                      </p:cBhvr>
                                      <p:to>
                                        <p:strVal val="visible"/>
                                      </p:to>
                                    </p:set>
                                    <p:animEffect transition="in" filter="fade">
                                      <p:cBhvr>
                                        <p:cTn id="58" dur="500"/>
                                        <p:tgtEl>
                                          <p:spTgt spid="3">
                                            <p:txEl>
                                              <p:pRg st="13" end="13"/>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Effect transition="in" filter="fade">
                                      <p:cBhvr>
                                        <p:cTn id="63" dur="500"/>
                                        <p:tgtEl>
                                          <p:spTgt spid="3">
                                            <p:txEl>
                                              <p:pRg st="14" end="14"/>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
                                            <p:txEl>
                                              <p:pRg st="15" end="15"/>
                                            </p:txEl>
                                          </p:spTgt>
                                        </p:tgtEl>
                                        <p:attrNameLst>
                                          <p:attrName>style.visibility</p:attrName>
                                        </p:attrNameLst>
                                      </p:cBhvr>
                                      <p:to>
                                        <p:strVal val="visible"/>
                                      </p:to>
                                    </p:set>
                                    <p:animEffect transition="in" filter="fade">
                                      <p:cBhvr>
                                        <p:cTn id="68"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50</a:t>
            </a:fld>
            <a:endParaRPr lang="en-US" dirty="0"/>
          </a:p>
        </p:txBody>
      </p:sp>
      <p:sp>
        <p:nvSpPr>
          <p:cNvPr id="2" name="Title 1"/>
          <p:cNvSpPr>
            <a:spLocks noGrp="1"/>
          </p:cNvSpPr>
          <p:nvPr>
            <p:ph type="title"/>
          </p:nvPr>
        </p:nvSpPr>
        <p:spPr/>
        <p:txBody>
          <a:bodyPr/>
          <a:lstStyle/>
          <a:p>
            <a:r>
              <a:rPr lang="en-US" dirty="0"/>
              <a:t>Removal from a Vector Min-Heap </a:t>
            </a:r>
          </a:p>
        </p:txBody>
      </p:sp>
      <p:graphicFrame>
        <p:nvGraphicFramePr>
          <p:cNvPr id="87" name="Table 86"/>
          <p:cNvGraphicFramePr>
            <a:graphicFrameLocks noGrp="1"/>
          </p:cNvGraphicFramePr>
          <p:nvPr/>
        </p:nvGraphicFramePr>
        <p:xfrm>
          <a:off x="1767840" y="5029200"/>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b="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46" name="TextBox 3"/>
          <p:cNvSpPr txBox="1">
            <a:spLocks noChangeArrowheads="1"/>
          </p:cNvSpPr>
          <p:nvPr/>
        </p:nvSpPr>
        <p:spPr bwMode="auto">
          <a:xfrm>
            <a:off x="5399088" y="1437718"/>
            <a:ext cx="4659312" cy="3400931"/>
          </a:xfrm>
          <a:prstGeom prst="rect">
            <a:avLst/>
          </a:prstGeom>
          <a:noFill/>
          <a:ln w="9525">
            <a:noFill/>
            <a:miter lim="800000"/>
            <a:headEnd/>
            <a:tailEnd/>
          </a:ln>
        </p:spPr>
        <p:txBody>
          <a:bodyPr wrap="square">
            <a:spAutoFit/>
          </a:bodyPr>
          <a:lstStyle/>
          <a:p>
            <a:pPr marL="282575" indent="-282575">
              <a:buSzPct val="100000"/>
              <a:buFont typeface="+mj-lt"/>
              <a:buAutoNum type="arabicPeriod"/>
            </a:pPr>
            <a:r>
              <a:rPr lang="en-US" sz="1200" b="1" dirty="0">
                <a:latin typeface="Consolas" panose="020B0609020204030204" pitchFamily="49" charset="0"/>
                <a:cs typeface="Consolas" panose="020B0609020204030204" pitchFamily="49" charset="0"/>
              </a:rPr>
              <a:t>Save table[0].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table[0] to table[--size].</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parent to 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while (true)</a:t>
            </a:r>
          </a:p>
          <a:p>
            <a:pPr marL="282575" indent="-282575">
              <a:spcBef>
                <a:spcPts val="400"/>
              </a:spcBef>
              <a:buSzPct val="100000"/>
              <a:buFont typeface="+mj-lt"/>
              <a:buAutoNum type="arabicPeriod"/>
            </a:pPr>
            <a:r>
              <a:rPr lang="en-US" sz="1200" b="1" dirty="0">
                <a:solidFill>
                  <a:srgbClr val="FF0000"/>
                </a:solidFill>
                <a:latin typeface="Consolas" panose="020B0609020204030204" pitchFamily="49" charset="0"/>
                <a:cs typeface="Consolas" panose="020B0609020204030204" pitchFamily="49" charset="0"/>
              </a:rPr>
              <a:t>   Set </a:t>
            </a:r>
            <a:r>
              <a:rPr lang="en-US" sz="1200" b="1" dirty="0" err="1">
                <a:solidFill>
                  <a:srgbClr val="FF0000"/>
                </a:solidFill>
                <a:latin typeface="Consolas" panose="020B0609020204030204" pitchFamily="49" charset="0"/>
                <a:cs typeface="Consolas" panose="020B0609020204030204" pitchFamily="49" charset="0"/>
              </a:rPr>
              <a:t>leftChild</a:t>
            </a:r>
            <a:r>
              <a:rPr lang="en-US" sz="1200" b="1" dirty="0">
                <a:solidFill>
                  <a:srgbClr val="FF0000"/>
                </a:solidFill>
                <a:latin typeface="Consolas" panose="020B0609020204030204" pitchFamily="49" charset="0"/>
                <a:cs typeface="Consolas" panose="020B0609020204030204" pitchFamily="49" charset="0"/>
              </a:rPr>
              <a:t> to (2 × parent) + 1</a:t>
            </a:r>
          </a:p>
          <a:p>
            <a:pPr marL="282575" indent="-282575">
              <a:buSzPct val="100000"/>
            </a:pPr>
            <a:r>
              <a:rPr lang="en-US" sz="1200" b="1" dirty="0">
                <a:solidFill>
                  <a:srgbClr val="FF0000"/>
                </a:solidFill>
                <a:latin typeface="Consolas" panose="020B0609020204030204" pitchFamily="49" charset="0"/>
                <a:cs typeface="Consolas" panose="020B0609020204030204" pitchFamily="49" charset="0"/>
              </a:rPr>
              <a:t>          and </a:t>
            </a:r>
            <a:r>
              <a:rPr lang="en-US" sz="1200" b="1" dirty="0" err="1">
                <a:solidFill>
                  <a:srgbClr val="FF0000"/>
                </a:solidFill>
                <a:latin typeface="Consolas" panose="020B0609020204030204" pitchFamily="49" charset="0"/>
                <a:cs typeface="Consolas" panose="020B0609020204030204" pitchFamily="49" charset="0"/>
              </a:rPr>
              <a:t>rightChild</a:t>
            </a:r>
            <a:r>
              <a:rPr lang="en-US" sz="1200" b="1" dirty="0">
                <a:solidFill>
                  <a:srgbClr val="FF0000"/>
                </a:solidFill>
                <a:latin typeface="Consolas" panose="020B0609020204030204" pitchFamily="49" charset="0"/>
                <a:cs typeface="Consolas" panose="020B0609020204030204" pitchFamily="49" charset="0"/>
              </a:rPr>
              <a:t> to </a:t>
            </a:r>
            <a:r>
              <a:rPr lang="en-US" sz="1200" b="1" dirty="0" err="1">
                <a:solidFill>
                  <a:srgbClr val="FF0000"/>
                </a:solidFill>
                <a:latin typeface="Consolas" panose="020B0609020204030204" pitchFamily="49" charset="0"/>
                <a:cs typeface="Consolas" panose="020B0609020204030204" pitchFamily="49" charset="0"/>
              </a:rPr>
              <a:t>leftChild</a:t>
            </a:r>
            <a:r>
              <a:rPr lang="en-US" sz="1200" b="1" dirty="0">
                <a:solidFill>
                  <a:srgbClr val="FF0000"/>
                </a:solidFill>
                <a:latin typeface="Consolas" panose="020B0609020204030204" pitchFamily="49" charset="0"/>
                <a:cs typeface="Consolas" panose="020B0609020204030204" pitchFamily="49" charset="0"/>
              </a:rPr>
              <a:t> + 1.</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break.</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Set minChild to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 &lt;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and</a:t>
            </a:r>
          </a:p>
          <a:p>
            <a:pPr marL="282575" indent="-282575">
              <a:buSzPct val="100000"/>
            </a:pPr>
            <a:r>
              <a:rPr lang="en-US" sz="1200" b="1" dirty="0">
                <a:latin typeface="Consolas" panose="020B0609020204030204" pitchFamily="49" charset="0"/>
                <a:cs typeface="Consolas" panose="020B0609020204030204" pitchFamily="49" charset="0"/>
              </a:rPr>
              <a:t>             table[</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table[</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Set minChild to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if table[parent] &lt;= table[minChild] break.</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Swap table[parent] and table[minChild].</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Set parent to minChild.</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Return saved value.</a:t>
            </a:r>
          </a:p>
        </p:txBody>
      </p:sp>
      <p:sp>
        <p:nvSpPr>
          <p:cNvPr id="48" name="TextBox 115">
            <a:extLst>
              <a:ext uri="{FF2B5EF4-FFF2-40B4-BE49-F238E27FC236}">
                <a16:creationId xmlns:a16="http://schemas.microsoft.com/office/drawing/2014/main" id="{4260E6CE-8AF3-4193-932D-63C9E507B1C8}"/>
              </a:ext>
            </a:extLst>
          </p:cNvPr>
          <p:cNvSpPr txBox="1">
            <a:spLocks noChangeArrowheads="1"/>
          </p:cNvSpPr>
          <p:nvPr/>
        </p:nvSpPr>
        <p:spPr bwMode="auto">
          <a:xfrm>
            <a:off x="1888290" y="1610847"/>
            <a:ext cx="312737" cy="368300"/>
          </a:xfrm>
          <a:prstGeom prst="rect">
            <a:avLst/>
          </a:prstGeom>
          <a:noFill/>
          <a:ln w="9525">
            <a:noFill/>
            <a:miter lim="800000"/>
            <a:headEnd/>
            <a:tailEnd/>
          </a:ln>
        </p:spPr>
        <p:txBody>
          <a:bodyPr wrap="none">
            <a:spAutoFit/>
          </a:bodyPr>
          <a:lstStyle/>
          <a:p>
            <a:r>
              <a:rPr lang="en-US" b="1" dirty="0"/>
              <a:t>8</a:t>
            </a:r>
          </a:p>
        </p:txBody>
      </p:sp>
      <p:sp>
        <p:nvSpPr>
          <p:cNvPr id="43" name="TextBox 115">
            <a:extLst>
              <a:ext uri="{FF2B5EF4-FFF2-40B4-BE49-F238E27FC236}">
                <a16:creationId xmlns:a16="http://schemas.microsoft.com/office/drawing/2014/main" id="{ADEBF841-B56C-4754-8D14-FE2195E3C115}"/>
              </a:ext>
            </a:extLst>
          </p:cNvPr>
          <p:cNvSpPr txBox="1">
            <a:spLocks noChangeArrowheads="1"/>
          </p:cNvSpPr>
          <p:nvPr/>
        </p:nvSpPr>
        <p:spPr bwMode="auto">
          <a:xfrm>
            <a:off x="3370263" y="2206625"/>
            <a:ext cx="441146" cy="369332"/>
          </a:xfrm>
          <a:prstGeom prst="rect">
            <a:avLst/>
          </a:prstGeom>
          <a:noFill/>
          <a:ln w="9525">
            <a:noFill/>
            <a:miter lim="800000"/>
            <a:headEnd/>
            <a:tailEnd/>
          </a:ln>
        </p:spPr>
        <p:txBody>
          <a:bodyPr wrap="none">
            <a:spAutoFit/>
          </a:bodyPr>
          <a:lstStyle/>
          <a:p>
            <a:r>
              <a:rPr lang="en-US" b="1" dirty="0"/>
              <a:t>10</a:t>
            </a:r>
          </a:p>
        </p:txBody>
      </p:sp>
      <p:sp>
        <p:nvSpPr>
          <p:cNvPr id="44" name="TextBox 118">
            <a:extLst>
              <a:ext uri="{FF2B5EF4-FFF2-40B4-BE49-F238E27FC236}">
                <a16:creationId xmlns:a16="http://schemas.microsoft.com/office/drawing/2014/main" id="{B1EDB8A2-5F4A-4C15-928F-17459EC94072}"/>
              </a:ext>
            </a:extLst>
          </p:cNvPr>
          <p:cNvSpPr txBox="1">
            <a:spLocks noChangeArrowheads="1"/>
          </p:cNvSpPr>
          <p:nvPr/>
        </p:nvSpPr>
        <p:spPr bwMode="auto">
          <a:xfrm>
            <a:off x="2439989" y="2744789"/>
            <a:ext cx="441325" cy="369887"/>
          </a:xfrm>
          <a:prstGeom prst="rect">
            <a:avLst/>
          </a:prstGeom>
          <a:noFill/>
          <a:ln w="9525">
            <a:noFill/>
            <a:miter lim="800000"/>
            <a:headEnd/>
            <a:tailEnd/>
          </a:ln>
        </p:spPr>
        <p:txBody>
          <a:bodyPr wrap="none">
            <a:spAutoFit/>
          </a:bodyPr>
          <a:lstStyle/>
          <a:p>
            <a:r>
              <a:rPr lang="en-US" b="1"/>
              <a:t>18</a:t>
            </a:r>
          </a:p>
        </p:txBody>
      </p:sp>
      <p:sp>
        <p:nvSpPr>
          <p:cNvPr id="45" name="TextBox 127">
            <a:extLst>
              <a:ext uri="{FF2B5EF4-FFF2-40B4-BE49-F238E27FC236}">
                <a16:creationId xmlns:a16="http://schemas.microsoft.com/office/drawing/2014/main" id="{59FC82DA-65E9-4C0A-BD36-48830848CFED}"/>
              </a:ext>
            </a:extLst>
          </p:cNvPr>
          <p:cNvSpPr txBox="1">
            <a:spLocks noChangeArrowheads="1"/>
          </p:cNvSpPr>
          <p:nvPr/>
        </p:nvSpPr>
        <p:spPr bwMode="auto">
          <a:xfrm>
            <a:off x="4286251" y="2744789"/>
            <a:ext cx="441325" cy="369887"/>
          </a:xfrm>
          <a:prstGeom prst="rect">
            <a:avLst/>
          </a:prstGeom>
          <a:noFill/>
          <a:ln w="9525">
            <a:noFill/>
            <a:miter lim="800000"/>
            <a:headEnd/>
            <a:tailEnd/>
          </a:ln>
        </p:spPr>
        <p:txBody>
          <a:bodyPr>
            <a:spAutoFit/>
          </a:bodyPr>
          <a:lstStyle/>
          <a:p>
            <a:pPr algn="ctr"/>
            <a:r>
              <a:rPr lang="en-US" b="1" dirty="0"/>
              <a:t>29</a:t>
            </a:r>
          </a:p>
        </p:txBody>
      </p:sp>
      <p:grpSp>
        <p:nvGrpSpPr>
          <p:cNvPr id="47" name="Group 128">
            <a:extLst>
              <a:ext uri="{FF2B5EF4-FFF2-40B4-BE49-F238E27FC236}">
                <a16:creationId xmlns:a16="http://schemas.microsoft.com/office/drawing/2014/main" id="{DDB96B19-EDD2-4F87-B2F8-2EF421DA137A}"/>
              </a:ext>
            </a:extLst>
          </p:cNvPr>
          <p:cNvGrpSpPr>
            <a:grpSpLocks/>
          </p:cNvGrpSpPr>
          <p:nvPr/>
        </p:nvGrpSpPr>
        <p:grpSpPr bwMode="auto">
          <a:xfrm>
            <a:off x="1728788" y="3833814"/>
            <a:ext cx="882650" cy="369887"/>
            <a:chOff x="4590254" y="5277977"/>
            <a:chExt cx="882292" cy="369332"/>
          </a:xfrm>
        </p:grpSpPr>
        <p:sp>
          <p:nvSpPr>
            <p:cNvPr id="49" name="TextBox 153">
              <a:extLst>
                <a:ext uri="{FF2B5EF4-FFF2-40B4-BE49-F238E27FC236}">
                  <a16:creationId xmlns:a16="http://schemas.microsoft.com/office/drawing/2014/main" id="{19EB45CF-B8FB-4A86-A029-30F807453DBD}"/>
                </a:ext>
              </a:extLst>
            </p:cNvPr>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50" name="TextBox 154">
              <a:extLst>
                <a:ext uri="{FF2B5EF4-FFF2-40B4-BE49-F238E27FC236}">
                  <a16:creationId xmlns:a16="http://schemas.microsoft.com/office/drawing/2014/main" id="{F2574412-0AA4-4F20-9541-68F0D5CE015C}"/>
                </a:ext>
              </a:extLst>
            </p:cNvPr>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51" name="Group 129">
            <a:extLst>
              <a:ext uri="{FF2B5EF4-FFF2-40B4-BE49-F238E27FC236}">
                <a16:creationId xmlns:a16="http://schemas.microsoft.com/office/drawing/2014/main" id="{151DD607-DBF5-4EAA-BA37-207E660CF5A6}"/>
              </a:ext>
            </a:extLst>
          </p:cNvPr>
          <p:cNvGrpSpPr>
            <a:grpSpLocks/>
          </p:cNvGrpSpPr>
          <p:nvPr/>
        </p:nvGrpSpPr>
        <p:grpSpPr bwMode="auto">
          <a:xfrm>
            <a:off x="2713039" y="3833814"/>
            <a:ext cx="873125" cy="369887"/>
            <a:chOff x="2571515" y="5410200"/>
            <a:chExt cx="873193" cy="369332"/>
          </a:xfrm>
        </p:grpSpPr>
        <p:sp>
          <p:nvSpPr>
            <p:cNvPr id="52" name="TextBox 151">
              <a:extLst>
                <a:ext uri="{FF2B5EF4-FFF2-40B4-BE49-F238E27FC236}">
                  <a16:creationId xmlns:a16="http://schemas.microsoft.com/office/drawing/2014/main" id="{C0603329-0ECD-450A-8DCF-83677A2429C4}"/>
                </a:ext>
              </a:extLst>
            </p:cNvPr>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53" name="TextBox 152">
              <a:extLst>
                <a:ext uri="{FF2B5EF4-FFF2-40B4-BE49-F238E27FC236}">
                  <a16:creationId xmlns:a16="http://schemas.microsoft.com/office/drawing/2014/main" id="{5CDCF9AF-AE78-4A4C-BCBE-7F08862C0D98}"/>
                </a:ext>
              </a:extLst>
            </p:cNvPr>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54" name="Group 130">
            <a:extLst>
              <a:ext uri="{FF2B5EF4-FFF2-40B4-BE49-F238E27FC236}">
                <a16:creationId xmlns:a16="http://schemas.microsoft.com/office/drawing/2014/main" id="{948EEBC7-0D2D-48AE-B0D8-BA625119F11C}"/>
              </a:ext>
            </a:extLst>
          </p:cNvPr>
          <p:cNvGrpSpPr>
            <a:grpSpLocks/>
          </p:cNvGrpSpPr>
          <p:nvPr/>
        </p:nvGrpSpPr>
        <p:grpSpPr bwMode="auto">
          <a:xfrm>
            <a:off x="3689350" y="3833814"/>
            <a:ext cx="882650" cy="369887"/>
            <a:chOff x="2571515" y="5943600"/>
            <a:chExt cx="882292" cy="369332"/>
          </a:xfrm>
        </p:grpSpPr>
        <p:sp>
          <p:nvSpPr>
            <p:cNvPr id="55" name="TextBox 149">
              <a:extLst>
                <a:ext uri="{FF2B5EF4-FFF2-40B4-BE49-F238E27FC236}">
                  <a16:creationId xmlns:a16="http://schemas.microsoft.com/office/drawing/2014/main" id="{035DF00B-7415-4EBC-A44F-CD92CB6C3CBC}"/>
                </a:ext>
              </a:extLst>
            </p:cNvPr>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56" name="TextBox 150">
              <a:extLst>
                <a:ext uri="{FF2B5EF4-FFF2-40B4-BE49-F238E27FC236}">
                  <a16:creationId xmlns:a16="http://schemas.microsoft.com/office/drawing/2014/main" id="{C65E8214-FC9F-436C-8EC4-9ABB055D697B}"/>
                </a:ext>
              </a:extLst>
            </p:cNvPr>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57" name="Group 131">
            <a:extLst>
              <a:ext uri="{FF2B5EF4-FFF2-40B4-BE49-F238E27FC236}">
                <a16:creationId xmlns:a16="http://schemas.microsoft.com/office/drawing/2014/main" id="{037B82C4-3B13-4C9D-822B-F48D2D1D8442}"/>
              </a:ext>
            </a:extLst>
          </p:cNvPr>
          <p:cNvGrpSpPr>
            <a:grpSpLocks/>
          </p:cNvGrpSpPr>
          <p:nvPr/>
        </p:nvGrpSpPr>
        <p:grpSpPr bwMode="auto">
          <a:xfrm>
            <a:off x="1949451" y="3284538"/>
            <a:ext cx="1420813" cy="379412"/>
            <a:chOff x="5434299" y="4142433"/>
            <a:chExt cx="1421044" cy="379568"/>
          </a:xfrm>
        </p:grpSpPr>
        <p:sp>
          <p:nvSpPr>
            <p:cNvPr id="58" name="TextBox 147">
              <a:extLst>
                <a:ext uri="{FF2B5EF4-FFF2-40B4-BE49-F238E27FC236}">
                  <a16:creationId xmlns:a16="http://schemas.microsoft.com/office/drawing/2014/main" id="{B0C6F516-D20F-4E16-85E1-0A3450AF95CE}"/>
                </a:ext>
              </a:extLst>
            </p:cNvPr>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59" name="TextBox 148">
              <a:extLst>
                <a:ext uri="{FF2B5EF4-FFF2-40B4-BE49-F238E27FC236}">
                  <a16:creationId xmlns:a16="http://schemas.microsoft.com/office/drawing/2014/main" id="{2376BB67-735A-49C7-81CC-49447AF73D68}"/>
                </a:ext>
              </a:extLst>
            </p:cNvPr>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60" name="Group 132">
            <a:extLst>
              <a:ext uri="{FF2B5EF4-FFF2-40B4-BE49-F238E27FC236}">
                <a16:creationId xmlns:a16="http://schemas.microsoft.com/office/drawing/2014/main" id="{12F6D0AE-5758-46D7-8C5C-5E4502B612E1}"/>
              </a:ext>
            </a:extLst>
          </p:cNvPr>
          <p:cNvGrpSpPr>
            <a:grpSpLocks/>
          </p:cNvGrpSpPr>
          <p:nvPr/>
        </p:nvGrpSpPr>
        <p:grpSpPr bwMode="auto">
          <a:xfrm>
            <a:off x="3910015" y="3284539"/>
            <a:ext cx="1322737" cy="369887"/>
            <a:chOff x="7394096" y="4142433"/>
            <a:chExt cx="1323788" cy="369332"/>
          </a:xfrm>
        </p:grpSpPr>
        <p:sp>
          <p:nvSpPr>
            <p:cNvPr id="61" name="TextBox 145">
              <a:extLst>
                <a:ext uri="{FF2B5EF4-FFF2-40B4-BE49-F238E27FC236}">
                  <a16:creationId xmlns:a16="http://schemas.microsoft.com/office/drawing/2014/main" id="{61789C4D-470C-4AF3-A21C-466C855965B8}"/>
                </a:ext>
              </a:extLst>
            </p:cNvPr>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dirty="0"/>
                <a:t>39</a:t>
              </a:r>
            </a:p>
          </p:txBody>
        </p:sp>
        <p:sp>
          <p:nvSpPr>
            <p:cNvPr id="62" name="TextBox 146">
              <a:extLst>
                <a:ext uri="{FF2B5EF4-FFF2-40B4-BE49-F238E27FC236}">
                  <a16:creationId xmlns:a16="http://schemas.microsoft.com/office/drawing/2014/main" id="{39927D97-8282-4DD2-9530-BCE6E3EA50E2}"/>
                </a:ext>
              </a:extLst>
            </p:cNvPr>
            <p:cNvSpPr txBox="1">
              <a:spLocks noChangeArrowheads="1"/>
            </p:cNvSpPr>
            <p:nvPr/>
          </p:nvSpPr>
          <p:spPr bwMode="auto">
            <a:xfrm>
              <a:off x="8276388" y="4142433"/>
              <a:ext cx="441496" cy="368778"/>
            </a:xfrm>
            <a:prstGeom prst="rect">
              <a:avLst/>
            </a:prstGeom>
            <a:noFill/>
            <a:ln w="9525">
              <a:noFill/>
              <a:miter lim="800000"/>
              <a:headEnd/>
              <a:tailEnd/>
            </a:ln>
          </p:spPr>
          <p:txBody>
            <a:bodyPr wrap="none">
              <a:spAutoFit/>
            </a:bodyPr>
            <a:lstStyle/>
            <a:p>
              <a:r>
                <a:rPr lang="en-US" b="1" dirty="0"/>
                <a:t>66</a:t>
              </a:r>
            </a:p>
          </p:txBody>
        </p:sp>
      </p:grpSp>
      <p:cxnSp>
        <p:nvCxnSpPr>
          <p:cNvPr id="63" name="Straight Connector 62">
            <a:extLst>
              <a:ext uri="{FF2B5EF4-FFF2-40B4-BE49-F238E27FC236}">
                <a16:creationId xmlns:a16="http://schemas.microsoft.com/office/drawing/2014/main" id="{91F400E9-8C09-4F08-ABCB-A6A6BFD488B8}"/>
              </a:ext>
            </a:extLst>
          </p:cNvPr>
          <p:cNvCxnSpPr>
            <a:stCxn id="43" idx="1"/>
            <a:endCxn id="44" idx="0"/>
          </p:cNvCxnSpPr>
          <p:nvPr/>
        </p:nvCxnSpPr>
        <p:spPr>
          <a:xfrm flipH="1">
            <a:off x="2660651" y="2391292"/>
            <a:ext cx="709612" cy="353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E3B258C-95DC-4FA1-ABD4-604384A19735}"/>
              </a:ext>
            </a:extLst>
          </p:cNvPr>
          <p:cNvCxnSpPr>
            <a:stCxn id="43" idx="3"/>
            <a:endCxn id="45" idx="0"/>
          </p:cNvCxnSpPr>
          <p:nvPr/>
        </p:nvCxnSpPr>
        <p:spPr>
          <a:xfrm>
            <a:off x="3811409" y="2391292"/>
            <a:ext cx="695504" cy="353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4BE4F75-32B9-4C84-A089-D7AAFFD317A9}"/>
              </a:ext>
            </a:extLst>
          </p:cNvPr>
          <p:cNvCxnSpPr>
            <a:endCxn id="58" idx="0"/>
          </p:cNvCxnSpPr>
          <p:nvPr/>
        </p:nvCxnSpPr>
        <p:spPr>
          <a:xfrm flipH="1">
            <a:off x="2170114" y="3114676"/>
            <a:ext cx="269875"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1B86504-078C-46E1-B4C4-9F71D022CDEA}"/>
              </a:ext>
            </a:extLst>
          </p:cNvPr>
          <p:cNvCxnSpPr/>
          <p:nvPr/>
        </p:nvCxnSpPr>
        <p:spPr>
          <a:xfrm flipH="1">
            <a:off x="4176713" y="3114676"/>
            <a:ext cx="220662"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5DE3A90-DD44-4F43-85C5-2E330A961EFC}"/>
              </a:ext>
            </a:extLst>
          </p:cNvPr>
          <p:cNvCxnSpPr>
            <a:stCxn id="59" idx="0"/>
          </p:cNvCxnSpPr>
          <p:nvPr/>
        </p:nvCxnSpPr>
        <p:spPr>
          <a:xfrm flipH="1" flipV="1">
            <a:off x="2881314" y="3114676"/>
            <a:ext cx="268287"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328F241-D1F8-49C7-9A71-108DAF22DD15}"/>
              </a:ext>
            </a:extLst>
          </p:cNvPr>
          <p:cNvCxnSpPr>
            <a:stCxn id="62" idx="0"/>
          </p:cNvCxnSpPr>
          <p:nvPr/>
        </p:nvCxnSpPr>
        <p:spPr>
          <a:xfrm flipH="1" flipV="1">
            <a:off x="4727577" y="3114676"/>
            <a:ext cx="284603" cy="169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FF26218-A6F0-4439-8BDF-7CDFB6872F93}"/>
              </a:ext>
            </a:extLst>
          </p:cNvPr>
          <p:cNvCxnSpPr>
            <a:stCxn id="49" idx="0"/>
          </p:cNvCxnSpPr>
          <p:nvPr/>
        </p:nvCxnSpPr>
        <p:spPr>
          <a:xfrm flipV="1">
            <a:off x="1949450" y="3654425"/>
            <a:ext cx="128588"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EEC73F9-0C16-4245-8A50-4F04AB98E031}"/>
              </a:ext>
            </a:extLst>
          </p:cNvPr>
          <p:cNvCxnSpPr>
            <a:stCxn id="50" idx="0"/>
          </p:cNvCxnSpPr>
          <p:nvPr/>
        </p:nvCxnSpPr>
        <p:spPr>
          <a:xfrm flipH="1" flipV="1">
            <a:off x="2305051" y="3654425"/>
            <a:ext cx="8572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1077E1A-D5AD-4DA6-B376-A65B774DAEDF}"/>
              </a:ext>
            </a:extLst>
          </p:cNvPr>
          <p:cNvCxnSpPr>
            <a:stCxn id="52" idx="0"/>
          </p:cNvCxnSpPr>
          <p:nvPr/>
        </p:nvCxnSpPr>
        <p:spPr>
          <a:xfrm flipV="1">
            <a:off x="2933700" y="3663951"/>
            <a:ext cx="82550"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60F1A4E-42C5-42CA-9E1E-E467562CF610}"/>
              </a:ext>
            </a:extLst>
          </p:cNvPr>
          <p:cNvCxnSpPr>
            <a:stCxn id="53" idx="0"/>
          </p:cNvCxnSpPr>
          <p:nvPr/>
        </p:nvCxnSpPr>
        <p:spPr>
          <a:xfrm flipH="1" flipV="1">
            <a:off x="3257550" y="3654425"/>
            <a:ext cx="10795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A24C0D3-B5AD-46BC-B2C8-62566DA285C8}"/>
              </a:ext>
            </a:extLst>
          </p:cNvPr>
          <p:cNvCxnSpPr>
            <a:stCxn id="55" idx="0"/>
          </p:cNvCxnSpPr>
          <p:nvPr/>
        </p:nvCxnSpPr>
        <p:spPr>
          <a:xfrm flipV="1">
            <a:off x="3910014" y="3654425"/>
            <a:ext cx="9207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F466D57-CD2B-4D8B-B4A7-7D5FC62C5A53}"/>
              </a:ext>
            </a:extLst>
          </p:cNvPr>
          <p:cNvCxnSpPr>
            <a:stCxn id="56" idx="0"/>
          </p:cNvCxnSpPr>
          <p:nvPr/>
        </p:nvCxnSpPr>
        <p:spPr>
          <a:xfrm flipH="1" flipV="1">
            <a:off x="4286250" y="3663951"/>
            <a:ext cx="65088" cy="169863"/>
          </a:xfrm>
          <a:prstGeom prst="line">
            <a:avLst/>
          </a:prstGeom>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CE307559-ABDD-4DD7-A759-23392081745A}"/>
              </a:ext>
            </a:extLst>
          </p:cNvPr>
          <p:cNvGrpSpPr/>
          <p:nvPr/>
        </p:nvGrpSpPr>
        <p:grpSpPr>
          <a:xfrm>
            <a:off x="5174414" y="5823564"/>
            <a:ext cx="369332" cy="853577"/>
            <a:chOff x="964032" y="5823563"/>
            <a:chExt cx="369332" cy="853577"/>
          </a:xfrm>
        </p:grpSpPr>
        <p:sp>
          <p:nvSpPr>
            <p:cNvPr id="82" name="TextBox 81">
              <a:extLst>
                <a:ext uri="{FF2B5EF4-FFF2-40B4-BE49-F238E27FC236}">
                  <a16:creationId xmlns:a16="http://schemas.microsoft.com/office/drawing/2014/main" id="{53F326F2-5E4F-439D-9E14-06A7E56CAEBE}"/>
                </a:ext>
              </a:extLst>
            </p:cNvPr>
            <p:cNvSpPr txBox="1"/>
            <p:nvPr/>
          </p:nvSpPr>
          <p:spPr>
            <a:xfrm>
              <a:off x="964032" y="6107112"/>
              <a:ext cx="369332" cy="570028"/>
            </a:xfrm>
            <a:prstGeom prst="rect">
              <a:avLst/>
            </a:prstGeom>
            <a:noFill/>
          </p:spPr>
          <p:txBody>
            <a:bodyPr vert="vert" wrap="none">
              <a:spAutoFit/>
            </a:bodyPr>
            <a:lstStyle/>
            <a:p>
              <a:pPr>
                <a:defRPr/>
              </a:pPr>
              <a:r>
                <a:rPr lang="en-US" sz="1200" b="1" dirty="0"/>
                <a:t>Parent</a:t>
              </a:r>
            </a:p>
          </p:txBody>
        </p:sp>
        <p:cxnSp>
          <p:nvCxnSpPr>
            <p:cNvPr id="83" name="Straight Connector 82">
              <a:extLst>
                <a:ext uri="{FF2B5EF4-FFF2-40B4-BE49-F238E27FC236}">
                  <a16:creationId xmlns:a16="http://schemas.microsoft.com/office/drawing/2014/main" id="{94A78554-6989-4E37-9F4E-753F17FB89F3}"/>
                </a:ext>
              </a:extLst>
            </p:cNvPr>
            <p:cNvCxnSpPr>
              <a:cxnSpLocks/>
            </p:cNvCxnSpPr>
            <p:nvPr/>
          </p:nvCxnSpPr>
          <p:spPr>
            <a:xfrm>
              <a:off x="1143000" y="5823563"/>
              <a:ext cx="0" cy="27432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19C918A8-E88E-4E72-8562-8BE999AD2945}"/>
              </a:ext>
            </a:extLst>
          </p:cNvPr>
          <p:cNvGrpSpPr/>
          <p:nvPr/>
        </p:nvGrpSpPr>
        <p:grpSpPr>
          <a:xfrm>
            <a:off x="8982173" y="5823563"/>
            <a:ext cx="369332" cy="658010"/>
            <a:chOff x="964032" y="5823563"/>
            <a:chExt cx="369332" cy="658010"/>
          </a:xfrm>
        </p:grpSpPr>
        <p:sp>
          <p:nvSpPr>
            <p:cNvPr id="42" name="TextBox 41">
              <a:extLst>
                <a:ext uri="{FF2B5EF4-FFF2-40B4-BE49-F238E27FC236}">
                  <a16:creationId xmlns:a16="http://schemas.microsoft.com/office/drawing/2014/main" id="{E4D92889-CDDB-4234-95C7-7022B6AC438C}"/>
                </a:ext>
              </a:extLst>
            </p:cNvPr>
            <p:cNvSpPr txBox="1"/>
            <p:nvPr/>
          </p:nvSpPr>
          <p:spPr>
            <a:xfrm>
              <a:off x="964032" y="6107112"/>
              <a:ext cx="369332" cy="374461"/>
            </a:xfrm>
            <a:prstGeom prst="rect">
              <a:avLst/>
            </a:prstGeom>
            <a:noFill/>
          </p:spPr>
          <p:txBody>
            <a:bodyPr vert="vert" wrap="none">
              <a:spAutoFit/>
            </a:bodyPr>
            <a:lstStyle/>
            <a:p>
              <a:pPr>
                <a:defRPr/>
              </a:pPr>
              <a:r>
                <a:rPr lang="en-US" sz="1200" b="1" dirty="0"/>
                <a:t>Left</a:t>
              </a:r>
            </a:p>
          </p:txBody>
        </p:sp>
        <p:cxnSp>
          <p:nvCxnSpPr>
            <p:cNvPr id="75" name="Straight Connector 74">
              <a:extLst>
                <a:ext uri="{FF2B5EF4-FFF2-40B4-BE49-F238E27FC236}">
                  <a16:creationId xmlns:a16="http://schemas.microsoft.com/office/drawing/2014/main" id="{26A830F1-65FC-4574-91FC-101CE7A2CF8E}"/>
                </a:ext>
              </a:extLst>
            </p:cNvPr>
            <p:cNvCxnSpPr>
              <a:cxnSpLocks/>
            </p:cNvCxnSpPr>
            <p:nvPr/>
          </p:nvCxnSpPr>
          <p:spPr>
            <a:xfrm>
              <a:off x="1143000" y="5823563"/>
              <a:ext cx="0" cy="27432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91C26009-86E9-4B94-86AF-0162A293A6BE}"/>
              </a:ext>
            </a:extLst>
          </p:cNvPr>
          <p:cNvGrpSpPr/>
          <p:nvPr/>
        </p:nvGrpSpPr>
        <p:grpSpPr>
          <a:xfrm>
            <a:off x="9534691" y="5823564"/>
            <a:ext cx="369332" cy="770221"/>
            <a:chOff x="964032" y="5823563"/>
            <a:chExt cx="369332" cy="770221"/>
          </a:xfrm>
        </p:grpSpPr>
        <p:sp>
          <p:nvSpPr>
            <p:cNvPr id="77" name="TextBox 76">
              <a:extLst>
                <a:ext uri="{FF2B5EF4-FFF2-40B4-BE49-F238E27FC236}">
                  <a16:creationId xmlns:a16="http://schemas.microsoft.com/office/drawing/2014/main" id="{21DA9D72-08CA-479A-9232-33ACBF1433BB}"/>
                </a:ext>
              </a:extLst>
            </p:cNvPr>
            <p:cNvSpPr txBox="1"/>
            <p:nvPr/>
          </p:nvSpPr>
          <p:spPr>
            <a:xfrm>
              <a:off x="964032" y="6107112"/>
              <a:ext cx="369332" cy="486672"/>
            </a:xfrm>
            <a:prstGeom prst="rect">
              <a:avLst/>
            </a:prstGeom>
            <a:noFill/>
          </p:spPr>
          <p:txBody>
            <a:bodyPr vert="vert" wrap="none">
              <a:spAutoFit/>
            </a:bodyPr>
            <a:lstStyle/>
            <a:p>
              <a:pPr>
                <a:defRPr/>
              </a:pPr>
              <a:r>
                <a:rPr lang="en-US" sz="1200" b="1" dirty="0"/>
                <a:t>Right</a:t>
              </a:r>
            </a:p>
          </p:txBody>
        </p:sp>
        <p:cxnSp>
          <p:nvCxnSpPr>
            <p:cNvPr id="78" name="Straight Connector 77">
              <a:extLst>
                <a:ext uri="{FF2B5EF4-FFF2-40B4-BE49-F238E27FC236}">
                  <a16:creationId xmlns:a16="http://schemas.microsoft.com/office/drawing/2014/main" id="{8CEF1D57-50E3-47DB-B380-EEFA126F58BD}"/>
                </a:ext>
              </a:extLst>
            </p:cNvPr>
            <p:cNvCxnSpPr>
              <a:cxnSpLocks/>
            </p:cNvCxnSpPr>
            <p:nvPr/>
          </p:nvCxnSpPr>
          <p:spPr>
            <a:xfrm>
              <a:off x="1143000" y="5823563"/>
              <a:ext cx="0" cy="27432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701765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68D2358B-732A-4654-A283-C8D6C84463CE}"/>
              </a:ext>
            </a:extLst>
          </p:cNvPr>
          <p:cNvSpPr/>
          <p:nvPr/>
        </p:nvSpPr>
        <p:spPr>
          <a:xfrm>
            <a:off x="1747044" y="1523577"/>
            <a:ext cx="576262" cy="522753"/>
          </a:xfrm>
          <a:prstGeom prst="ellipse">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ooter Placeholder 2"/>
          <p:cNvSpPr>
            <a:spLocks noGrp="1"/>
          </p:cNvSpPr>
          <p:nvPr>
            <p:ph type="ftr" sz="quarter" idx="11"/>
          </p:nvPr>
        </p:nvSpPr>
        <p:spPr/>
        <p:txBody>
          <a:bodyPr/>
          <a:lstStyle/>
          <a:p>
            <a:pPr>
              <a:defRPr/>
            </a:pPr>
            <a:r>
              <a:rPr lang="en-US"/>
              <a:t>Trees (29)</a:t>
            </a:r>
            <a:endParaRPr lang="en-US" dirty="0"/>
          </a:p>
        </p:txBody>
      </p:sp>
      <p:sp>
        <p:nvSpPr>
          <p:cNvPr id="10" name="Slide Number Placeholder 9"/>
          <p:cNvSpPr>
            <a:spLocks noGrp="1"/>
          </p:cNvSpPr>
          <p:nvPr>
            <p:ph type="sldNum" sz="quarter" idx="12"/>
          </p:nvPr>
        </p:nvSpPr>
        <p:spPr/>
        <p:txBody>
          <a:bodyPr/>
          <a:lstStyle/>
          <a:p>
            <a:pPr>
              <a:defRPr/>
            </a:pPr>
            <a:fld id="{0D7B5496-982B-480A-8085-B08F2CA91C21}" type="slidenum">
              <a:rPr lang="en-US" smtClean="0"/>
              <a:pPr>
                <a:defRPr/>
              </a:pPr>
              <a:t>51</a:t>
            </a:fld>
            <a:endParaRPr lang="en-US" dirty="0"/>
          </a:p>
        </p:txBody>
      </p:sp>
      <p:sp>
        <p:nvSpPr>
          <p:cNvPr id="2" name="Title 1"/>
          <p:cNvSpPr>
            <a:spLocks noGrp="1"/>
          </p:cNvSpPr>
          <p:nvPr>
            <p:ph type="title"/>
          </p:nvPr>
        </p:nvSpPr>
        <p:spPr/>
        <p:txBody>
          <a:bodyPr/>
          <a:lstStyle/>
          <a:p>
            <a:r>
              <a:rPr lang="en-US" dirty="0"/>
              <a:t>Removal from a Vector Min-Heap </a:t>
            </a:r>
          </a:p>
        </p:txBody>
      </p:sp>
      <p:graphicFrame>
        <p:nvGraphicFramePr>
          <p:cNvPr id="87" name="Table 86"/>
          <p:cNvGraphicFramePr>
            <a:graphicFrameLocks noGrp="1"/>
          </p:cNvGraphicFramePr>
          <p:nvPr/>
        </p:nvGraphicFramePr>
        <p:xfrm>
          <a:off x="1767840" y="5029200"/>
          <a:ext cx="7680960" cy="74168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gridCol w="548640">
                  <a:extLst>
                    <a:ext uri="{9D8B030D-6E8A-4147-A177-3AD203B41FA5}">
                      <a16:colId xmlns:a16="http://schemas.microsoft.com/office/drawing/2014/main" val="20005"/>
                    </a:ext>
                  </a:extLst>
                </a:gridCol>
                <a:gridCol w="548640">
                  <a:extLst>
                    <a:ext uri="{9D8B030D-6E8A-4147-A177-3AD203B41FA5}">
                      <a16:colId xmlns:a16="http://schemas.microsoft.com/office/drawing/2014/main" val="20006"/>
                    </a:ext>
                  </a:extLst>
                </a:gridCol>
                <a:gridCol w="548640">
                  <a:extLst>
                    <a:ext uri="{9D8B030D-6E8A-4147-A177-3AD203B41FA5}">
                      <a16:colId xmlns:a16="http://schemas.microsoft.com/office/drawing/2014/main" val="20007"/>
                    </a:ext>
                  </a:extLst>
                </a:gridCol>
                <a:gridCol w="548640">
                  <a:extLst>
                    <a:ext uri="{9D8B030D-6E8A-4147-A177-3AD203B41FA5}">
                      <a16:colId xmlns:a16="http://schemas.microsoft.com/office/drawing/2014/main" val="20008"/>
                    </a:ext>
                  </a:extLst>
                </a:gridCol>
                <a:gridCol w="548640">
                  <a:extLst>
                    <a:ext uri="{9D8B030D-6E8A-4147-A177-3AD203B41FA5}">
                      <a16:colId xmlns:a16="http://schemas.microsoft.com/office/drawing/2014/main" val="20009"/>
                    </a:ext>
                  </a:extLst>
                </a:gridCol>
                <a:gridCol w="548640">
                  <a:extLst>
                    <a:ext uri="{9D8B030D-6E8A-4147-A177-3AD203B41FA5}">
                      <a16:colId xmlns:a16="http://schemas.microsoft.com/office/drawing/2014/main" val="20010"/>
                    </a:ext>
                  </a:extLst>
                </a:gridCol>
                <a:gridCol w="548640">
                  <a:extLst>
                    <a:ext uri="{9D8B030D-6E8A-4147-A177-3AD203B41FA5}">
                      <a16:colId xmlns:a16="http://schemas.microsoft.com/office/drawing/2014/main" val="20011"/>
                    </a:ext>
                  </a:extLst>
                </a:gridCol>
                <a:gridCol w="548640">
                  <a:extLst>
                    <a:ext uri="{9D8B030D-6E8A-4147-A177-3AD203B41FA5}">
                      <a16:colId xmlns:a16="http://schemas.microsoft.com/office/drawing/2014/main" val="20012"/>
                    </a:ext>
                  </a:extLst>
                </a:gridCol>
                <a:gridCol w="548640">
                  <a:extLst>
                    <a:ext uri="{9D8B030D-6E8A-4147-A177-3AD203B41FA5}">
                      <a16:colId xmlns:a16="http://schemas.microsoft.com/office/drawing/2014/main" val="20013"/>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5</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6</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7</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8</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9</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b="0" dirty="0">
                          <a:solidFill>
                            <a:schemeClr val="tx1"/>
                          </a:solidFill>
                        </a:rPr>
                        <a:t>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66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26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32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0" dirty="0">
                          <a:solidFill>
                            <a:schemeClr val="tx1"/>
                          </a:solidFill>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46" name="TextBox 3"/>
          <p:cNvSpPr txBox="1">
            <a:spLocks noChangeArrowheads="1"/>
          </p:cNvSpPr>
          <p:nvPr/>
        </p:nvSpPr>
        <p:spPr bwMode="auto">
          <a:xfrm>
            <a:off x="5399088" y="1437718"/>
            <a:ext cx="4659312" cy="3400931"/>
          </a:xfrm>
          <a:prstGeom prst="rect">
            <a:avLst/>
          </a:prstGeom>
          <a:noFill/>
          <a:ln w="9525">
            <a:noFill/>
            <a:miter lim="800000"/>
            <a:headEnd/>
            <a:tailEnd/>
          </a:ln>
        </p:spPr>
        <p:txBody>
          <a:bodyPr wrap="square">
            <a:spAutoFit/>
          </a:bodyPr>
          <a:lstStyle/>
          <a:p>
            <a:pPr marL="282575" indent="-282575">
              <a:buSzPct val="100000"/>
              <a:buFont typeface="+mj-lt"/>
              <a:buAutoNum type="arabicPeriod"/>
            </a:pPr>
            <a:r>
              <a:rPr lang="en-US" sz="1200" b="1" dirty="0">
                <a:latin typeface="Consolas" panose="020B0609020204030204" pitchFamily="49" charset="0"/>
                <a:cs typeface="Consolas" panose="020B0609020204030204" pitchFamily="49" charset="0"/>
              </a:rPr>
              <a:t>Save table[0].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table[0] to table[--size].</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Set parent to 0.</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while (true)</a:t>
            </a:r>
          </a:p>
          <a:p>
            <a:pPr marL="282575" indent="-282575">
              <a:spcBef>
                <a:spcPts val="400"/>
              </a:spcBef>
              <a:buSzPct val="100000"/>
              <a:buFont typeface="+mj-lt"/>
              <a:buAutoNum type="arabicPeriod"/>
            </a:pPr>
            <a:r>
              <a:rPr lang="en-US" sz="1200" b="1" dirty="0">
                <a:latin typeface="Consolas" panose="020B0609020204030204" pitchFamily="49" charset="0"/>
                <a:cs typeface="Consolas" panose="020B0609020204030204" pitchFamily="49" charset="0"/>
              </a:rPr>
              <a:t>   Set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to (2 × parent) + 1</a:t>
            </a:r>
          </a:p>
          <a:p>
            <a:pPr marL="282575" indent="-282575">
              <a:buSzPct val="100000"/>
            </a:pPr>
            <a:r>
              <a:rPr lang="en-US" sz="1200" b="1" dirty="0">
                <a:latin typeface="Consolas" panose="020B0609020204030204" pitchFamily="49" charset="0"/>
                <a:cs typeface="Consolas" panose="020B0609020204030204" pitchFamily="49" charset="0"/>
              </a:rPr>
              <a:t>          and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 to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+ 1.</a:t>
            </a:r>
          </a:p>
          <a:p>
            <a:pPr marL="282575" indent="-282575">
              <a:spcBef>
                <a:spcPts val="200"/>
              </a:spcBef>
              <a:buSzPct val="100000"/>
              <a:buFont typeface="+mj-lt"/>
              <a:buAutoNum type="arabicPeriod" startAt="6"/>
            </a:pPr>
            <a:r>
              <a:rPr lang="en-US" sz="1200" b="1" dirty="0">
                <a:solidFill>
                  <a:srgbClr val="FF0000"/>
                </a:solidFill>
                <a:latin typeface="Consolas" panose="020B0609020204030204" pitchFamily="49" charset="0"/>
                <a:cs typeface="Consolas" panose="020B0609020204030204" pitchFamily="49" charset="0"/>
              </a:rPr>
              <a:t>   if </a:t>
            </a:r>
            <a:r>
              <a:rPr lang="en-US" sz="1200" b="1" dirty="0" err="1">
                <a:solidFill>
                  <a:srgbClr val="FF0000"/>
                </a:solidFill>
                <a:latin typeface="Consolas" panose="020B0609020204030204" pitchFamily="49" charset="0"/>
                <a:cs typeface="Consolas" panose="020B0609020204030204" pitchFamily="49" charset="0"/>
              </a:rPr>
              <a:t>leftChild</a:t>
            </a:r>
            <a:r>
              <a:rPr lang="en-US" sz="1200" b="1" dirty="0">
                <a:solidFill>
                  <a:srgbClr val="FF0000"/>
                </a:solidFill>
                <a:latin typeface="Consolas" panose="020B0609020204030204" pitchFamily="49" charset="0"/>
                <a:cs typeface="Consolas" panose="020B0609020204030204" pitchFamily="49" charset="0"/>
              </a:rPr>
              <a:t> &gt;= </a:t>
            </a:r>
            <a:r>
              <a:rPr lang="en-US" sz="1200" b="1" dirty="0" err="1">
                <a:solidFill>
                  <a:srgbClr val="FF0000"/>
                </a:solidFill>
                <a:latin typeface="Consolas" panose="020B0609020204030204" pitchFamily="49" charset="0"/>
                <a:cs typeface="Consolas" panose="020B0609020204030204" pitchFamily="49" charset="0"/>
              </a:rPr>
              <a:t>table.size</a:t>
            </a:r>
            <a:r>
              <a:rPr lang="en-US" sz="1200" b="1" dirty="0">
                <a:solidFill>
                  <a:srgbClr val="FF0000"/>
                </a:solidFill>
                <a:latin typeface="Consolas" panose="020B0609020204030204" pitchFamily="49" charset="0"/>
                <a:cs typeface="Consolas" panose="020B0609020204030204" pitchFamily="49" charset="0"/>
              </a:rPr>
              <a:t>() break.</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Set minChild to </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a:t>
            </a:r>
          </a:p>
          <a:p>
            <a:pPr marL="282575" indent="-282575">
              <a:spcBef>
                <a:spcPts val="200"/>
              </a:spcBef>
              <a:buSzPct val="100000"/>
              <a:buFont typeface="+mj-lt"/>
              <a:buAutoNum type="arabicPeriod" startAt="6"/>
            </a:pPr>
            <a:r>
              <a:rPr lang="en-US" sz="1200" b="1" dirty="0">
                <a:latin typeface="Consolas" panose="020B0609020204030204" pitchFamily="49" charset="0"/>
                <a:cs typeface="Consolas" panose="020B0609020204030204" pitchFamily="49" charset="0"/>
              </a:rPr>
              <a:t>   if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 &lt; </a:t>
            </a:r>
            <a:r>
              <a:rPr lang="en-US" sz="1200" b="1" dirty="0" err="1">
                <a:latin typeface="Consolas" panose="020B0609020204030204" pitchFamily="49" charset="0"/>
                <a:cs typeface="Consolas" panose="020B0609020204030204" pitchFamily="49" charset="0"/>
              </a:rPr>
              <a:t>table.size</a:t>
            </a:r>
            <a:r>
              <a:rPr lang="en-US" sz="1200" b="1" dirty="0">
                <a:latin typeface="Consolas" panose="020B0609020204030204" pitchFamily="49" charset="0"/>
                <a:cs typeface="Consolas" panose="020B0609020204030204" pitchFamily="49" charset="0"/>
              </a:rPr>
              <a:t>() and</a:t>
            </a:r>
          </a:p>
          <a:p>
            <a:pPr marL="282575" indent="-282575">
              <a:buSzPct val="100000"/>
            </a:pPr>
            <a:r>
              <a:rPr lang="en-US" sz="1200" b="1" dirty="0">
                <a:latin typeface="Consolas" panose="020B0609020204030204" pitchFamily="49" charset="0"/>
                <a:cs typeface="Consolas" panose="020B0609020204030204" pitchFamily="49" charset="0"/>
              </a:rPr>
              <a:t>             table[</a:t>
            </a:r>
            <a:r>
              <a:rPr lang="en-US" sz="1200" b="1" dirty="0" err="1">
                <a:latin typeface="Consolas" panose="020B0609020204030204" pitchFamily="49" charset="0"/>
                <a:cs typeface="Consolas" panose="020B0609020204030204" pitchFamily="49" charset="0"/>
              </a:rPr>
              <a:t>leftChild</a:t>
            </a:r>
            <a:r>
              <a:rPr lang="en-US" sz="1200" b="1" dirty="0">
                <a:latin typeface="Consolas" panose="020B0609020204030204" pitchFamily="49" charset="0"/>
                <a:cs typeface="Consolas" panose="020B0609020204030204" pitchFamily="49" charset="0"/>
              </a:rPr>
              <a:t>] &gt; table[</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Set minChild to </a:t>
            </a:r>
            <a:r>
              <a:rPr lang="en-US" sz="1200" b="1" dirty="0" err="1">
                <a:latin typeface="Consolas" panose="020B0609020204030204" pitchFamily="49" charset="0"/>
                <a:cs typeface="Consolas" panose="020B0609020204030204" pitchFamily="49" charset="0"/>
              </a:rPr>
              <a:t>rightChild</a:t>
            </a:r>
            <a:r>
              <a:rPr lang="en-US" sz="1200" b="1" dirty="0">
                <a:latin typeface="Consolas" panose="020B0609020204030204" pitchFamily="49" charset="0"/>
                <a:cs typeface="Consolas" panose="020B0609020204030204" pitchFamily="49" charset="0"/>
              </a:rPr>
              <a:t>.</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if table[parent] &lt;= table[minChild] break.</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Swap table[parent] and table[minChild].</a:t>
            </a:r>
          </a:p>
          <a:p>
            <a:pPr marL="282575" indent="-282575">
              <a:spcBef>
                <a:spcPts val="400"/>
              </a:spcBef>
              <a:buSzPct val="100000"/>
              <a:buFont typeface="+mj-lt"/>
              <a:buAutoNum type="arabicPeriod" startAt="9"/>
            </a:pPr>
            <a:r>
              <a:rPr lang="en-US" sz="1200" b="1" dirty="0">
                <a:latin typeface="Consolas" panose="020B0609020204030204" pitchFamily="49" charset="0"/>
                <a:cs typeface="Consolas" panose="020B0609020204030204" pitchFamily="49" charset="0"/>
              </a:rPr>
              <a:t>   Set parent to minChild.</a:t>
            </a:r>
          </a:p>
          <a:p>
            <a:pPr marL="282575" indent="-282575">
              <a:spcBef>
                <a:spcPts val="400"/>
              </a:spcBef>
              <a:buSzPct val="100000"/>
              <a:buFont typeface="+mj-lt"/>
              <a:buAutoNum type="arabicPeriod" startAt="9"/>
            </a:pPr>
            <a:r>
              <a:rPr lang="en-US" sz="1200" b="1" dirty="0">
                <a:solidFill>
                  <a:srgbClr val="FF0000"/>
                </a:solidFill>
                <a:latin typeface="Consolas" panose="020B0609020204030204" pitchFamily="49" charset="0"/>
                <a:cs typeface="Consolas" panose="020B0609020204030204" pitchFamily="49" charset="0"/>
              </a:rPr>
              <a:t>Return saved value.</a:t>
            </a:r>
          </a:p>
        </p:txBody>
      </p:sp>
      <p:sp>
        <p:nvSpPr>
          <p:cNvPr id="48" name="TextBox 115">
            <a:extLst>
              <a:ext uri="{FF2B5EF4-FFF2-40B4-BE49-F238E27FC236}">
                <a16:creationId xmlns:a16="http://schemas.microsoft.com/office/drawing/2014/main" id="{4260E6CE-8AF3-4193-932D-63C9E507B1C8}"/>
              </a:ext>
            </a:extLst>
          </p:cNvPr>
          <p:cNvSpPr txBox="1">
            <a:spLocks noChangeArrowheads="1"/>
          </p:cNvSpPr>
          <p:nvPr/>
        </p:nvSpPr>
        <p:spPr bwMode="auto">
          <a:xfrm>
            <a:off x="1888290" y="1610847"/>
            <a:ext cx="312737" cy="368300"/>
          </a:xfrm>
          <a:prstGeom prst="rect">
            <a:avLst/>
          </a:prstGeom>
          <a:noFill/>
          <a:ln w="9525">
            <a:noFill/>
            <a:miter lim="800000"/>
            <a:headEnd/>
            <a:tailEnd/>
          </a:ln>
        </p:spPr>
        <p:txBody>
          <a:bodyPr wrap="none">
            <a:spAutoFit/>
          </a:bodyPr>
          <a:lstStyle/>
          <a:p>
            <a:r>
              <a:rPr lang="en-US" b="1" dirty="0">
                <a:solidFill>
                  <a:srgbClr val="FF0000"/>
                </a:solidFill>
              </a:rPr>
              <a:t>8</a:t>
            </a:r>
          </a:p>
        </p:txBody>
      </p:sp>
      <p:sp>
        <p:nvSpPr>
          <p:cNvPr id="43" name="TextBox 115">
            <a:extLst>
              <a:ext uri="{FF2B5EF4-FFF2-40B4-BE49-F238E27FC236}">
                <a16:creationId xmlns:a16="http://schemas.microsoft.com/office/drawing/2014/main" id="{ADEBF841-B56C-4754-8D14-FE2195E3C115}"/>
              </a:ext>
            </a:extLst>
          </p:cNvPr>
          <p:cNvSpPr txBox="1">
            <a:spLocks noChangeArrowheads="1"/>
          </p:cNvSpPr>
          <p:nvPr/>
        </p:nvSpPr>
        <p:spPr bwMode="auto">
          <a:xfrm>
            <a:off x="3370263" y="2206625"/>
            <a:ext cx="441146" cy="369332"/>
          </a:xfrm>
          <a:prstGeom prst="rect">
            <a:avLst/>
          </a:prstGeom>
          <a:noFill/>
          <a:ln w="9525">
            <a:noFill/>
            <a:miter lim="800000"/>
            <a:headEnd/>
            <a:tailEnd/>
          </a:ln>
        </p:spPr>
        <p:txBody>
          <a:bodyPr wrap="none">
            <a:spAutoFit/>
          </a:bodyPr>
          <a:lstStyle/>
          <a:p>
            <a:r>
              <a:rPr lang="en-US" b="1" dirty="0"/>
              <a:t>10</a:t>
            </a:r>
          </a:p>
        </p:txBody>
      </p:sp>
      <p:sp>
        <p:nvSpPr>
          <p:cNvPr id="44" name="TextBox 118">
            <a:extLst>
              <a:ext uri="{FF2B5EF4-FFF2-40B4-BE49-F238E27FC236}">
                <a16:creationId xmlns:a16="http://schemas.microsoft.com/office/drawing/2014/main" id="{B1EDB8A2-5F4A-4C15-928F-17459EC94072}"/>
              </a:ext>
            </a:extLst>
          </p:cNvPr>
          <p:cNvSpPr txBox="1">
            <a:spLocks noChangeArrowheads="1"/>
          </p:cNvSpPr>
          <p:nvPr/>
        </p:nvSpPr>
        <p:spPr bwMode="auto">
          <a:xfrm>
            <a:off x="2439989" y="2744789"/>
            <a:ext cx="441325" cy="369887"/>
          </a:xfrm>
          <a:prstGeom prst="rect">
            <a:avLst/>
          </a:prstGeom>
          <a:noFill/>
          <a:ln w="9525">
            <a:noFill/>
            <a:miter lim="800000"/>
            <a:headEnd/>
            <a:tailEnd/>
          </a:ln>
        </p:spPr>
        <p:txBody>
          <a:bodyPr wrap="none">
            <a:spAutoFit/>
          </a:bodyPr>
          <a:lstStyle/>
          <a:p>
            <a:r>
              <a:rPr lang="en-US" b="1"/>
              <a:t>18</a:t>
            </a:r>
          </a:p>
        </p:txBody>
      </p:sp>
      <p:sp>
        <p:nvSpPr>
          <p:cNvPr id="45" name="TextBox 127">
            <a:extLst>
              <a:ext uri="{FF2B5EF4-FFF2-40B4-BE49-F238E27FC236}">
                <a16:creationId xmlns:a16="http://schemas.microsoft.com/office/drawing/2014/main" id="{59FC82DA-65E9-4C0A-BD36-48830848CFED}"/>
              </a:ext>
            </a:extLst>
          </p:cNvPr>
          <p:cNvSpPr txBox="1">
            <a:spLocks noChangeArrowheads="1"/>
          </p:cNvSpPr>
          <p:nvPr/>
        </p:nvSpPr>
        <p:spPr bwMode="auto">
          <a:xfrm>
            <a:off x="4286251" y="2744789"/>
            <a:ext cx="441325" cy="369887"/>
          </a:xfrm>
          <a:prstGeom prst="rect">
            <a:avLst/>
          </a:prstGeom>
          <a:noFill/>
          <a:ln w="9525">
            <a:noFill/>
            <a:miter lim="800000"/>
            <a:headEnd/>
            <a:tailEnd/>
          </a:ln>
        </p:spPr>
        <p:txBody>
          <a:bodyPr>
            <a:spAutoFit/>
          </a:bodyPr>
          <a:lstStyle/>
          <a:p>
            <a:pPr algn="ctr"/>
            <a:r>
              <a:rPr lang="en-US" b="1" dirty="0"/>
              <a:t>29</a:t>
            </a:r>
          </a:p>
        </p:txBody>
      </p:sp>
      <p:grpSp>
        <p:nvGrpSpPr>
          <p:cNvPr id="47" name="Group 128">
            <a:extLst>
              <a:ext uri="{FF2B5EF4-FFF2-40B4-BE49-F238E27FC236}">
                <a16:creationId xmlns:a16="http://schemas.microsoft.com/office/drawing/2014/main" id="{DDB96B19-EDD2-4F87-B2F8-2EF421DA137A}"/>
              </a:ext>
            </a:extLst>
          </p:cNvPr>
          <p:cNvGrpSpPr>
            <a:grpSpLocks/>
          </p:cNvGrpSpPr>
          <p:nvPr/>
        </p:nvGrpSpPr>
        <p:grpSpPr bwMode="auto">
          <a:xfrm>
            <a:off x="1728788" y="3833814"/>
            <a:ext cx="882650" cy="369887"/>
            <a:chOff x="4590254" y="5277977"/>
            <a:chExt cx="882292" cy="369332"/>
          </a:xfrm>
        </p:grpSpPr>
        <p:sp>
          <p:nvSpPr>
            <p:cNvPr id="49" name="TextBox 153">
              <a:extLst>
                <a:ext uri="{FF2B5EF4-FFF2-40B4-BE49-F238E27FC236}">
                  <a16:creationId xmlns:a16="http://schemas.microsoft.com/office/drawing/2014/main" id="{19EB45CF-B8FB-4A86-A029-30F807453DBD}"/>
                </a:ext>
              </a:extLst>
            </p:cNvPr>
            <p:cNvSpPr txBox="1">
              <a:spLocks noChangeArrowheads="1"/>
            </p:cNvSpPr>
            <p:nvPr/>
          </p:nvSpPr>
          <p:spPr bwMode="auto">
            <a:xfrm>
              <a:off x="4590254" y="5277977"/>
              <a:ext cx="441146" cy="369332"/>
            </a:xfrm>
            <a:prstGeom prst="rect">
              <a:avLst/>
            </a:prstGeom>
            <a:noFill/>
            <a:ln w="9525">
              <a:noFill/>
              <a:miter lim="800000"/>
              <a:headEnd/>
              <a:tailEnd/>
            </a:ln>
          </p:spPr>
          <p:txBody>
            <a:bodyPr wrap="none">
              <a:spAutoFit/>
            </a:bodyPr>
            <a:lstStyle/>
            <a:p>
              <a:r>
                <a:rPr lang="en-US" b="1"/>
                <a:t>37</a:t>
              </a:r>
            </a:p>
          </p:txBody>
        </p:sp>
        <p:sp>
          <p:nvSpPr>
            <p:cNvPr id="50" name="TextBox 154">
              <a:extLst>
                <a:ext uri="{FF2B5EF4-FFF2-40B4-BE49-F238E27FC236}">
                  <a16:creationId xmlns:a16="http://schemas.microsoft.com/office/drawing/2014/main" id="{F2574412-0AA4-4F20-9541-68F0D5CE015C}"/>
                </a:ext>
              </a:extLst>
            </p:cNvPr>
            <p:cNvSpPr txBox="1">
              <a:spLocks noChangeArrowheads="1"/>
            </p:cNvSpPr>
            <p:nvPr/>
          </p:nvSpPr>
          <p:spPr bwMode="auto">
            <a:xfrm>
              <a:off x="5031400" y="5277977"/>
              <a:ext cx="441146" cy="369332"/>
            </a:xfrm>
            <a:prstGeom prst="rect">
              <a:avLst/>
            </a:prstGeom>
            <a:noFill/>
            <a:ln w="9525">
              <a:noFill/>
              <a:miter lim="800000"/>
              <a:headEnd/>
              <a:tailEnd/>
            </a:ln>
          </p:spPr>
          <p:txBody>
            <a:bodyPr wrap="none">
              <a:spAutoFit/>
            </a:bodyPr>
            <a:lstStyle/>
            <a:p>
              <a:r>
                <a:rPr lang="en-US" b="1"/>
                <a:t>26</a:t>
              </a:r>
            </a:p>
          </p:txBody>
        </p:sp>
      </p:grpSp>
      <p:grpSp>
        <p:nvGrpSpPr>
          <p:cNvPr id="51" name="Group 129">
            <a:extLst>
              <a:ext uri="{FF2B5EF4-FFF2-40B4-BE49-F238E27FC236}">
                <a16:creationId xmlns:a16="http://schemas.microsoft.com/office/drawing/2014/main" id="{151DD607-DBF5-4EAA-BA37-207E660CF5A6}"/>
              </a:ext>
            </a:extLst>
          </p:cNvPr>
          <p:cNvGrpSpPr>
            <a:grpSpLocks/>
          </p:cNvGrpSpPr>
          <p:nvPr/>
        </p:nvGrpSpPr>
        <p:grpSpPr bwMode="auto">
          <a:xfrm>
            <a:off x="2713039" y="3833814"/>
            <a:ext cx="873125" cy="369887"/>
            <a:chOff x="2571515" y="5410200"/>
            <a:chExt cx="873193" cy="369332"/>
          </a:xfrm>
        </p:grpSpPr>
        <p:sp>
          <p:nvSpPr>
            <p:cNvPr id="52" name="TextBox 151">
              <a:extLst>
                <a:ext uri="{FF2B5EF4-FFF2-40B4-BE49-F238E27FC236}">
                  <a16:creationId xmlns:a16="http://schemas.microsoft.com/office/drawing/2014/main" id="{C0603329-0ECD-450A-8DCF-83677A2429C4}"/>
                </a:ext>
              </a:extLst>
            </p:cNvPr>
            <p:cNvSpPr txBox="1">
              <a:spLocks noChangeArrowheads="1"/>
            </p:cNvSpPr>
            <p:nvPr/>
          </p:nvSpPr>
          <p:spPr bwMode="auto">
            <a:xfrm>
              <a:off x="2571515" y="5410200"/>
              <a:ext cx="441146" cy="369332"/>
            </a:xfrm>
            <a:prstGeom prst="rect">
              <a:avLst/>
            </a:prstGeom>
            <a:noFill/>
            <a:ln w="9525">
              <a:noFill/>
              <a:miter lim="800000"/>
              <a:headEnd/>
              <a:tailEnd/>
            </a:ln>
          </p:spPr>
          <p:txBody>
            <a:bodyPr wrap="none">
              <a:spAutoFit/>
            </a:bodyPr>
            <a:lstStyle/>
            <a:p>
              <a:r>
                <a:rPr lang="en-US" b="1"/>
                <a:t>76</a:t>
              </a:r>
            </a:p>
          </p:txBody>
        </p:sp>
        <p:sp>
          <p:nvSpPr>
            <p:cNvPr id="53" name="TextBox 152">
              <a:extLst>
                <a:ext uri="{FF2B5EF4-FFF2-40B4-BE49-F238E27FC236}">
                  <a16:creationId xmlns:a16="http://schemas.microsoft.com/office/drawing/2014/main" id="{5CDCF9AF-AE78-4A4C-BCBE-7F08862C0D98}"/>
                </a:ext>
              </a:extLst>
            </p:cNvPr>
            <p:cNvSpPr txBox="1">
              <a:spLocks noChangeArrowheads="1"/>
            </p:cNvSpPr>
            <p:nvPr/>
          </p:nvSpPr>
          <p:spPr bwMode="auto">
            <a:xfrm>
              <a:off x="3003562" y="5410200"/>
              <a:ext cx="441146" cy="369332"/>
            </a:xfrm>
            <a:prstGeom prst="rect">
              <a:avLst/>
            </a:prstGeom>
            <a:noFill/>
            <a:ln w="9525">
              <a:noFill/>
              <a:miter lim="800000"/>
              <a:headEnd/>
              <a:tailEnd/>
            </a:ln>
          </p:spPr>
          <p:txBody>
            <a:bodyPr wrap="none">
              <a:spAutoFit/>
            </a:bodyPr>
            <a:lstStyle/>
            <a:p>
              <a:r>
                <a:rPr lang="en-US" b="1"/>
                <a:t>32</a:t>
              </a:r>
            </a:p>
          </p:txBody>
        </p:sp>
      </p:grpSp>
      <p:grpSp>
        <p:nvGrpSpPr>
          <p:cNvPr id="54" name="Group 130">
            <a:extLst>
              <a:ext uri="{FF2B5EF4-FFF2-40B4-BE49-F238E27FC236}">
                <a16:creationId xmlns:a16="http://schemas.microsoft.com/office/drawing/2014/main" id="{948EEBC7-0D2D-48AE-B0D8-BA625119F11C}"/>
              </a:ext>
            </a:extLst>
          </p:cNvPr>
          <p:cNvGrpSpPr>
            <a:grpSpLocks/>
          </p:cNvGrpSpPr>
          <p:nvPr/>
        </p:nvGrpSpPr>
        <p:grpSpPr bwMode="auto">
          <a:xfrm>
            <a:off x="3689350" y="3833814"/>
            <a:ext cx="882650" cy="369887"/>
            <a:chOff x="2571515" y="5943600"/>
            <a:chExt cx="882292" cy="369332"/>
          </a:xfrm>
        </p:grpSpPr>
        <p:sp>
          <p:nvSpPr>
            <p:cNvPr id="55" name="TextBox 149">
              <a:extLst>
                <a:ext uri="{FF2B5EF4-FFF2-40B4-BE49-F238E27FC236}">
                  <a16:creationId xmlns:a16="http://schemas.microsoft.com/office/drawing/2014/main" id="{035DF00B-7415-4EBC-A44F-CD92CB6C3CBC}"/>
                </a:ext>
              </a:extLst>
            </p:cNvPr>
            <p:cNvSpPr txBox="1">
              <a:spLocks noChangeArrowheads="1"/>
            </p:cNvSpPr>
            <p:nvPr/>
          </p:nvSpPr>
          <p:spPr bwMode="auto">
            <a:xfrm>
              <a:off x="2571515" y="5943600"/>
              <a:ext cx="441146" cy="369332"/>
            </a:xfrm>
            <a:prstGeom prst="rect">
              <a:avLst/>
            </a:prstGeom>
            <a:noFill/>
            <a:ln w="9525">
              <a:noFill/>
              <a:miter lim="800000"/>
              <a:headEnd/>
              <a:tailEnd/>
            </a:ln>
          </p:spPr>
          <p:txBody>
            <a:bodyPr wrap="none">
              <a:spAutoFit/>
            </a:bodyPr>
            <a:lstStyle/>
            <a:p>
              <a:r>
                <a:rPr lang="en-US" b="1"/>
                <a:t>74</a:t>
              </a:r>
            </a:p>
          </p:txBody>
        </p:sp>
        <p:sp>
          <p:nvSpPr>
            <p:cNvPr id="56" name="TextBox 150">
              <a:extLst>
                <a:ext uri="{FF2B5EF4-FFF2-40B4-BE49-F238E27FC236}">
                  <a16:creationId xmlns:a16="http://schemas.microsoft.com/office/drawing/2014/main" id="{C65E8214-FC9F-436C-8EC4-9ABB055D697B}"/>
                </a:ext>
              </a:extLst>
            </p:cNvPr>
            <p:cNvSpPr txBox="1">
              <a:spLocks noChangeArrowheads="1"/>
            </p:cNvSpPr>
            <p:nvPr/>
          </p:nvSpPr>
          <p:spPr bwMode="auto">
            <a:xfrm>
              <a:off x="3012661" y="5943600"/>
              <a:ext cx="441146" cy="369332"/>
            </a:xfrm>
            <a:prstGeom prst="rect">
              <a:avLst/>
            </a:prstGeom>
            <a:noFill/>
            <a:ln w="9525">
              <a:noFill/>
              <a:miter lim="800000"/>
              <a:headEnd/>
              <a:tailEnd/>
            </a:ln>
          </p:spPr>
          <p:txBody>
            <a:bodyPr wrap="none">
              <a:spAutoFit/>
            </a:bodyPr>
            <a:lstStyle/>
            <a:p>
              <a:r>
                <a:rPr lang="en-US" b="1"/>
                <a:t>89</a:t>
              </a:r>
            </a:p>
          </p:txBody>
        </p:sp>
      </p:grpSp>
      <p:grpSp>
        <p:nvGrpSpPr>
          <p:cNvPr id="57" name="Group 131">
            <a:extLst>
              <a:ext uri="{FF2B5EF4-FFF2-40B4-BE49-F238E27FC236}">
                <a16:creationId xmlns:a16="http://schemas.microsoft.com/office/drawing/2014/main" id="{037B82C4-3B13-4C9D-822B-F48D2D1D8442}"/>
              </a:ext>
            </a:extLst>
          </p:cNvPr>
          <p:cNvGrpSpPr>
            <a:grpSpLocks/>
          </p:cNvGrpSpPr>
          <p:nvPr/>
        </p:nvGrpSpPr>
        <p:grpSpPr bwMode="auto">
          <a:xfrm>
            <a:off x="1949451" y="3284538"/>
            <a:ext cx="1420813" cy="379412"/>
            <a:chOff x="5434299" y="4142433"/>
            <a:chExt cx="1421044" cy="379568"/>
          </a:xfrm>
        </p:grpSpPr>
        <p:sp>
          <p:nvSpPr>
            <p:cNvPr id="58" name="TextBox 147">
              <a:extLst>
                <a:ext uri="{FF2B5EF4-FFF2-40B4-BE49-F238E27FC236}">
                  <a16:creationId xmlns:a16="http://schemas.microsoft.com/office/drawing/2014/main" id="{B0C6F516-D20F-4E16-85E1-0A3450AF95CE}"/>
                </a:ext>
              </a:extLst>
            </p:cNvPr>
            <p:cNvSpPr txBox="1">
              <a:spLocks noChangeArrowheads="1"/>
            </p:cNvSpPr>
            <p:nvPr/>
          </p:nvSpPr>
          <p:spPr bwMode="auto">
            <a:xfrm>
              <a:off x="5434299" y="4142433"/>
              <a:ext cx="441146" cy="369332"/>
            </a:xfrm>
            <a:prstGeom prst="rect">
              <a:avLst/>
            </a:prstGeom>
            <a:noFill/>
            <a:ln w="9525">
              <a:noFill/>
              <a:miter lim="800000"/>
              <a:headEnd/>
              <a:tailEnd/>
            </a:ln>
          </p:spPr>
          <p:txBody>
            <a:bodyPr wrap="none">
              <a:spAutoFit/>
            </a:bodyPr>
            <a:lstStyle/>
            <a:p>
              <a:r>
                <a:rPr lang="en-US" b="1"/>
                <a:t>20</a:t>
              </a:r>
            </a:p>
          </p:txBody>
        </p:sp>
        <p:sp>
          <p:nvSpPr>
            <p:cNvPr id="59" name="TextBox 148">
              <a:extLst>
                <a:ext uri="{FF2B5EF4-FFF2-40B4-BE49-F238E27FC236}">
                  <a16:creationId xmlns:a16="http://schemas.microsoft.com/office/drawing/2014/main" id="{2376BB67-735A-49C7-81CC-49447AF73D68}"/>
                </a:ext>
              </a:extLst>
            </p:cNvPr>
            <p:cNvSpPr txBox="1">
              <a:spLocks noChangeArrowheads="1"/>
            </p:cNvSpPr>
            <p:nvPr/>
          </p:nvSpPr>
          <p:spPr bwMode="auto">
            <a:xfrm>
              <a:off x="6414197" y="4152669"/>
              <a:ext cx="441146" cy="369332"/>
            </a:xfrm>
            <a:prstGeom prst="rect">
              <a:avLst/>
            </a:prstGeom>
            <a:noFill/>
            <a:ln w="9525">
              <a:noFill/>
              <a:miter lim="800000"/>
              <a:headEnd/>
              <a:tailEnd/>
            </a:ln>
          </p:spPr>
          <p:txBody>
            <a:bodyPr wrap="none">
              <a:spAutoFit/>
            </a:bodyPr>
            <a:lstStyle/>
            <a:p>
              <a:r>
                <a:rPr lang="en-US" b="1"/>
                <a:t>28</a:t>
              </a:r>
            </a:p>
          </p:txBody>
        </p:sp>
      </p:grpSp>
      <p:grpSp>
        <p:nvGrpSpPr>
          <p:cNvPr id="60" name="Group 132">
            <a:extLst>
              <a:ext uri="{FF2B5EF4-FFF2-40B4-BE49-F238E27FC236}">
                <a16:creationId xmlns:a16="http://schemas.microsoft.com/office/drawing/2014/main" id="{12F6D0AE-5758-46D7-8C5C-5E4502B612E1}"/>
              </a:ext>
            </a:extLst>
          </p:cNvPr>
          <p:cNvGrpSpPr>
            <a:grpSpLocks/>
          </p:cNvGrpSpPr>
          <p:nvPr/>
        </p:nvGrpSpPr>
        <p:grpSpPr bwMode="auto">
          <a:xfrm>
            <a:off x="3910015" y="3284539"/>
            <a:ext cx="1322737" cy="369887"/>
            <a:chOff x="7394096" y="4142433"/>
            <a:chExt cx="1323788" cy="369332"/>
          </a:xfrm>
        </p:grpSpPr>
        <p:sp>
          <p:nvSpPr>
            <p:cNvPr id="61" name="TextBox 145">
              <a:extLst>
                <a:ext uri="{FF2B5EF4-FFF2-40B4-BE49-F238E27FC236}">
                  <a16:creationId xmlns:a16="http://schemas.microsoft.com/office/drawing/2014/main" id="{61789C4D-470C-4AF3-A21C-466C855965B8}"/>
                </a:ext>
              </a:extLst>
            </p:cNvPr>
            <p:cNvSpPr txBox="1">
              <a:spLocks noChangeArrowheads="1"/>
            </p:cNvSpPr>
            <p:nvPr/>
          </p:nvSpPr>
          <p:spPr bwMode="auto">
            <a:xfrm>
              <a:off x="7394096" y="4142433"/>
              <a:ext cx="441146" cy="369332"/>
            </a:xfrm>
            <a:prstGeom prst="rect">
              <a:avLst/>
            </a:prstGeom>
            <a:noFill/>
            <a:ln w="9525">
              <a:noFill/>
              <a:miter lim="800000"/>
              <a:headEnd/>
              <a:tailEnd/>
            </a:ln>
          </p:spPr>
          <p:txBody>
            <a:bodyPr wrap="none">
              <a:spAutoFit/>
            </a:bodyPr>
            <a:lstStyle/>
            <a:p>
              <a:r>
                <a:rPr lang="en-US" b="1" dirty="0"/>
                <a:t>39</a:t>
              </a:r>
            </a:p>
          </p:txBody>
        </p:sp>
        <p:sp>
          <p:nvSpPr>
            <p:cNvPr id="62" name="TextBox 146">
              <a:extLst>
                <a:ext uri="{FF2B5EF4-FFF2-40B4-BE49-F238E27FC236}">
                  <a16:creationId xmlns:a16="http://schemas.microsoft.com/office/drawing/2014/main" id="{39927D97-8282-4DD2-9530-BCE6E3EA50E2}"/>
                </a:ext>
              </a:extLst>
            </p:cNvPr>
            <p:cNvSpPr txBox="1">
              <a:spLocks noChangeArrowheads="1"/>
            </p:cNvSpPr>
            <p:nvPr/>
          </p:nvSpPr>
          <p:spPr bwMode="auto">
            <a:xfrm>
              <a:off x="8276388" y="4142433"/>
              <a:ext cx="441496" cy="368778"/>
            </a:xfrm>
            <a:prstGeom prst="rect">
              <a:avLst/>
            </a:prstGeom>
            <a:noFill/>
            <a:ln w="9525">
              <a:noFill/>
              <a:miter lim="800000"/>
              <a:headEnd/>
              <a:tailEnd/>
            </a:ln>
          </p:spPr>
          <p:txBody>
            <a:bodyPr wrap="none">
              <a:spAutoFit/>
            </a:bodyPr>
            <a:lstStyle/>
            <a:p>
              <a:r>
                <a:rPr lang="en-US" b="1" dirty="0"/>
                <a:t>66</a:t>
              </a:r>
            </a:p>
          </p:txBody>
        </p:sp>
      </p:grpSp>
      <p:cxnSp>
        <p:nvCxnSpPr>
          <p:cNvPr id="63" name="Straight Connector 62">
            <a:extLst>
              <a:ext uri="{FF2B5EF4-FFF2-40B4-BE49-F238E27FC236}">
                <a16:creationId xmlns:a16="http://schemas.microsoft.com/office/drawing/2014/main" id="{91F400E9-8C09-4F08-ABCB-A6A6BFD488B8}"/>
              </a:ext>
            </a:extLst>
          </p:cNvPr>
          <p:cNvCxnSpPr>
            <a:stCxn id="43" idx="1"/>
            <a:endCxn id="44" idx="0"/>
          </p:cNvCxnSpPr>
          <p:nvPr/>
        </p:nvCxnSpPr>
        <p:spPr>
          <a:xfrm flipH="1">
            <a:off x="2660651" y="2391292"/>
            <a:ext cx="709612" cy="353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E3B258C-95DC-4FA1-ABD4-604384A19735}"/>
              </a:ext>
            </a:extLst>
          </p:cNvPr>
          <p:cNvCxnSpPr>
            <a:stCxn id="43" idx="3"/>
            <a:endCxn id="45" idx="0"/>
          </p:cNvCxnSpPr>
          <p:nvPr/>
        </p:nvCxnSpPr>
        <p:spPr>
          <a:xfrm>
            <a:off x="3811409" y="2391292"/>
            <a:ext cx="695504" cy="353497"/>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4BE4F75-32B9-4C84-A089-D7AAFFD317A9}"/>
              </a:ext>
            </a:extLst>
          </p:cNvPr>
          <p:cNvCxnSpPr>
            <a:endCxn id="58" idx="0"/>
          </p:cNvCxnSpPr>
          <p:nvPr/>
        </p:nvCxnSpPr>
        <p:spPr>
          <a:xfrm flipH="1">
            <a:off x="2170114" y="3114676"/>
            <a:ext cx="269875"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1B86504-078C-46E1-B4C4-9F71D022CDEA}"/>
              </a:ext>
            </a:extLst>
          </p:cNvPr>
          <p:cNvCxnSpPr/>
          <p:nvPr/>
        </p:nvCxnSpPr>
        <p:spPr>
          <a:xfrm flipH="1">
            <a:off x="4176713" y="3114676"/>
            <a:ext cx="220662"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D5DE3A90-DD44-4F43-85C5-2E330A961EFC}"/>
              </a:ext>
            </a:extLst>
          </p:cNvPr>
          <p:cNvCxnSpPr>
            <a:stCxn id="59" idx="0"/>
          </p:cNvCxnSpPr>
          <p:nvPr/>
        </p:nvCxnSpPr>
        <p:spPr>
          <a:xfrm flipH="1" flipV="1">
            <a:off x="2881314" y="3114676"/>
            <a:ext cx="268287" cy="180975"/>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328F241-D1F8-49C7-9A71-108DAF22DD15}"/>
              </a:ext>
            </a:extLst>
          </p:cNvPr>
          <p:cNvCxnSpPr>
            <a:stCxn id="62" idx="0"/>
          </p:cNvCxnSpPr>
          <p:nvPr/>
        </p:nvCxnSpPr>
        <p:spPr>
          <a:xfrm flipH="1" flipV="1">
            <a:off x="4727577" y="3114676"/>
            <a:ext cx="284603" cy="169862"/>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EFF26218-A6F0-4439-8BDF-7CDFB6872F93}"/>
              </a:ext>
            </a:extLst>
          </p:cNvPr>
          <p:cNvCxnSpPr>
            <a:stCxn id="49" idx="0"/>
          </p:cNvCxnSpPr>
          <p:nvPr/>
        </p:nvCxnSpPr>
        <p:spPr>
          <a:xfrm flipV="1">
            <a:off x="1949450" y="3654425"/>
            <a:ext cx="128588"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BEEC73F9-0C16-4245-8A50-4F04AB98E031}"/>
              </a:ext>
            </a:extLst>
          </p:cNvPr>
          <p:cNvCxnSpPr>
            <a:stCxn id="50" idx="0"/>
          </p:cNvCxnSpPr>
          <p:nvPr/>
        </p:nvCxnSpPr>
        <p:spPr>
          <a:xfrm flipH="1" flipV="1">
            <a:off x="2305051" y="3654425"/>
            <a:ext cx="8572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51077E1A-D5AD-4DA6-B376-A65B774DAEDF}"/>
              </a:ext>
            </a:extLst>
          </p:cNvPr>
          <p:cNvCxnSpPr>
            <a:stCxn id="52" idx="0"/>
          </p:cNvCxnSpPr>
          <p:nvPr/>
        </p:nvCxnSpPr>
        <p:spPr>
          <a:xfrm flipV="1">
            <a:off x="2933700" y="3663951"/>
            <a:ext cx="82550" cy="169863"/>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60F1A4E-42C5-42CA-9E1E-E467562CF610}"/>
              </a:ext>
            </a:extLst>
          </p:cNvPr>
          <p:cNvCxnSpPr>
            <a:stCxn id="53" idx="0"/>
          </p:cNvCxnSpPr>
          <p:nvPr/>
        </p:nvCxnSpPr>
        <p:spPr>
          <a:xfrm flipH="1" flipV="1">
            <a:off x="3257550" y="3654425"/>
            <a:ext cx="107950"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0A24C0D3-B5AD-46BC-B2C8-62566DA285C8}"/>
              </a:ext>
            </a:extLst>
          </p:cNvPr>
          <p:cNvCxnSpPr>
            <a:stCxn id="55" idx="0"/>
          </p:cNvCxnSpPr>
          <p:nvPr/>
        </p:nvCxnSpPr>
        <p:spPr>
          <a:xfrm flipV="1">
            <a:off x="3910014" y="3654425"/>
            <a:ext cx="92075" cy="179388"/>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F466D57-CD2B-4D8B-B4A7-7D5FC62C5A53}"/>
              </a:ext>
            </a:extLst>
          </p:cNvPr>
          <p:cNvCxnSpPr>
            <a:stCxn id="56" idx="0"/>
          </p:cNvCxnSpPr>
          <p:nvPr/>
        </p:nvCxnSpPr>
        <p:spPr>
          <a:xfrm flipH="1" flipV="1">
            <a:off x="4286250" y="3663951"/>
            <a:ext cx="65088" cy="169863"/>
          </a:xfrm>
          <a:prstGeom prst="line">
            <a:avLst/>
          </a:prstGeom>
        </p:spPr>
        <p:style>
          <a:lnRef idx="1">
            <a:schemeClr val="accent1"/>
          </a:lnRef>
          <a:fillRef idx="0">
            <a:schemeClr val="accent1"/>
          </a:fillRef>
          <a:effectRef idx="0">
            <a:schemeClr val="accent1"/>
          </a:effectRef>
          <a:fontRef idx="minor">
            <a:schemeClr val="tx1"/>
          </a:fontRef>
        </p:style>
      </p:cxnSp>
      <p:grpSp>
        <p:nvGrpSpPr>
          <p:cNvPr id="81" name="Group 80">
            <a:extLst>
              <a:ext uri="{FF2B5EF4-FFF2-40B4-BE49-F238E27FC236}">
                <a16:creationId xmlns:a16="http://schemas.microsoft.com/office/drawing/2014/main" id="{CE307559-ABDD-4DD7-A759-23392081745A}"/>
              </a:ext>
            </a:extLst>
          </p:cNvPr>
          <p:cNvGrpSpPr/>
          <p:nvPr/>
        </p:nvGrpSpPr>
        <p:grpSpPr>
          <a:xfrm>
            <a:off x="5174414" y="5823564"/>
            <a:ext cx="369332" cy="853577"/>
            <a:chOff x="964032" y="5823563"/>
            <a:chExt cx="369332" cy="853577"/>
          </a:xfrm>
        </p:grpSpPr>
        <p:sp>
          <p:nvSpPr>
            <p:cNvPr id="82" name="TextBox 81">
              <a:extLst>
                <a:ext uri="{FF2B5EF4-FFF2-40B4-BE49-F238E27FC236}">
                  <a16:creationId xmlns:a16="http://schemas.microsoft.com/office/drawing/2014/main" id="{53F326F2-5E4F-439D-9E14-06A7E56CAEBE}"/>
                </a:ext>
              </a:extLst>
            </p:cNvPr>
            <p:cNvSpPr txBox="1"/>
            <p:nvPr/>
          </p:nvSpPr>
          <p:spPr>
            <a:xfrm>
              <a:off x="964032" y="6107112"/>
              <a:ext cx="369332" cy="570028"/>
            </a:xfrm>
            <a:prstGeom prst="rect">
              <a:avLst/>
            </a:prstGeom>
            <a:noFill/>
          </p:spPr>
          <p:txBody>
            <a:bodyPr vert="vert" wrap="none">
              <a:spAutoFit/>
            </a:bodyPr>
            <a:lstStyle/>
            <a:p>
              <a:pPr>
                <a:defRPr/>
              </a:pPr>
              <a:r>
                <a:rPr lang="en-US" sz="1200" b="1" dirty="0"/>
                <a:t>Parent</a:t>
              </a:r>
            </a:p>
          </p:txBody>
        </p:sp>
        <p:cxnSp>
          <p:nvCxnSpPr>
            <p:cNvPr id="83" name="Straight Connector 82">
              <a:extLst>
                <a:ext uri="{FF2B5EF4-FFF2-40B4-BE49-F238E27FC236}">
                  <a16:creationId xmlns:a16="http://schemas.microsoft.com/office/drawing/2014/main" id="{94A78554-6989-4E37-9F4E-753F17FB89F3}"/>
                </a:ext>
              </a:extLst>
            </p:cNvPr>
            <p:cNvCxnSpPr>
              <a:cxnSpLocks/>
            </p:cNvCxnSpPr>
            <p:nvPr/>
          </p:nvCxnSpPr>
          <p:spPr>
            <a:xfrm>
              <a:off x="1143000" y="5823563"/>
              <a:ext cx="0" cy="27432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grpSp>
      <p:grpSp>
        <p:nvGrpSpPr>
          <p:cNvPr id="41" name="Group 40">
            <a:extLst>
              <a:ext uri="{FF2B5EF4-FFF2-40B4-BE49-F238E27FC236}">
                <a16:creationId xmlns:a16="http://schemas.microsoft.com/office/drawing/2014/main" id="{19C918A8-E88E-4E72-8562-8BE999AD2945}"/>
              </a:ext>
            </a:extLst>
          </p:cNvPr>
          <p:cNvGrpSpPr/>
          <p:nvPr/>
        </p:nvGrpSpPr>
        <p:grpSpPr>
          <a:xfrm>
            <a:off x="8982173" y="5823563"/>
            <a:ext cx="369332" cy="658010"/>
            <a:chOff x="964032" y="5823563"/>
            <a:chExt cx="369332" cy="658010"/>
          </a:xfrm>
        </p:grpSpPr>
        <p:sp>
          <p:nvSpPr>
            <p:cNvPr id="42" name="TextBox 41">
              <a:extLst>
                <a:ext uri="{FF2B5EF4-FFF2-40B4-BE49-F238E27FC236}">
                  <a16:creationId xmlns:a16="http://schemas.microsoft.com/office/drawing/2014/main" id="{E4D92889-CDDB-4234-95C7-7022B6AC438C}"/>
                </a:ext>
              </a:extLst>
            </p:cNvPr>
            <p:cNvSpPr txBox="1"/>
            <p:nvPr/>
          </p:nvSpPr>
          <p:spPr>
            <a:xfrm>
              <a:off x="964032" y="6107112"/>
              <a:ext cx="369332" cy="374461"/>
            </a:xfrm>
            <a:prstGeom prst="rect">
              <a:avLst/>
            </a:prstGeom>
            <a:noFill/>
          </p:spPr>
          <p:txBody>
            <a:bodyPr vert="vert" wrap="none">
              <a:spAutoFit/>
            </a:bodyPr>
            <a:lstStyle/>
            <a:p>
              <a:pPr>
                <a:defRPr/>
              </a:pPr>
              <a:r>
                <a:rPr lang="en-US" sz="1200" b="1" dirty="0"/>
                <a:t>Left</a:t>
              </a:r>
            </a:p>
          </p:txBody>
        </p:sp>
        <p:cxnSp>
          <p:nvCxnSpPr>
            <p:cNvPr id="75" name="Straight Connector 74">
              <a:extLst>
                <a:ext uri="{FF2B5EF4-FFF2-40B4-BE49-F238E27FC236}">
                  <a16:creationId xmlns:a16="http://schemas.microsoft.com/office/drawing/2014/main" id="{26A830F1-65FC-4574-91FC-101CE7A2CF8E}"/>
                </a:ext>
              </a:extLst>
            </p:cNvPr>
            <p:cNvCxnSpPr>
              <a:cxnSpLocks/>
            </p:cNvCxnSpPr>
            <p:nvPr/>
          </p:nvCxnSpPr>
          <p:spPr>
            <a:xfrm>
              <a:off x="1143000" y="5823563"/>
              <a:ext cx="0" cy="27432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91C26009-86E9-4B94-86AF-0162A293A6BE}"/>
              </a:ext>
            </a:extLst>
          </p:cNvPr>
          <p:cNvGrpSpPr/>
          <p:nvPr/>
        </p:nvGrpSpPr>
        <p:grpSpPr>
          <a:xfrm>
            <a:off x="9534691" y="5823564"/>
            <a:ext cx="369332" cy="770221"/>
            <a:chOff x="964032" y="5823563"/>
            <a:chExt cx="369332" cy="770221"/>
          </a:xfrm>
        </p:grpSpPr>
        <p:sp>
          <p:nvSpPr>
            <p:cNvPr id="77" name="TextBox 76">
              <a:extLst>
                <a:ext uri="{FF2B5EF4-FFF2-40B4-BE49-F238E27FC236}">
                  <a16:creationId xmlns:a16="http://schemas.microsoft.com/office/drawing/2014/main" id="{21DA9D72-08CA-479A-9232-33ACBF1433BB}"/>
                </a:ext>
              </a:extLst>
            </p:cNvPr>
            <p:cNvSpPr txBox="1"/>
            <p:nvPr/>
          </p:nvSpPr>
          <p:spPr>
            <a:xfrm>
              <a:off x="964032" y="6107112"/>
              <a:ext cx="369332" cy="486672"/>
            </a:xfrm>
            <a:prstGeom prst="rect">
              <a:avLst/>
            </a:prstGeom>
            <a:noFill/>
          </p:spPr>
          <p:txBody>
            <a:bodyPr vert="vert" wrap="none">
              <a:spAutoFit/>
            </a:bodyPr>
            <a:lstStyle/>
            <a:p>
              <a:pPr>
                <a:defRPr/>
              </a:pPr>
              <a:r>
                <a:rPr lang="en-US" sz="1200" b="1" dirty="0"/>
                <a:t>Right</a:t>
              </a:r>
            </a:p>
          </p:txBody>
        </p:sp>
        <p:cxnSp>
          <p:nvCxnSpPr>
            <p:cNvPr id="78" name="Straight Connector 77">
              <a:extLst>
                <a:ext uri="{FF2B5EF4-FFF2-40B4-BE49-F238E27FC236}">
                  <a16:creationId xmlns:a16="http://schemas.microsoft.com/office/drawing/2014/main" id="{8CEF1D57-50E3-47DB-B380-EEFA126F58BD}"/>
                </a:ext>
              </a:extLst>
            </p:cNvPr>
            <p:cNvCxnSpPr>
              <a:cxnSpLocks/>
            </p:cNvCxnSpPr>
            <p:nvPr/>
          </p:nvCxnSpPr>
          <p:spPr>
            <a:xfrm>
              <a:off x="1143000" y="5823563"/>
              <a:ext cx="0" cy="274320"/>
            </a:xfrm>
            <a:prstGeom prst="line">
              <a:avLst/>
            </a:prstGeom>
            <a:ln w="31750">
              <a:head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78434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of the Heap</a:t>
            </a:r>
          </a:p>
        </p:txBody>
      </p:sp>
      <p:sp>
        <p:nvSpPr>
          <p:cNvPr id="3" name="Content Placeholder 2"/>
          <p:cNvSpPr>
            <a:spLocks noGrp="1"/>
          </p:cNvSpPr>
          <p:nvPr>
            <p:ph sz="quarter" idx="1"/>
          </p:nvPr>
        </p:nvSpPr>
        <p:spPr/>
        <p:txBody>
          <a:bodyPr/>
          <a:lstStyle/>
          <a:p>
            <a:r>
              <a:rPr lang="en-US" dirty="0"/>
              <a:t>Removal / insertion algorithms</a:t>
            </a:r>
          </a:p>
          <a:p>
            <a:pPr lvl="1"/>
            <a:r>
              <a:rPr lang="en-US" dirty="0"/>
              <a:t>Removal traces a path from the root to a leaf.</a:t>
            </a:r>
          </a:p>
          <a:p>
            <a:pPr lvl="1"/>
            <a:r>
              <a:rPr lang="en-US" dirty="0"/>
              <a:t>Insertion traces a path from a leaf to the root.</a:t>
            </a:r>
          </a:p>
          <a:p>
            <a:pPr lvl="1"/>
            <a:r>
              <a:rPr lang="en-US" dirty="0"/>
              <a:t>Both require at most </a:t>
            </a:r>
            <a:r>
              <a:rPr lang="en-US" i="1" dirty="0"/>
              <a:t>h</a:t>
            </a:r>
            <a:r>
              <a:rPr lang="en-US" dirty="0"/>
              <a:t> steps where </a:t>
            </a:r>
            <a:r>
              <a:rPr lang="en-US" i="1" dirty="0"/>
              <a:t>h</a:t>
            </a:r>
            <a:r>
              <a:rPr lang="en-US" dirty="0"/>
              <a:t> is the height of the tree.</a:t>
            </a:r>
          </a:p>
          <a:p>
            <a:r>
              <a:rPr lang="en-US" dirty="0"/>
              <a:t>The largest </a:t>
            </a:r>
            <a:r>
              <a:rPr lang="en-US" b="1" i="1" dirty="0">
                <a:solidFill>
                  <a:srgbClr val="FF0000"/>
                </a:solidFill>
              </a:rPr>
              <a:t>full</a:t>
            </a:r>
            <a:r>
              <a:rPr lang="en-US" dirty="0">
                <a:solidFill>
                  <a:srgbClr val="FF0000"/>
                </a:solidFill>
              </a:rPr>
              <a:t> </a:t>
            </a:r>
            <a:r>
              <a:rPr lang="en-US" dirty="0"/>
              <a:t>tree of height </a:t>
            </a:r>
            <a:r>
              <a:rPr lang="en-US" i="1" dirty="0"/>
              <a:t>h</a:t>
            </a:r>
            <a:r>
              <a:rPr lang="en-US" dirty="0"/>
              <a:t> has 2</a:t>
            </a:r>
            <a:r>
              <a:rPr lang="en-US" i="1" baseline="30000" dirty="0"/>
              <a:t>h</a:t>
            </a:r>
            <a:r>
              <a:rPr lang="en-US" dirty="0"/>
              <a:t>-1 nodes.</a:t>
            </a:r>
          </a:p>
          <a:p>
            <a:r>
              <a:rPr lang="en-US" dirty="0"/>
              <a:t>The smallest </a:t>
            </a:r>
            <a:r>
              <a:rPr lang="en-US" b="1" i="1" dirty="0">
                <a:solidFill>
                  <a:srgbClr val="FF0000"/>
                </a:solidFill>
              </a:rPr>
              <a:t>complete</a:t>
            </a:r>
            <a:r>
              <a:rPr lang="en-US" dirty="0">
                <a:solidFill>
                  <a:srgbClr val="FF0000"/>
                </a:solidFill>
              </a:rPr>
              <a:t> </a:t>
            </a:r>
            <a:r>
              <a:rPr lang="en-US" dirty="0"/>
              <a:t>tree of height h has 2</a:t>
            </a:r>
            <a:r>
              <a:rPr lang="en-US" baseline="30000" dirty="0"/>
              <a:t>(</a:t>
            </a:r>
            <a:r>
              <a:rPr lang="en-US" i="1" baseline="30000" dirty="0"/>
              <a:t>h</a:t>
            </a:r>
            <a:r>
              <a:rPr lang="en-US" baseline="30000" dirty="0"/>
              <a:t>-1)</a:t>
            </a:r>
            <a:r>
              <a:rPr lang="en-US" dirty="0"/>
              <a:t> nodes.</a:t>
            </a:r>
          </a:p>
          <a:p>
            <a:r>
              <a:rPr lang="en-US" dirty="0"/>
              <a:t>Both </a:t>
            </a:r>
            <a:r>
              <a:rPr lang="en-US" b="1" i="1" dirty="0"/>
              <a:t>insert</a:t>
            </a:r>
            <a:r>
              <a:rPr lang="en-US" dirty="0"/>
              <a:t> and </a:t>
            </a:r>
            <a:r>
              <a:rPr lang="en-US" b="1" i="1" dirty="0"/>
              <a:t>remove</a:t>
            </a:r>
            <a:r>
              <a:rPr lang="en-US" dirty="0"/>
              <a:t> are O(log </a:t>
            </a:r>
            <a:r>
              <a:rPr lang="en-US" i="1" dirty="0"/>
              <a:t>n</a:t>
            </a:r>
            <a:r>
              <a:rPr lang="en-US" dirty="0"/>
              <a:t>) where </a:t>
            </a:r>
            <a:r>
              <a:rPr lang="en-US" i="1" dirty="0"/>
              <a:t>n</a:t>
            </a:r>
            <a:r>
              <a:rPr lang="en-US" dirty="0"/>
              <a:t> is the number of items in the heap.</a:t>
            </a:r>
          </a:p>
          <a:p>
            <a:endParaRPr lang="en-US" dirty="0"/>
          </a:p>
        </p:txBody>
      </p:sp>
      <p:sp>
        <p:nvSpPr>
          <p:cNvPr id="4" name="Footer Placeholder 3"/>
          <p:cNvSpPr>
            <a:spLocks noGrp="1"/>
          </p:cNvSpPr>
          <p:nvPr>
            <p:ph type="ftr" sz="quarter" idx="11"/>
          </p:nvPr>
        </p:nvSpPr>
        <p:spPr/>
        <p:txBody>
          <a:bodyPr/>
          <a:lstStyle/>
          <a:p>
            <a:pPr>
              <a:defRPr/>
            </a:pPr>
            <a:r>
              <a:rPr lang="en-US"/>
              <a:t>Trees (29)</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52</a:t>
            </a:fld>
            <a:endParaRPr lang="en-US" dirty="0"/>
          </a:p>
        </p:txBody>
      </p:sp>
    </p:spTree>
    <p:extLst>
      <p:ext uri="{BB962C8B-B14F-4D97-AF65-F5344CB8AC3E}">
        <p14:creationId xmlns:p14="http://schemas.microsoft.com/office/powerpoint/2010/main" val="3877885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Performance of the Heap</a:t>
            </a:r>
          </a:p>
        </p:txBody>
      </p:sp>
      <p:sp>
        <p:nvSpPr>
          <p:cNvPr id="3" name="Content Placeholder 2"/>
          <p:cNvSpPr>
            <a:spLocks noGrp="1"/>
          </p:cNvSpPr>
          <p:nvPr>
            <p:ph sz="quarter" idx="1"/>
          </p:nvPr>
        </p:nvSpPr>
        <p:spPr/>
        <p:txBody>
          <a:bodyPr/>
          <a:lstStyle/>
          <a:p>
            <a:r>
              <a:rPr lang="en-US" dirty="0"/>
              <a:t>A priority queue is a queue that does not have the “first in, first out” logic.</a:t>
            </a:r>
          </a:p>
          <a:p>
            <a:pPr lvl="1"/>
            <a:r>
              <a:rPr lang="en-US" dirty="0"/>
              <a:t>Heaps offer an easy access to the largest (smallest) elements, by positioning values at the root.</a:t>
            </a:r>
          </a:p>
          <a:p>
            <a:pPr lvl="1"/>
            <a:r>
              <a:rPr lang="en-US" dirty="0"/>
              <a:t>Heaps are an implementation of priority queues.</a:t>
            </a:r>
          </a:p>
          <a:p>
            <a:pPr lvl="1"/>
            <a:r>
              <a:rPr lang="en-US" dirty="0"/>
              <a:t>Priority queues can be implemented by heaps, and heaps can be implemented by arrays.</a:t>
            </a:r>
          </a:p>
          <a:p>
            <a:r>
              <a:rPr lang="en-US" dirty="0"/>
              <a:t>Removal / insertion algorithms</a:t>
            </a:r>
          </a:p>
          <a:p>
            <a:pPr lvl="1"/>
            <a:r>
              <a:rPr lang="en-US" dirty="0"/>
              <a:t>Removal traces a path from the root to a leaf.</a:t>
            </a:r>
          </a:p>
          <a:p>
            <a:pPr lvl="1"/>
            <a:r>
              <a:rPr lang="en-US" dirty="0"/>
              <a:t>Insertion traces a path from a leaf to the root.</a:t>
            </a:r>
          </a:p>
          <a:p>
            <a:pPr lvl="1"/>
            <a:r>
              <a:rPr lang="en-US" dirty="0"/>
              <a:t>Both require at most </a:t>
            </a:r>
            <a:r>
              <a:rPr lang="en-US" i="1" dirty="0"/>
              <a:t>h</a:t>
            </a:r>
            <a:r>
              <a:rPr lang="en-US" dirty="0"/>
              <a:t> steps where </a:t>
            </a:r>
            <a:r>
              <a:rPr lang="en-US" i="1" dirty="0"/>
              <a:t>h</a:t>
            </a:r>
            <a:r>
              <a:rPr lang="en-US" dirty="0"/>
              <a:t> is the height of the tree.</a:t>
            </a:r>
          </a:p>
          <a:p>
            <a:r>
              <a:rPr lang="en-US" dirty="0"/>
              <a:t>The largest </a:t>
            </a:r>
            <a:r>
              <a:rPr lang="en-US" b="1" i="1" dirty="0">
                <a:solidFill>
                  <a:srgbClr val="FF0000"/>
                </a:solidFill>
              </a:rPr>
              <a:t>full</a:t>
            </a:r>
            <a:r>
              <a:rPr lang="en-US" dirty="0">
                <a:solidFill>
                  <a:srgbClr val="FF0000"/>
                </a:solidFill>
              </a:rPr>
              <a:t> </a:t>
            </a:r>
            <a:r>
              <a:rPr lang="en-US" dirty="0"/>
              <a:t>tree of height </a:t>
            </a:r>
            <a:r>
              <a:rPr lang="en-US" i="1" dirty="0"/>
              <a:t>h</a:t>
            </a:r>
            <a:r>
              <a:rPr lang="en-US" dirty="0"/>
              <a:t> has 2</a:t>
            </a:r>
            <a:r>
              <a:rPr lang="en-US" i="1" baseline="30000" dirty="0"/>
              <a:t>h</a:t>
            </a:r>
            <a:r>
              <a:rPr lang="en-US" dirty="0"/>
              <a:t>-1 nodes.</a:t>
            </a:r>
          </a:p>
          <a:p>
            <a:r>
              <a:rPr lang="en-US" dirty="0"/>
              <a:t>The smallest </a:t>
            </a:r>
            <a:r>
              <a:rPr lang="en-US" b="1" i="1" dirty="0">
                <a:solidFill>
                  <a:srgbClr val="FF0000"/>
                </a:solidFill>
              </a:rPr>
              <a:t>complete</a:t>
            </a:r>
            <a:r>
              <a:rPr lang="en-US" dirty="0">
                <a:solidFill>
                  <a:srgbClr val="FF0000"/>
                </a:solidFill>
              </a:rPr>
              <a:t> </a:t>
            </a:r>
            <a:r>
              <a:rPr lang="en-US" dirty="0"/>
              <a:t>tree of height h has 2</a:t>
            </a:r>
            <a:r>
              <a:rPr lang="en-US" baseline="30000" dirty="0"/>
              <a:t>(</a:t>
            </a:r>
            <a:r>
              <a:rPr lang="en-US" i="1" baseline="30000" dirty="0"/>
              <a:t>h</a:t>
            </a:r>
            <a:r>
              <a:rPr lang="en-US" baseline="30000" dirty="0"/>
              <a:t>-1)</a:t>
            </a:r>
            <a:r>
              <a:rPr lang="en-US" dirty="0"/>
              <a:t> nodes.</a:t>
            </a:r>
          </a:p>
          <a:p>
            <a:r>
              <a:rPr lang="en-US" dirty="0"/>
              <a:t>Both </a:t>
            </a:r>
            <a:r>
              <a:rPr lang="en-US" b="1" i="1" dirty="0"/>
              <a:t>insert</a:t>
            </a:r>
            <a:r>
              <a:rPr lang="en-US" dirty="0"/>
              <a:t> and </a:t>
            </a:r>
            <a:r>
              <a:rPr lang="en-US" b="1" i="1" dirty="0"/>
              <a:t>remove</a:t>
            </a:r>
            <a:r>
              <a:rPr lang="en-US" dirty="0"/>
              <a:t> are O(log </a:t>
            </a:r>
            <a:r>
              <a:rPr lang="en-US" i="1" dirty="0"/>
              <a:t>n</a:t>
            </a:r>
            <a:r>
              <a:rPr lang="en-US" dirty="0"/>
              <a:t>) where </a:t>
            </a:r>
            <a:r>
              <a:rPr lang="en-US" i="1" dirty="0"/>
              <a:t>n</a:t>
            </a:r>
            <a:r>
              <a:rPr lang="en-US" dirty="0"/>
              <a:t> is the number of items in the heap.</a:t>
            </a:r>
          </a:p>
          <a:p>
            <a:endParaRPr lang="en-US" dirty="0"/>
          </a:p>
        </p:txBody>
      </p:sp>
      <p:sp>
        <p:nvSpPr>
          <p:cNvPr id="4" name="Footer Placeholder 3"/>
          <p:cNvSpPr>
            <a:spLocks noGrp="1"/>
          </p:cNvSpPr>
          <p:nvPr>
            <p:ph type="ftr" sz="quarter" idx="11"/>
          </p:nvPr>
        </p:nvSpPr>
        <p:spPr/>
        <p:txBody>
          <a:bodyPr/>
          <a:lstStyle/>
          <a:p>
            <a:pPr>
              <a:defRPr/>
            </a:pPr>
            <a:r>
              <a:rPr lang="en-US"/>
              <a:t>Trees (29)</a:t>
            </a:r>
            <a:endParaRPr lang="en-US" dirty="0"/>
          </a:p>
        </p:txBody>
      </p:sp>
      <p:sp>
        <p:nvSpPr>
          <p:cNvPr id="5" name="Slide Number Placeholder 4"/>
          <p:cNvSpPr>
            <a:spLocks noGrp="1"/>
          </p:cNvSpPr>
          <p:nvPr>
            <p:ph type="sldNum" sz="quarter" idx="12"/>
          </p:nvPr>
        </p:nvSpPr>
        <p:spPr/>
        <p:txBody>
          <a:bodyPr/>
          <a:lstStyle/>
          <a:p>
            <a:pPr>
              <a:defRPr/>
            </a:pPr>
            <a:fld id="{0D7B5496-982B-480A-8085-B08F2CA91C21}" type="slidenum">
              <a:rPr lang="en-US" smtClean="0"/>
              <a:pPr>
                <a:defRPr/>
              </a:pPr>
              <a:t>53</a:t>
            </a:fld>
            <a:endParaRPr lang="en-US" dirty="0"/>
          </a:p>
        </p:txBody>
      </p:sp>
    </p:spTree>
    <p:extLst>
      <p:ext uri="{BB962C8B-B14F-4D97-AF65-F5344CB8AC3E}">
        <p14:creationId xmlns:p14="http://schemas.microsoft.com/office/powerpoint/2010/main" val="2587950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Effect transition="in" filter="fade">
                                      <p:cBhvr>
                                        <p:cTn id="35" dur="500"/>
                                        <p:tgtEl>
                                          <p:spTgt spid="3">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fade">
                                      <p:cBhvr>
                                        <p:cTn id="40" dur="500"/>
                                        <p:tgtEl>
                                          <p:spTgt spid="3">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Effect transition="in" filter="fade">
                                      <p:cBhvr>
                                        <p:cTn id="4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8.5, pgs. 484-495</a:t>
            </a:r>
          </a:p>
        </p:txBody>
      </p:sp>
      <p:sp>
        <p:nvSpPr>
          <p:cNvPr id="2" name="Slide Number Placeholder 1"/>
          <p:cNvSpPr>
            <a:spLocks noGrp="1"/>
          </p:cNvSpPr>
          <p:nvPr>
            <p:ph type="sldNum" sz="quarter" idx="12"/>
          </p:nvPr>
        </p:nvSpPr>
        <p:spPr/>
        <p:txBody>
          <a:bodyPr/>
          <a:lstStyle/>
          <a:p>
            <a:fld id="{A0C1462C-D640-45B3-901B-F425AA5C3674}" type="slidenum">
              <a:rPr lang="en-US" smtClean="0"/>
              <a:pPr/>
              <a:t>54</a:t>
            </a:fld>
            <a:endParaRPr lang="en-US" dirty="0"/>
          </a:p>
        </p:txBody>
      </p:sp>
      <p:sp>
        <p:nvSpPr>
          <p:cNvPr id="7" name="Content Placeholder 2"/>
          <p:cNvSpPr txBox="1">
            <a:spLocks/>
          </p:cNvSpPr>
          <p:nvPr/>
        </p:nvSpPr>
        <p:spPr bwMode="auto">
          <a:xfrm>
            <a:off x="524256" y="475488"/>
            <a:ext cx="51816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400" dirty="0"/>
              <a:t>8.5 Heaps and Priority Queues </a:t>
            </a:r>
          </a:p>
          <a:p>
            <a:pPr algn="ctr"/>
            <a:r>
              <a:rPr lang="en-US" sz="2000" dirty="0"/>
              <a:t>Priority Queues </a:t>
            </a:r>
          </a:p>
          <a:p>
            <a:pPr algn="ctr"/>
            <a:r>
              <a:rPr lang="en-US" sz="2000" dirty="0"/>
              <a:t>The priority_queue Class </a:t>
            </a:r>
          </a:p>
          <a:p>
            <a:pPr algn="ctr"/>
            <a:r>
              <a:rPr lang="en-US" sz="2000" dirty="0"/>
              <a:t>Using a Heap as the Basis of a Priority Queue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601" y="1219200"/>
            <a:ext cx="3357553" cy="3143620"/>
          </a:xfrm>
          <a:prstGeom prst="rect">
            <a:avLst/>
          </a:prstGeom>
        </p:spPr>
      </p:pic>
    </p:spTree>
    <p:extLst>
      <p:ext uri="{BB962C8B-B14F-4D97-AF65-F5344CB8AC3E}">
        <p14:creationId xmlns:p14="http://schemas.microsoft.com/office/powerpoint/2010/main" val="79753461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Priority Queues</a:t>
            </a:r>
          </a:p>
        </p:txBody>
      </p:sp>
      <p:sp>
        <p:nvSpPr>
          <p:cNvPr id="3" name="Content Placeholder 2"/>
          <p:cNvSpPr>
            <a:spLocks noGrp="1"/>
          </p:cNvSpPr>
          <p:nvPr>
            <p:ph sz="quarter" idx="1"/>
          </p:nvPr>
        </p:nvSpPr>
        <p:spPr/>
        <p:txBody>
          <a:bodyPr/>
          <a:lstStyle/>
          <a:p>
            <a:r>
              <a:rPr lang="en-US" dirty="0"/>
              <a:t>The heap is used to implement a special kind of queue called a priority queue.</a:t>
            </a:r>
          </a:p>
          <a:p>
            <a:pPr lvl="1"/>
            <a:r>
              <a:rPr lang="en-US" dirty="0"/>
              <a:t>Sometimes a standard FIFO queue may not be the best way to implement a waiting line.</a:t>
            </a:r>
          </a:p>
          <a:p>
            <a:r>
              <a:rPr lang="en-US" dirty="0"/>
              <a:t>A priority queue is a data structure in which only the highest-priority item is accessible (as opposed to the first item entered).</a:t>
            </a:r>
          </a:p>
          <a:p>
            <a:r>
              <a:rPr lang="en-US" dirty="0"/>
              <a:t>For example, in a print queue, it might be more appropriate to print a short document that arrived after a very long document.</a:t>
            </a:r>
          </a:p>
        </p:txBody>
      </p:sp>
      <p:sp>
        <p:nvSpPr>
          <p:cNvPr id="4" name="Footer Placeholder 3"/>
          <p:cNvSpPr>
            <a:spLocks noGrp="1"/>
          </p:cNvSpPr>
          <p:nvPr>
            <p:ph type="ftr" sz="quarter" idx="11"/>
          </p:nvPr>
        </p:nvSpPr>
        <p:spPr/>
        <p:txBody>
          <a:bodyPr/>
          <a:lstStyle/>
          <a:p>
            <a:r>
              <a:rPr lang="en-US"/>
              <a:t>Trees (29)</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55</a:t>
            </a:fld>
            <a:endParaRPr lang="en-US" dirty="0"/>
          </a:p>
        </p:txBody>
      </p:sp>
      <p:pic>
        <p:nvPicPr>
          <p:cNvPr id="6" name="Picture 2" descr="C:\Documents and Settings\Administrator\My Documents\Koffman\PPTs\JPEGS\JWCL233_Koffman JPG files\ch06\w0158-nn.jpg">
            <a:extLst>
              <a:ext uri="{FF2B5EF4-FFF2-40B4-BE49-F238E27FC236}">
                <a16:creationId xmlns:a16="http://schemas.microsoft.com/office/drawing/2014/main" id="{BACF8CFB-D9FD-4E3B-9A07-8C4DCEDAB507}"/>
              </a:ext>
            </a:extLst>
          </p:cNvPr>
          <p:cNvPicPr>
            <a:picLocks noChangeAspect="1" noChangeArrowheads="1"/>
          </p:cNvPicPr>
          <p:nvPr/>
        </p:nvPicPr>
        <p:blipFill>
          <a:blip r:embed="rId2"/>
          <a:srcRect/>
          <a:stretch>
            <a:fillRect/>
          </a:stretch>
        </p:blipFill>
        <p:spPr bwMode="auto">
          <a:xfrm>
            <a:off x="2590801" y="4393162"/>
            <a:ext cx="6502797" cy="2294683"/>
          </a:xfrm>
          <a:prstGeom prst="rect">
            <a:avLst/>
          </a:prstGeom>
          <a:noFill/>
          <a:ln w="9525">
            <a:noFill/>
            <a:miter lim="800000"/>
            <a:headEnd/>
            <a:tailEnd/>
          </a:ln>
        </p:spPr>
      </p:pic>
    </p:spTree>
    <p:extLst>
      <p:ext uri="{BB962C8B-B14F-4D97-AF65-F5344CB8AC3E}">
        <p14:creationId xmlns:p14="http://schemas.microsoft.com/office/powerpoint/2010/main" val="2021391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priority_queue</a:t>
            </a:r>
            <a:r>
              <a:rPr lang="en-US" dirty="0"/>
              <a:t> Class</a:t>
            </a:r>
          </a:p>
        </p:txBody>
      </p:sp>
      <p:sp>
        <p:nvSpPr>
          <p:cNvPr id="3" name="Content Placeholder 2"/>
          <p:cNvSpPr>
            <a:spLocks noGrp="1"/>
          </p:cNvSpPr>
          <p:nvPr>
            <p:ph sz="quarter" idx="1"/>
          </p:nvPr>
        </p:nvSpPr>
        <p:spPr/>
        <p:txBody>
          <a:bodyPr/>
          <a:lstStyle/>
          <a:p>
            <a:r>
              <a:rPr lang="en-US" dirty="0"/>
              <a:t>C++ provides a </a:t>
            </a:r>
            <a:r>
              <a:rPr lang="en-US" dirty="0" err="1"/>
              <a:t>priority_queue</a:t>
            </a:r>
            <a:r>
              <a:rPr lang="en-US" dirty="0"/>
              <a:t> class that uses the same interface as the queue given in Chapter 6.</a:t>
            </a:r>
          </a:p>
          <a:p>
            <a:r>
              <a:rPr lang="en-US" dirty="0"/>
              <a:t>The differences are in the specification for the top and pop functions—these are defined to return a largest item in the queue rather than an oldest item.</a:t>
            </a:r>
          </a:p>
        </p:txBody>
      </p:sp>
      <p:sp>
        <p:nvSpPr>
          <p:cNvPr id="4" name="Footer Placeholder 3"/>
          <p:cNvSpPr>
            <a:spLocks noGrp="1"/>
          </p:cNvSpPr>
          <p:nvPr>
            <p:ph type="ftr" sz="quarter" idx="11"/>
          </p:nvPr>
        </p:nvSpPr>
        <p:spPr/>
        <p:txBody>
          <a:bodyPr/>
          <a:lstStyle/>
          <a:p>
            <a:r>
              <a:rPr lang="en-US"/>
              <a:t>Trees (29)</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56</a:t>
            </a:fld>
            <a:endParaRPr lang="en-US" dirty="0"/>
          </a:p>
        </p:txBody>
      </p:sp>
      <p:pic>
        <p:nvPicPr>
          <p:cNvPr id="6" name="Picture 2"/>
          <p:cNvPicPr>
            <a:picLocks noChangeAspect="1" noChangeArrowheads="1"/>
          </p:cNvPicPr>
          <p:nvPr/>
        </p:nvPicPr>
        <p:blipFill>
          <a:blip r:embed="rId2"/>
          <a:srcRect/>
          <a:stretch>
            <a:fillRect/>
          </a:stretch>
        </p:blipFill>
        <p:spPr bwMode="auto">
          <a:xfrm>
            <a:off x="1133475" y="3733801"/>
            <a:ext cx="8705850" cy="2447925"/>
          </a:xfrm>
          <a:prstGeom prst="rect">
            <a:avLst/>
          </a:prstGeom>
          <a:noFill/>
          <a:ln w="9525">
            <a:noFill/>
            <a:miter lim="800000"/>
            <a:headEnd/>
            <a:tailEnd/>
          </a:ln>
        </p:spPr>
      </p:pic>
    </p:spTree>
    <p:extLst>
      <p:ext uri="{BB962C8B-B14F-4D97-AF65-F5344CB8AC3E}">
        <p14:creationId xmlns:p14="http://schemas.microsoft.com/office/powerpoint/2010/main" val="104491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Heap Priority Queue</a:t>
            </a:r>
          </a:p>
        </p:txBody>
      </p:sp>
      <p:sp>
        <p:nvSpPr>
          <p:cNvPr id="3" name="Content Placeholder 2"/>
          <p:cNvSpPr>
            <a:spLocks noGrp="1"/>
          </p:cNvSpPr>
          <p:nvPr>
            <p:ph sz="quarter" idx="1"/>
          </p:nvPr>
        </p:nvSpPr>
        <p:spPr/>
        <p:txBody>
          <a:bodyPr/>
          <a:lstStyle/>
          <a:p>
            <a:r>
              <a:rPr lang="en-US" dirty="0"/>
              <a:t>In a priority queue, just like a max-heap, the largest item always is removed first.</a:t>
            </a:r>
          </a:p>
          <a:p>
            <a:r>
              <a:rPr lang="en-US" dirty="0"/>
              <a:t>Because heap insertion and removal is O(log n), a heap can be the basis of a very efficient implementation of a priority queue.</a:t>
            </a:r>
          </a:p>
        </p:txBody>
      </p:sp>
      <p:sp>
        <p:nvSpPr>
          <p:cNvPr id="4" name="Footer Placeholder 3"/>
          <p:cNvSpPr>
            <a:spLocks noGrp="1"/>
          </p:cNvSpPr>
          <p:nvPr>
            <p:ph type="ftr" sz="quarter" idx="11"/>
          </p:nvPr>
        </p:nvSpPr>
        <p:spPr/>
        <p:txBody>
          <a:bodyPr/>
          <a:lstStyle/>
          <a:p>
            <a:r>
              <a:rPr lang="en-US"/>
              <a:t>Trees (29)</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57</a:t>
            </a:fld>
            <a:endParaRPr lang="en-US" dirty="0"/>
          </a:p>
        </p:txBody>
      </p:sp>
      <p:pic>
        <p:nvPicPr>
          <p:cNvPr id="6" name="Picture 4">
            <a:extLst>
              <a:ext uri="{FF2B5EF4-FFF2-40B4-BE49-F238E27FC236}">
                <a16:creationId xmlns:a16="http://schemas.microsoft.com/office/drawing/2014/main" id="{41EF8278-19D8-4A6C-82A7-436D5E471A9F}"/>
              </a:ext>
            </a:extLst>
          </p:cNvPr>
          <p:cNvPicPr>
            <a:picLocks noChangeAspect="1" noChangeArrowheads="1"/>
          </p:cNvPicPr>
          <p:nvPr/>
        </p:nvPicPr>
        <p:blipFill>
          <a:blip r:embed="rId2"/>
          <a:srcRect/>
          <a:stretch>
            <a:fillRect/>
          </a:stretch>
        </p:blipFill>
        <p:spPr bwMode="auto">
          <a:xfrm>
            <a:off x="1676400" y="3048003"/>
            <a:ext cx="7620000" cy="1211263"/>
          </a:xfrm>
          <a:prstGeom prst="rect">
            <a:avLst/>
          </a:prstGeom>
          <a:noFill/>
          <a:ln w="9525">
            <a:noFill/>
            <a:miter lim="800000"/>
            <a:headEnd/>
            <a:tailEnd/>
          </a:ln>
        </p:spPr>
      </p:pic>
      <p:pic>
        <p:nvPicPr>
          <p:cNvPr id="7" name="Picture 6">
            <a:extLst>
              <a:ext uri="{FF2B5EF4-FFF2-40B4-BE49-F238E27FC236}">
                <a16:creationId xmlns:a16="http://schemas.microsoft.com/office/drawing/2014/main" id="{6183EF17-635B-4CF7-BB46-F21C28E7401D}"/>
              </a:ext>
            </a:extLst>
          </p:cNvPr>
          <p:cNvPicPr>
            <a:picLocks noChangeAspect="1" noChangeArrowheads="1"/>
          </p:cNvPicPr>
          <p:nvPr/>
        </p:nvPicPr>
        <p:blipFill>
          <a:blip r:embed="rId3"/>
          <a:srcRect b="26276"/>
          <a:stretch>
            <a:fillRect/>
          </a:stretch>
        </p:blipFill>
        <p:spPr bwMode="auto">
          <a:xfrm>
            <a:off x="1676400" y="4718050"/>
            <a:ext cx="7620000" cy="1530350"/>
          </a:xfrm>
          <a:prstGeom prst="rect">
            <a:avLst/>
          </a:prstGeom>
          <a:noFill/>
          <a:ln w="9525">
            <a:noFill/>
            <a:miter lim="800000"/>
            <a:headEnd/>
            <a:tailEnd/>
          </a:ln>
        </p:spPr>
      </p:pic>
    </p:spTree>
    <p:extLst>
      <p:ext uri="{BB962C8B-B14F-4D97-AF65-F5344CB8AC3E}">
        <p14:creationId xmlns:p14="http://schemas.microsoft.com/office/powerpoint/2010/main" val="266086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a:t>8.6, pgs. 496-505</a:t>
            </a:r>
          </a:p>
        </p:txBody>
      </p:sp>
      <p:sp>
        <p:nvSpPr>
          <p:cNvPr id="5" name="Slide Number Placeholder 4"/>
          <p:cNvSpPr>
            <a:spLocks noGrp="1"/>
          </p:cNvSpPr>
          <p:nvPr>
            <p:ph type="sldNum" sz="quarter" idx="12"/>
          </p:nvPr>
        </p:nvSpPr>
        <p:spPr/>
        <p:txBody>
          <a:bodyPr/>
          <a:lstStyle/>
          <a:p>
            <a:fld id="{A0C1462C-D640-45B3-901B-F425AA5C3674}" type="slidenum">
              <a:rPr lang="en-US" smtClean="0"/>
              <a:pPr/>
              <a:t>58</a:t>
            </a:fld>
            <a:endParaRPr lang="en-US" dirty="0"/>
          </a:p>
        </p:txBody>
      </p:sp>
      <p:sp>
        <p:nvSpPr>
          <p:cNvPr id="7" name="Content Placeholder 2"/>
          <p:cNvSpPr txBox="1">
            <a:spLocks/>
          </p:cNvSpPr>
          <p:nvPr/>
        </p:nvSpPr>
        <p:spPr bwMode="auto">
          <a:xfrm>
            <a:off x="512064" y="549484"/>
            <a:ext cx="5181600" cy="518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lvl1pPr marL="0" indent="0" algn="l" rtl="0" eaLnBrk="1" fontAlgn="base" hangingPunct="1">
              <a:spcBef>
                <a:spcPts val="700"/>
              </a:spcBef>
              <a:spcAft>
                <a:spcPct val="0"/>
              </a:spcAft>
              <a:buClr>
                <a:srgbClr val="333399"/>
              </a:buClr>
              <a:buSzPct val="80000"/>
              <a:buFont typeface="Arial" panose="020B0604020202020204" pitchFamily="34" charset="0"/>
              <a:buNone/>
              <a:defRPr sz="2600" kern="1200">
                <a:solidFill>
                  <a:srgbClr val="FFFFFF"/>
                </a:solidFill>
                <a:latin typeface="+mn-lt"/>
                <a:ea typeface="+mn-ea"/>
                <a:cs typeface="+mn-cs"/>
              </a:defRPr>
            </a:lvl1pPr>
            <a:lvl2pPr marL="457200" indent="0" algn="ctr" rtl="0" eaLnBrk="1" fontAlgn="base" hangingPunct="1">
              <a:spcBef>
                <a:spcPts val="550"/>
              </a:spcBef>
              <a:spcAft>
                <a:spcPct val="0"/>
              </a:spcAft>
              <a:buClr>
                <a:srgbClr val="FF0000"/>
              </a:buClr>
              <a:buSzPct val="80000"/>
              <a:buFont typeface="Arial" panose="020B0604020202020204" pitchFamily="34" charset="0"/>
              <a:buNone/>
              <a:defRPr sz="2000" kern="1200">
                <a:solidFill>
                  <a:schemeClr val="tx1"/>
                </a:solidFill>
                <a:latin typeface="+mn-lt"/>
                <a:ea typeface="+mn-ea"/>
                <a:cs typeface="+mn-cs"/>
              </a:defRPr>
            </a:lvl2pPr>
            <a:lvl3pPr marL="914400" indent="0" algn="ctr" rtl="0" eaLnBrk="1" fontAlgn="base" hangingPunct="1">
              <a:spcBef>
                <a:spcPts val="500"/>
              </a:spcBef>
              <a:spcAft>
                <a:spcPct val="0"/>
              </a:spcAft>
              <a:buClr>
                <a:srgbClr val="333399"/>
              </a:buClr>
              <a:buSzPct val="80000"/>
              <a:buFont typeface="Arial" panose="020B0604020202020204" pitchFamily="34" charset="0"/>
              <a:buNone/>
              <a:defRPr sz="1800" kern="1200">
                <a:solidFill>
                  <a:schemeClr val="tx1"/>
                </a:solidFill>
                <a:latin typeface="+mn-lt"/>
                <a:ea typeface="+mn-ea"/>
                <a:cs typeface="+mn-cs"/>
              </a:defRPr>
            </a:lvl3pPr>
            <a:lvl4pPr marL="1371600" indent="0" algn="ctr" rtl="0" eaLnBrk="1" fontAlgn="base" hangingPunct="1">
              <a:spcBef>
                <a:spcPts val="400"/>
              </a:spcBef>
              <a:spcAft>
                <a:spcPct val="0"/>
              </a:spcAft>
              <a:buClr>
                <a:srgbClr val="333399"/>
              </a:buClr>
              <a:buSzPct val="80000"/>
              <a:buFont typeface="Arial" panose="020B0604020202020204" pitchFamily="34" charset="0"/>
              <a:buNone/>
              <a:defRPr sz="1600" kern="1200">
                <a:solidFill>
                  <a:schemeClr val="tx1"/>
                </a:solidFill>
                <a:latin typeface="+mn-lt"/>
                <a:ea typeface="+mn-ea"/>
                <a:cs typeface="+mn-cs"/>
              </a:defRPr>
            </a:lvl4pPr>
            <a:lvl5pPr marL="1828800" indent="0" algn="ctr" rtl="0" eaLnBrk="1" fontAlgn="base" hangingPunct="1">
              <a:spcBef>
                <a:spcPts val="400"/>
              </a:spcBef>
              <a:spcAft>
                <a:spcPct val="0"/>
              </a:spcAft>
              <a:buClr>
                <a:srgbClr val="333399"/>
              </a:buClr>
              <a:buSzPct val="80000"/>
              <a:buFont typeface="Arial" panose="020B0604020202020204" pitchFamily="34" charset="0"/>
              <a:buNone/>
              <a:defRPr sz="14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pPr algn="ctr"/>
            <a:r>
              <a:rPr lang="en-US" sz="2400" dirty="0"/>
              <a:t>8.6 Huffman Trees</a:t>
            </a:r>
          </a:p>
          <a:p>
            <a:pPr algn="ctr"/>
            <a:r>
              <a:rPr lang="en-US" sz="2400" dirty="0"/>
              <a:t>Case Study: Building a Custom Huffman Tree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768684"/>
            <a:ext cx="3067050" cy="2743200"/>
          </a:xfrm>
          <a:prstGeom prst="rect">
            <a:avLst/>
          </a:prstGeom>
        </p:spPr>
      </p:pic>
    </p:spTree>
    <p:extLst>
      <p:ext uri="{BB962C8B-B14F-4D97-AF65-F5344CB8AC3E}">
        <p14:creationId xmlns:p14="http://schemas.microsoft.com/office/powerpoint/2010/main" val="38838350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Huffman Trees</a:t>
            </a:r>
          </a:p>
        </p:txBody>
      </p:sp>
      <p:sp>
        <p:nvSpPr>
          <p:cNvPr id="3" name="Content Placeholder 2"/>
          <p:cNvSpPr>
            <a:spLocks noGrp="1"/>
          </p:cNvSpPr>
          <p:nvPr>
            <p:ph sz="quarter" idx="1"/>
          </p:nvPr>
        </p:nvSpPr>
        <p:spPr/>
        <p:txBody>
          <a:bodyPr/>
          <a:lstStyle/>
          <a:p>
            <a:r>
              <a:rPr lang="en-US" dirty="0"/>
              <a:t>Huffman coding is a lossless data compression algorithm.</a:t>
            </a:r>
          </a:p>
          <a:p>
            <a:pPr lvl="1"/>
            <a:r>
              <a:rPr lang="en-US" dirty="0"/>
              <a:t>Assign variable-length codes to input characters based on the frequencies of corresponding characters.</a:t>
            </a:r>
          </a:p>
          <a:p>
            <a:pPr lvl="1"/>
            <a:r>
              <a:rPr lang="en-US" dirty="0"/>
              <a:t>The most frequent character gets the smallest code and the least frequent character gets the largest code.</a:t>
            </a:r>
          </a:p>
          <a:p>
            <a:r>
              <a:rPr lang="en-US" dirty="0"/>
              <a:t>A straight binary encoding of an alphabet assigns a unique 8-bit binary number to each symbol in the alphabet.</a:t>
            </a:r>
          </a:p>
          <a:p>
            <a:pPr lvl="1"/>
            <a:r>
              <a:rPr lang="en-US" dirty="0"/>
              <a:t>As ASCII has 256 possible characters, the length of a message would be 8 x n where n is the total number of character.</a:t>
            </a:r>
          </a:p>
          <a:p>
            <a:pPr lvl="1"/>
            <a:r>
              <a:rPr lang="en-US" dirty="0"/>
              <a:t>The message “go cougars” requires 10 x 8 or 80 bits in ASCII.</a:t>
            </a:r>
          </a:p>
          <a:p>
            <a:pPr lvl="1"/>
            <a:r>
              <a:rPr lang="en-US" dirty="0"/>
              <a:t>The same string encoded using a good Huffman encoding schema would only require 40 bits.</a:t>
            </a:r>
          </a:p>
          <a:p>
            <a:r>
              <a:rPr lang="en-US" dirty="0"/>
              <a:t>A Huffman tree can be implemented using a binary tree and a priority_queue (min-heap.)</a:t>
            </a:r>
          </a:p>
          <a:p>
            <a:endParaRPr lang="en-US" dirty="0"/>
          </a:p>
        </p:txBody>
      </p:sp>
      <p:sp>
        <p:nvSpPr>
          <p:cNvPr id="6" name="Footer Placeholder 5"/>
          <p:cNvSpPr>
            <a:spLocks noGrp="1"/>
          </p:cNvSpPr>
          <p:nvPr>
            <p:ph type="ftr" sz="quarter" idx="11"/>
          </p:nvPr>
        </p:nvSpPr>
        <p:spPr/>
        <p:txBody>
          <a:bodyPr/>
          <a:lstStyle/>
          <a:p>
            <a:r>
              <a:rPr lang="en-US"/>
              <a:t>Trees (29)</a:t>
            </a:r>
            <a:endParaRPr lang="en-US" dirty="0"/>
          </a:p>
        </p:txBody>
      </p:sp>
      <p:sp>
        <p:nvSpPr>
          <p:cNvPr id="7" name="Slide Number Placeholder 6"/>
          <p:cNvSpPr>
            <a:spLocks noGrp="1"/>
          </p:cNvSpPr>
          <p:nvPr>
            <p:ph type="sldNum" sz="quarter" idx="12"/>
          </p:nvPr>
        </p:nvSpPr>
        <p:spPr/>
        <p:txBody>
          <a:bodyPr/>
          <a:lstStyle/>
          <a:p>
            <a:fld id="{0D7B5496-982B-480A-8085-B08F2CA91C21}" type="slidenum">
              <a:rPr lang="en-US" smtClean="0"/>
              <a:pPr/>
              <a:t>59</a:t>
            </a:fld>
            <a:endParaRPr lang="en-US" dirty="0"/>
          </a:p>
        </p:txBody>
      </p:sp>
      <p:pic>
        <p:nvPicPr>
          <p:cNvPr id="9" name="Picture 8">
            <a:extLst>
              <a:ext uri="{FF2B5EF4-FFF2-40B4-BE49-F238E27FC236}">
                <a16:creationId xmlns:a16="http://schemas.microsoft.com/office/drawing/2014/main" id="{6ED74F8C-9402-4507-AD52-3A3D30CF11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27602" y="21976"/>
            <a:ext cx="902223" cy="886843"/>
          </a:xfrm>
          <a:prstGeom prst="rect">
            <a:avLst/>
          </a:prstGeom>
        </p:spPr>
      </p:pic>
    </p:spTree>
    <p:extLst>
      <p:ext uri="{BB962C8B-B14F-4D97-AF65-F5344CB8AC3E}">
        <p14:creationId xmlns:p14="http://schemas.microsoft.com/office/powerpoint/2010/main" val="313605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Shallow vs Deep Copy</a:t>
            </a:r>
          </a:p>
        </p:txBody>
      </p:sp>
      <p:sp>
        <p:nvSpPr>
          <p:cNvPr id="3" name="Content Placeholder 2"/>
          <p:cNvSpPr>
            <a:spLocks noGrp="1"/>
          </p:cNvSpPr>
          <p:nvPr>
            <p:ph sz="quarter" idx="1"/>
          </p:nvPr>
        </p:nvSpPr>
        <p:spPr/>
        <p:txBody>
          <a:bodyPr/>
          <a:lstStyle/>
          <a:p>
            <a:r>
              <a:rPr lang="en-US" dirty="0"/>
              <a:t>Copying </a:t>
            </a:r>
            <a:r>
              <a:rPr lang="en-US" b="1" i="1" dirty="0"/>
              <a:t>size</a:t>
            </a:r>
            <a:r>
              <a:rPr lang="en-US" dirty="0"/>
              <a:t> and </a:t>
            </a:r>
            <a:r>
              <a:rPr lang="en-US" b="1" i="1" dirty="0"/>
              <a:t>root</a:t>
            </a:r>
            <a:r>
              <a:rPr lang="en-US" dirty="0"/>
              <a:t> fields create independent copies of the variables but not independent copies of the BST tree nodes.</a:t>
            </a:r>
          </a:p>
          <a:p>
            <a:r>
              <a:rPr lang="en-US" dirty="0"/>
              <a:t>Copying a pointer this way is considered a </a:t>
            </a:r>
            <a:r>
              <a:rPr lang="en-US" b="1" dirty="0">
                <a:solidFill>
                  <a:srgbClr val="FF0000"/>
                </a:solidFill>
              </a:rPr>
              <a:t>shallow copy</a:t>
            </a:r>
            <a:r>
              <a:rPr lang="en-US" dirty="0"/>
              <a:t>.</a:t>
            </a:r>
          </a:p>
          <a:p>
            <a:r>
              <a:rPr lang="en-US" dirty="0"/>
              <a:t>We need to create an independent copy or a </a:t>
            </a:r>
            <a:r>
              <a:rPr lang="en-US" b="1" dirty="0">
                <a:solidFill>
                  <a:srgbClr val="FF0000"/>
                </a:solidFill>
              </a:rPr>
              <a:t>deep copy</a:t>
            </a:r>
            <a:r>
              <a:rPr lang="en-US" dirty="0"/>
              <a:t> of the underlying array so that </a:t>
            </a:r>
            <a:r>
              <a:rPr lang="en-US" b="1" i="1" dirty="0"/>
              <a:t>bst1.root</a:t>
            </a:r>
            <a:r>
              <a:rPr lang="en-US" dirty="0"/>
              <a:t> and </a:t>
            </a:r>
            <a:r>
              <a:rPr lang="en-US" b="1" i="1" dirty="0"/>
              <a:t>bst2.root</a:t>
            </a:r>
            <a:r>
              <a:rPr lang="en-US" dirty="0"/>
              <a:t> point to different trees, making </a:t>
            </a:r>
            <a:r>
              <a:rPr lang="en-US" b="1" i="1" dirty="0"/>
              <a:t>bst2</a:t>
            </a:r>
            <a:r>
              <a:rPr lang="en-US" dirty="0"/>
              <a:t> a deep copy of </a:t>
            </a:r>
            <a:r>
              <a:rPr lang="en-US" b="1" i="1" dirty="0"/>
              <a:t>bst1</a:t>
            </a:r>
            <a:r>
              <a:rPr lang="en-US" dirty="0"/>
              <a:t>.</a:t>
            </a:r>
          </a:p>
          <a:p>
            <a:endParaRPr lang="en-US" dirty="0"/>
          </a:p>
        </p:txBody>
      </p:sp>
      <p:sp>
        <p:nvSpPr>
          <p:cNvPr id="4" name="Footer Placeholder 3"/>
          <p:cNvSpPr>
            <a:spLocks noGrp="1"/>
          </p:cNvSpPr>
          <p:nvPr>
            <p:ph type="ftr" sz="quarter" idx="11"/>
          </p:nvPr>
        </p:nvSpPr>
        <p:spPr/>
        <p:txBody>
          <a:bodyPr/>
          <a:lstStyle/>
          <a:p>
            <a:r>
              <a:rPr lang="en-US"/>
              <a:t>Trees (29)</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6</a:t>
            </a:fld>
            <a:endParaRPr lang="en-US" dirty="0"/>
          </a:p>
        </p:txBody>
      </p:sp>
      <p:graphicFrame>
        <p:nvGraphicFramePr>
          <p:cNvPr id="8" name="Table 7">
            <a:extLst>
              <a:ext uri="{FF2B5EF4-FFF2-40B4-BE49-F238E27FC236}">
                <a16:creationId xmlns:a16="http://schemas.microsoft.com/office/drawing/2014/main" id="{84FF6C1F-6443-4B50-9E52-C41A3B5B30CA}"/>
              </a:ext>
            </a:extLst>
          </p:cNvPr>
          <p:cNvGraphicFramePr>
            <a:graphicFrameLocks noGrp="1"/>
          </p:cNvGraphicFramePr>
          <p:nvPr/>
        </p:nvGraphicFramePr>
        <p:xfrm>
          <a:off x="1133855" y="3963390"/>
          <a:ext cx="2436482" cy="1005840"/>
        </p:xfrm>
        <a:graphic>
          <a:graphicData uri="http://schemas.openxmlformats.org/drawingml/2006/table">
            <a:tbl>
              <a:tblPr firstRow="1" bandRow="1">
                <a:tableStyleId>{5C22544A-7EE6-4342-B048-85BDC9FD1C3A}</a:tableStyleId>
              </a:tblPr>
              <a:tblGrid>
                <a:gridCol w="2436482">
                  <a:extLst>
                    <a:ext uri="{9D8B030D-6E8A-4147-A177-3AD203B41FA5}">
                      <a16:colId xmlns:a16="http://schemas.microsoft.com/office/drawing/2014/main" val="3305150410"/>
                    </a:ext>
                  </a:extLst>
                </a:gridCol>
              </a:tblGrid>
              <a:tr h="289058">
                <a:tc>
                  <a:txBody>
                    <a:bodyPr/>
                    <a:lstStyle/>
                    <a:p>
                      <a:pPr algn="ctr"/>
                      <a:r>
                        <a:rPr lang="en-US" dirty="0"/>
                        <a:t>BST&lt;int&gt; bst1</a:t>
                      </a:r>
                    </a:p>
                  </a:txBody>
                  <a:tcPr/>
                </a:tc>
                <a:extLst>
                  <a:ext uri="{0D108BD9-81ED-4DB2-BD59-A6C34878D82A}">
                    <a16:rowId xmlns:a16="http://schemas.microsoft.com/office/drawing/2014/main" val="1582807738"/>
                  </a:ext>
                </a:extLst>
              </a:tr>
              <a:tr h="630951">
                <a:tc>
                  <a:txBody>
                    <a:bodyPr/>
                    <a:lstStyle/>
                    <a:p>
                      <a:pPr algn="l"/>
                      <a:r>
                        <a:rPr lang="en-US" dirty="0"/>
                        <a:t>         size_ = 7</a:t>
                      </a:r>
                    </a:p>
                    <a:p>
                      <a:pPr algn="l"/>
                      <a:r>
                        <a:rPr lang="en-US" dirty="0"/>
                        <a:t>   int* root_ =</a:t>
                      </a:r>
                    </a:p>
                  </a:txBody>
                  <a:tcPr/>
                </a:tc>
                <a:extLst>
                  <a:ext uri="{0D108BD9-81ED-4DB2-BD59-A6C34878D82A}">
                    <a16:rowId xmlns:a16="http://schemas.microsoft.com/office/drawing/2014/main" val="890064615"/>
                  </a:ext>
                </a:extLst>
              </a:tr>
            </a:tbl>
          </a:graphicData>
        </a:graphic>
      </p:graphicFrame>
      <p:sp>
        <p:nvSpPr>
          <p:cNvPr id="9" name="Rectangle 8">
            <a:extLst>
              <a:ext uri="{FF2B5EF4-FFF2-40B4-BE49-F238E27FC236}">
                <a16:creationId xmlns:a16="http://schemas.microsoft.com/office/drawing/2014/main" id="{BD064B42-2D32-4ACC-8E17-4EF6667CEEA8}"/>
              </a:ext>
            </a:extLst>
          </p:cNvPr>
          <p:cNvSpPr/>
          <p:nvPr/>
        </p:nvSpPr>
        <p:spPr>
          <a:xfrm>
            <a:off x="2637071" y="4663426"/>
            <a:ext cx="6858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a:extLst>
              <a:ext uri="{FF2B5EF4-FFF2-40B4-BE49-F238E27FC236}">
                <a16:creationId xmlns:a16="http://schemas.microsoft.com/office/drawing/2014/main" id="{402D2BE0-B6B8-4CD4-8088-13BF11A28ED6}"/>
              </a:ext>
            </a:extLst>
          </p:cNvPr>
          <p:cNvGraphicFramePr>
            <a:graphicFrameLocks noGrp="1"/>
          </p:cNvGraphicFramePr>
          <p:nvPr/>
        </p:nvGraphicFramePr>
        <p:xfrm>
          <a:off x="1133855" y="5331340"/>
          <a:ext cx="2436482" cy="1005840"/>
        </p:xfrm>
        <a:graphic>
          <a:graphicData uri="http://schemas.openxmlformats.org/drawingml/2006/table">
            <a:tbl>
              <a:tblPr firstRow="1" bandRow="1">
                <a:tableStyleId>{5C22544A-7EE6-4342-B048-85BDC9FD1C3A}</a:tableStyleId>
              </a:tblPr>
              <a:tblGrid>
                <a:gridCol w="2436482">
                  <a:extLst>
                    <a:ext uri="{9D8B030D-6E8A-4147-A177-3AD203B41FA5}">
                      <a16:colId xmlns:a16="http://schemas.microsoft.com/office/drawing/2014/main" val="3305150410"/>
                    </a:ext>
                  </a:extLst>
                </a:gridCol>
              </a:tblGrid>
              <a:tr h="289058">
                <a:tc>
                  <a:txBody>
                    <a:bodyPr/>
                    <a:lstStyle/>
                    <a:p>
                      <a:pPr algn="ctr"/>
                      <a:r>
                        <a:rPr lang="en-US" dirty="0"/>
                        <a:t>BST&lt;int&gt; bst2</a:t>
                      </a:r>
                    </a:p>
                  </a:txBody>
                  <a:tcPr/>
                </a:tc>
                <a:extLst>
                  <a:ext uri="{0D108BD9-81ED-4DB2-BD59-A6C34878D82A}">
                    <a16:rowId xmlns:a16="http://schemas.microsoft.com/office/drawing/2014/main" val="1582807738"/>
                  </a:ext>
                </a:extLst>
              </a:tr>
              <a:tr h="630951">
                <a:tc>
                  <a:txBody>
                    <a:bodyPr/>
                    <a:lstStyle/>
                    <a:p>
                      <a:pPr algn="l"/>
                      <a:r>
                        <a:rPr lang="en-US" dirty="0"/>
                        <a:t>         size_ = 7</a:t>
                      </a:r>
                    </a:p>
                    <a:p>
                      <a:pPr algn="l"/>
                      <a:r>
                        <a:rPr lang="en-US" dirty="0"/>
                        <a:t>   int* root_ =</a:t>
                      </a:r>
                    </a:p>
                  </a:txBody>
                  <a:tcPr/>
                </a:tc>
                <a:extLst>
                  <a:ext uri="{0D108BD9-81ED-4DB2-BD59-A6C34878D82A}">
                    <a16:rowId xmlns:a16="http://schemas.microsoft.com/office/drawing/2014/main" val="890064615"/>
                  </a:ext>
                </a:extLst>
              </a:tr>
            </a:tbl>
          </a:graphicData>
        </a:graphic>
      </p:graphicFrame>
      <p:sp>
        <p:nvSpPr>
          <p:cNvPr id="15" name="Rectangle 14">
            <a:extLst>
              <a:ext uri="{FF2B5EF4-FFF2-40B4-BE49-F238E27FC236}">
                <a16:creationId xmlns:a16="http://schemas.microsoft.com/office/drawing/2014/main" id="{7A302624-B451-4629-B27B-574E0BE2910B}"/>
              </a:ext>
            </a:extLst>
          </p:cNvPr>
          <p:cNvSpPr/>
          <p:nvPr/>
        </p:nvSpPr>
        <p:spPr>
          <a:xfrm>
            <a:off x="2656459" y="6018812"/>
            <a:ext cx="685800" cy="228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6E80B3E9-DB9F-4625-81C3-2ECD40DE25A0}"/>
              </a:ext>
            </a:extLst>
          </p:cNvPr>
          <p:cNvGrpSpPr/>
          <p:nvPr/>
        </p:nvGrpSpPr>
        <p:grpSpPr>
          <a:xfrm>
            <a:off x="3004457" y="4655549"/>
            <a:ext cx="4533285" cy="2001966"/>
            <a:chOff x="3004457" y="4655549"/>
            <a:chExt cx="4533285" cy="2001966"/>
          </a:xfrm>
        </p:grpSpPr>
        <p:pic>
          <p:nvPicPr>
            <p:cNvPr id="10" name="Picture 9">
              <a:extLst>
                <a:ext uri="{FF2B5EF4-FFF2-40B4-BE49-F238E27FC236}">
                  <a16:creationId xmlns:a16="http://schemas.microsoft.com/office/drawing/2014/main" id="{AD42A4D9-25CF-4268-95D2-C5B3378AC961}"/>
                </a:ext>
              </a:extLst>
            </p:cNvPr>
            <p:cNvPicPr>
              <a:picLocks noChangeAspect="1"/>
            </p:cNvPicPr>
            <p:nvPr/>
          </p:nvPicPr>
          <p:blipFill>
            <a:blip r:embed="rId2"/>
            <a:stretch>
              <a:fillRect/>
            </a:stretch>
          </p:blipFill>
          <p:spPr>
            <a:xfrm>
              <a:off x="4020916" y="4655549"/>
              <a:ext cx="3516826" cy="2001966"/>
            </a:xfrm>
            <a:prstGeom prst="rect">
              <a:avLst/>
            </a:prstGeom>
          </p:spPr>
        </p:pic>
        <p:sp>
          <p:nvSpPr>
            <p:cNvPr id="11" name="Freeform: Shape 10">
              <a:extLst>
                <a:ext uri="{FF2B5EF4-FFF2-40B4-BE49-F238E27FC236}">
                  <a16:creationId xmlns:a16="http://schemas.microsoft.com/office/drawing/2014/main" id="{892B8065-6A3F-482C-A3D8-A92539AFB5E1}"/>
                </a:ext>
              </a:extLst>
            </p:cNvPr>
            <p:cNvSpPr/>
            <p:nvPr/>
          </p:nvSpPr>
          <p:spPr>
            <a:xfrm>
              <a:off x="3004457" y="4726379"/>
              <a:ext cx="2422566" cy="1401289"/>
            </a:xfrm>
            <a:custGeom>
              <a:avLst/>
              <a:gdLst>
                <a:gd name="connsiteX0" fmla="*/ 0 w 2422566"/>
                <a:gd name="connsiteY0" fmla="*/ 1401289 h 1401289"/>
                <a:gd name="connsiteX1" fmla="*/ 914400 w 2422566"/>
                <a:gd name="connsiteY1" fmla="*/ 391886 h 1401289"/>
                <a:gd name="connsiteX2" fmla="*/ 2422566 w 2422566"/>
                <a:gd name="connsiteY2" fmla="*/ 0 h 1401289"/>
              </a:gdLst>
              <a:ahLst/>
              <a:cxnLst>
                <a:cxn ang="0">
                  <a:pos x="connsiteX0" y="connsiteY0"/>
                </a:cxn>
                <a:cxn ang="0">
                  <a:pos x="connsiteX1" y="connsiteY1"/>
                </a:cxn>
                <a:cxn ang="0">
                  <a:pos x="connsiteX2" y="connsiteY2"/>
                </a:cxn>
              </a:cxnLst>
              <a:rect l="l" t="t" r="r" b="b"/>
              <a:pathLst>
                <a:path w="2422566" h="1401289">
                  <a:moveTo>
                    <a:pt x="0" y="1401289"/>
                  </a:moveTo>
                  <a:cubicBezTo>
                    <a:pt x="255319" y="1013361"/>
                    <a:pt x="510639" y="625434"/>
                    <a:pt x="914400" y="391886"/>
                  </a:cubicBezTo>
                  <a:cubicBezTo>
                    <a:pt x="1318161" y="158338"/>
                    <a:pt x="1870363" y="79169"/>
                    <a:pt x="2422566" y="0"/>
                  </a:cubicBezTo>
                </a:path>
              </a:pathLst>
            </a:custGeom>
            <a:noFill/>
            <a:ln w="50800">
              <a:solidFill>
                <a:srgbClr val="FF0000"/>
              </a:solidFill>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F7749BD0-D6BF-4E9A-91F0-8B8594370D0F}"/>
              </a:ext>
            </a:extLst>
          </p:cNvPr>
          <p:cNvGrpSpPr/>
          <p:nvPr/>
        </p:nvGrpSpPr>
        <p:grpSpPr>
          <a:xfrm>
            <a:off x="2963119" y="3473401"/>
            <a:ext cx="7720947" cy="2001966"/>
            <a:chOff x="2963119" y="3473401"/>
            <a:chExt cx="7720947" cy="2001966"/>
          </a:xfrm>
        </p:grpSpPr>
        <p:pic>
          <p:nvPicPr>
            <p:cNvPr id="18" name="Picture 17">
              <a:extLst>
                <a:ext uri="{FF2B5EF4-FFF2-40B4-BE49-F238E27FC236}">
                  <a16:creationId xmlns:a16="http://schemas.microsoft.com/office/drawing/2014/main" id="{5F7DE48A-4309-4BD9-9237-7342BB77361C}"/>
                </a:ext>
              </a:extLst>
            </p:cNvPr>
            <p:cNvPicPr>
              <a:picLocks noChangeAspect="1"/>
            </p:cNvPicPr>
            <p:nvPr/>
          </p:nvPicPr>
          <p:blipFill>
            <a:blip r:embed="rId2"/>
            <a:stretch>
              <a:fillRect/>
            </a:stretch>
          </p:blipFill>
          <p:spPr>
            <a:xfrm>
              <a:off x="7167240" y="3473401"/>
              <a:ext cx="3516826" cy="2001966"/>
            </a:xfrm>
            <a:prstGeom prst="rect">
              <a:avLst/>
            </a:prstGeom>
          </p:spPr>
        </p:pic>
        <p:sp>
          <p:nvSpPr>
            <p:cNvPr id="12" name="Freeform: Shape 11">
              <a:extLst>
                <a:ext uri="{FF2B5EF4-FFF2-40B4-BE49-F238E27FC236}">
                  <a16:creationId xmlns:a16="http://schemas.microsoft.com/office/drawing/2014/main" id="{2F85C816-A296-4B12-856B-8DCC75879BAD}"/>
                </a:ext>
              </a:extLst>
            </p:cNvPr>
            <p:cNvSpPr/>
            <p:nvPr/>
          </p:nvSpPr>
          <p:spPr>
            <a:xfrm>
              <a:off x="2963119" y="3541853"/>
              <a:ext cx="5590572" cy="1250066"/>
            </a:xfrm>
            <a:custGeom>
              <a:avLst/>
              <a:gdLst>
                <a:gd name="connsiteX0" fmla="*/ 0 w 5590572"/>
                <a:gd name="connsiteY0" fmla="*/ 1250066 h 1250066"/>
                <a:gd name="connsiteX1" fmla="*/ 2013995 w 5590572"/>
                <a:gd name="connsiteY1" fmla="*/ 520861 h 1250066"/>
                <a:gd name="connsiteX2" fmla="*/ 5590572 w 5590572"/>
                <a:gd name="connsiteY2" fmla="*/ 0 h 1250066"/>
              </a:gdLst>
              <a:ahLst/>
              <a:cxnLst>
                <a:cxn ang="0">
                  <a:pos x="connsiteX0" y="connsiteY0"/>
                </a:cxn>
                <a:cxn ang="0">
                  <a:pos x="connsiteX1" y="connsiteY1"/>
                </a:cxn>
                <a:cxn ang="0">
                  <a:pos x="connsiteX2" y="connsiteY2"/>
                </a:cxn>
              </a:cxnLst>
              <a:rect l="l" t="t" r="r" b="b"/>
              <a:pathLst>
                <a:path w="5590572" h="1250066">
                  <a:moveTo>
                    <a:pt x="0" y="1250066"/>
                  </a:moveTo>
                  <a:cubicBezTo>
                    <a:pt x="541116" y="989635"/>
                    <a:pt x="1082233" y="729205"/>
                    <a:pt x="2013995" y="520861"/>
                  </a:cubicBezTo>
                  <a:cubicBezTo>
                    <a:pt x="2945757" y="312517"/>
                    <a:pt x="4268164" y="156258"/>
                    <a:pt x="5590572" y="0"/>
                  </a:cubicBezTo>
                </a:path>
              </a:pathLst>
            </a:custGeom>
            <a:noFill/>
            <a:ln w="50800">
              <a:solidFill>
                <a:srgbClr val="FF0000"/>
              </a:solidFill>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Freeform: Shape 12">
            <a:extLst>
              <a:ext uri="{FF2B5EF4-FFF2-40B4-BE49-F238E27FC236}">
                <a16:creationId xmlns:a16="http://schemas.microsoft.com/office/drawing/2014/main" id="{1E8E0DC2-0435-40D2-9DF7-3DA2E2303A78}"/>
              </a:ext>
            </a:extLst>
          </p:cNvPr>
          <p:cNvSpPr/>
          <p:nvPr/>
        </p:nvSpPr>
        <p:spPr>
          <a:xfrm>
            <a:off x="2997843" y="3565003"/>
            <a:ext cx="5544273" cy="2569579"/>
          </a:xfrm>
          <a:custGeom>
            <a:avLst/>
            <a:gdLst>
              <a:gd name="connsiteX0" fmla="*/ 0 w 5544273"/>
              <a:gd name="connsiteY0" fmla="*/ 2569579 h 2569579"/>
              <a:gd name="connsiteX1" fmla="*/ 2233914 w 5544273"/>
              <a:gd name="connsiteY1" fmla="*/ 810227 h 2569579"/>
              <a:gd name="connsiteX2" fmla="*/ 5544273 w 5544273"/>
              <a:gd name="connsiteY2" fmla="*/ 0 h 2569579"/>
            </a:gdLst>
            <a:ahLst/>
            <a:cxnLst>
              <a:cxn ang="0">
                <a:pos x="connsiteX0" y="connsiteY0"/>
              </a:cxn>
              <a:cxn ang="0">
                <a:pos x="connsiteX1" y="connsiteY1"/>
              </a:cxn>
              <a:cxn ang="0">
                <a:pos x="connsiteX2" y="connsiteY2"/>
              </a:cxn>
            </a:cxnLst>
            <a:rect l="l" t="t" r="r" b="b"/>
            <a:pathLst>
              <a:path w="5544273" h="2569579">
                <a:moveTo>
                  <a:pt x="0" y="2569579"/>
                </a:moveTo>
                <a:cubicBezTo>
                  <a:pt x="654934" y="1904034"/>
                  <a:pt x="1309869" y="1238490"/>
                  <a:pt x="2233914" y="810227"/>
                </a:cubicBezTo>
                <a:cubicBezTo>
                  <a:pt x="3157959" y="381964"/>
                  <a:pt x="4351116" y="190982"/>
                  <a:pt x="5544273" y="0"/>
                </a:cubicBezTo>
              </a:path>
            </a:pathLst>
          </a:custGeom>
          <a:noFill/>
          <a:ln w="50800">
            <a:solidFill>
              <a:srgbClr val="FF0000"/>
            </a:solidFill>
            <a:headEnd type="ova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364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left)">
                                      <p:cBhvr>
                                        <p:cTn id="25" dur="500"/>
                                        <p:tgtEl>
                                          <p:spTgt spid="2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500"/>
                                        <p:tgtEl>
                                          <p:spTgt spid="1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wipe(down)">
                                      <p:cBhvr>
                                        <p:cTn id="38" dur="500"/>
                                        <p:tgtEl>
                                          <p:spTgt spid="13"/>
                                        </p:tgtEl>
                                      </p:cBhvr>
                                    </p:animEffec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left)">
                                      <p:cBhvr>
                                        <p:cTn id="4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animBg="1"/>
      <p:bldP spid="15" grpId="0" animBg="1"/>
      <p:bldP spid="13"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Huffman Trees</a:t>
            </a:r>
          </a:p>
        </p:txBody>
      </p:sp>
      <p:sp>
        <p:nvSpPr>
          <p:cNvPr id="3" name="Content Placeholder 2"/>
          <p:cNvSpPr>
            <a:spLocks noGrp="1"/>
          </p:cNvSpPr>
          <p:nvPr>
            <p:ph sz="quarter" idx="1"/>
          </p:nvPr>
        </p:nvSpPr>
        <p:spPr/>
        <p:txBody>
          <a:bodyPr/>
          <a:lstStyle/>
          <a:p>
            <a:r>
              <a:rPr lang="en-US" dirty="0"/>
              <a:t>In 1973, Donald Knuth published the relative frequencies of the letters in English text.</a:t>
            </a:r>
          </a:p>
          <a:p>
            <a:pPr lvl="1"/>
            <a:r>
              <a:rPr lang="en-US" dirty="0"/>
              <a:t>The letter 'e' occurs an average of 103 times every 1000 letters (or 10.3% of the letters are e's.)</a:t>
            </a:r>
          </a:p>
        </p:txBody>
      </p:sp>
      <p:sp>
        <p:nvSpPr>
          <p:cNvPr id="4" name="Footer Placeholder 3"/>
          <p:cNvSpPr>
            <a:spLocks noGrp="1"/>
          </p:cNvSpPr>
          <p:nvPr>
            <p:ph type="ftr" sz="quarter" idx="11"/>
          </p:nvPr>
        </p:nvSpPr>
        <p:spPr/>
        <p:txBody>
          <a:bodyPr/>
          <a:lstStyle/>
          <a:p>
            <a:r>
              <a:rPr lang="en-US"/>
              <a:t>Trees (29)</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60</a:t>
            </a:fld>
            <a:endParaRPr lang="en-US" dirty="0"/>
          </a:p>
        </p:txBody>
      </p:sp>
      <p:pic>
        <p:nvPicPr>
          <p:cNvPr id="6" name="Picture 2" descr="C:\Documents and Settings\Administrator\My Documents\Koffman\PPTs\Koffman_Digital Request 150 DPI JPEG\Ch06\Table 6.7.jpg"/>
          <p:cNvPicPr>
            <a:picLocks noChangeAspect="1" noChangeArrowheads="1"/>
          </p:cNvPicPr>
          <p:nvPr/>
        </p:nvPicPr>
        <p:blipFill>
          <a:blip r:embed="rId2"/>
          <a:srcRect/>
          <a:stretch>
            <a:fillRect/>
          </a:stretch>
        </p:blipFill>
        <p:spPr bwMode="auto">
          <a:xfrm>
            <a:off x="1162650" y="3048000"/>
            <a:ext cx="8514751" cy="3581400"/>
          </a:xfrm>
          <a:prstGeom prst="rect">
            <a:avLst/>
          </a:prstGeom>
          <a:noFill/>
          <a:ln w="9525">
            <a:noFill/>
            <a:miter lim="800000"/>
            <a:headEnd/>
            <a:tailEnd/>
          </a:ln>
        </p:spPr>
      </p:pic>
      <p:sp>
        <p:nvSpPr>
          <p:cNvPr id="7" name="Rounded Rectangle 6"/>
          <p:cNvSpPr/>
          <p:nvPr/>
        </p:nvSpPr>
        <p:spPr>
          <a:xfrm>
            <a:off x="1676400" y="3772292"/>
            <a:ext cx="1600200" cy="381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5"/>
          <p:cNvPicPr>
            <a:picLocks noChangeAspect="1" noChangeArrowheads="1"/>
          </p:cNvPicPr>
          <p:nvPr/>
        </p:nvPicPr>
        <p:blipFill>
          <a:blip r:embed="rId3"/>
          <a:srcRect t="4277"/>
          <a:stretch>
            <a:fillRect/>
          </a:stretch>
        </p:blipFill>
        <p:spPr bwMode="auto">
          <a:xfrm>
            <a:off x="4343400" y="3447159"/>
            <a:ext cx="5181600" cy="3197363"/>
          </a:xfrm>
          <a:prstGeom prst="rect">
            <a:avLst/>
          </a:prstGeom>
          <a:noFill/>
          <a:ln w="9525">
            <a:noFill/>
            <a:miter lim="800000"/>
            <a:headEnd/>
            <a:tailEnd/>
          </a:ln>
        </p:spPr>
      </p:pic>
      <p:grpSp>
        <p:nvGrpSpPr>
          <p:cNvPr id="18" name="Group 17"/>
          <p:cNvGrpSpPr/>
          <p:nvPr/>
        </p:nvGrpSpPr>
        <p:grpSpPr>
          <a:xfrm>
            <a:off x="4706726" y="3772292"/>
            <a:ext cx="2151275" cy="2419018"/>
            <a:chOff x="3792325" y="3772292"/>
            <a:chExt cx="2151275" cy="2419018"/>
          </a:xfrm>
        </p:grpSpPr>
        <p:sp>
          <p:nvSpPr>
            <p:cNvPr id="9" name="TextBox 8"/>
            <p:cNvSpPr txBox="1"/>
            <p:nvPr/>
          </p:nvSpPr>
          <p:spPr>
            <a:xfrm>
              <a:off x="3792325" y="5791200"/>
              <a:ext cx="1524000" cy="400110"/>
            </a:xfrm>
            <a:prstGeom prst="rect">
              <a:avLst/>
            </a:prstGeom>
            <a:noFill/>
          </p:spPr>
          <p:txBody>
            <a:bodyPr wrap="square" rtlCol="0">
              <a:spAutoFit/>
            </a:bodyPr>
            <a:lstStyle/>
            <a:p>
              <a:r>
                <a:rPr lang="en-US" sz="2000" b="1" dirty="0">
                  <a:solidFill>
                    <a:srgbClr val="FF0000"/>
                  </a:solidFill>
                </a:rPr>
                <a:t>e = 010</a:t>
              </a:r>
            </a:p>
          </p:txBody>
        </p:sp>
        <p:grpSp>
          <p:nvGrpSpPr>
            <p:cNvPr id="17" name="Group 16"/>
            <p:cNvGrpSpPr/>
            <p:nvPr/>
          </p:nvGrpSpPr>
          <p:grpSpPr>
            <a:xfrm>
              <a:off x="4762500" y="3772292"/>
              <a:ext cx="1181100" cy="799708"/>
              <a:chOff x="4762500" y="3772292"/>
              <a:chExt cx="1181100" cy="799708"/>
            </a:xfrm>
          </p:grpSpPr>
          <p:cxnSp>
            <p:nvCxnSpPr>
              <p:cNvPr id="11" name="Straight Arrow Connector 10"/>
              <p:cNvCxnSpPr/>
              <p:nvPr/>
            </p:nvCxnSpPr>
            <p:spPr>
              <a:xfrm flipH="1">
                <a:off x="4876800" y="3772292"/>
                <a:ext cx="1066800" cy="26630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821418" y="4086715"/>
                <a:ext cx="228600" cy="133154"/>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4762500" y="4368930"/>
                <a:ext cx="152400" cy="20307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4110445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up)">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7" name="Table 166"/>
          <p:cNvGraphicFramePr>
            <a:graphicFrameLocks noGrp="1"/>
          </p:cNvGraphicFramePr>
          <p:nvPr/>
        </p:nvGraphicFramePr>
        <p:xfrm>
          <a:off x="1263295" y="1545407"/>
          <a:ext cx="4346918" cy="2225040"/>
        </p:xfrm>
        <a:graphic>
          <a:graphicData uri="http://schemas.openxmlformats.org/drawingml/2006/table">
            <a:tbl>
              <a:tblPr firstRow="1" bandRow="1">
                <a:tableStyleId>{5C22544A-7EE6-4342-B048-85BDC9FD1C3A}</a:tableStyleId>
              </a:tblPr>
              <a:tblGrid>
                <a:gridCol w="1109852">
                  <a:extLst>
                    <a:ext uri="{9D8B030D-6E8A-4147-A177-3AD203B41FA5}">
                      <a16:colId xmlns:a16="http://schemas.microsoft.com/office/drawing/2014/main" val="20000"/>
                    </a:ext>
                  </a:extLst>
                </a:gridCol>
                <a:gridCol w="1648770">
                  <a:extLst>
                    <a:ext uri="{9D8B030D-6E8A-4147-A177-3AD203B41FA5}">
                      <a16:colId xmlns:a16="http://schemas.microsoft.com/office/drawing/2014/main" val="20001"/>
                    </a:ext>
                  </a:extLst>
                </a:gridCol>
                <a:gridCol w="1588296">
                  <a:extLst>
                    <a:ext uri="{9D8B030D-6E8A-4147-A177-3AD203B41FA5}">
                      <a16:colId xmlns:a16="http://schemas.microsoft.com/office/drawing/2014/main" val="20002"/>
                    </a:ext>
                  </a:extLst>
                </a:gridCol>
              </a:tblGrid>
              <a:tr h="370840">
                <a:tc>
                  <a:txBody>
                    <a:bodyPr/>
                    <a:lstStyle/>
                    <a:p>
                      <a:pPr algn="ctr"/>
                      <a:r>
                        <a:rPr lang="en-US" dirty="0"/>
                        <a:t>char</a:t>
                      </a:r>
                    </a:p>
                  </a:txBody>
                  <a:tcPr/>
                </a:tc>
                <a:tc>
                  <a:txBody>
                    <a:bodyPr/>
                    <a:lstStyle/>
                    <a:p>
                      <a:pPr algn="ctr"/>
                      <a:r>
                        <a:rPr lang="en-US" dirty="0"/>
                        <a:t>frequency</a:t>
                      </a:r>
                    </a:p>
                  </a:txBody>
                  <a:tcPr/>
                </a:tc>
                <a:tc>
                  <a:txBody>
                    <a:bodyPr/>
                    <a:lstStyle/>
                    <a:p>
                      <a:pPr algn="ctr"/>
                      <a:r>
                        <a:rPr lang="en-US" dirty="0"/>
                        <a:t>encoding</a:t>
                      </a:r>
                    </a:p>
                  </a:txBody>
                  <a:tcPr/>
                </a:tc>
                <a:extLst>
                  <a:ext uri="{0D108BD9-81ED-4DB2-BD59-A6C34878D82A}">
                    <a16:rowId xmlns:a16="http://schemas.microsoft.com/office/drawing/2014/main" val="10000"/>
                  </a:ext>
                </a:extLst>
              </a:tr>
              <a:tr h="370840">
                <a:tc>
                  <a:txBody>
                    <a:bodyPr/>
                    <a:lstStyle/>
                    <a:p>
                      <a:pPr algn="ctr"/>
                      <a:r>
                        <a:rPr lang="en-US" b="1" dirty="0">
                          <a:latin typeface="Consolas" panose="020B0609020204030204" pitchFamily="49" charset="0"/>
                          <a:cs typeface="Consolas" panose="020B0609020204030204" pitchFamily="49" charset="0"/>
                        </a:rPr>
                        <a:t>s</a:t>
                      </a:r>
                    </a:p>
                  </a:txBody>
                  <a:tcPr/>
                </a:tc>
                <a:tc>
                  <a:txBody>
                    <a:bodyPr/>
                    <a:lstStyle/>
                    <a:p>
                      <a:pPr algn="ctr"/>
                      <a:r>
                        <a:rPr lang="en-US" b="1" dirty="0"/>
                        <a:t>5</a:t>
                      </a:r>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pPr algn="ctr"/>
                      <a:r>
                        <a:rPr lang="en-US" b="1" dirty="0">
                          <a:latin typeface="Consolas" panose="020B0609020204030204" pitchFamily="49" charset="0"/>
                          <a:cs typeface="Consolas" panose="020B0609020204030204" pitchFamily="49" charset="0"/>
                        </a:rPr>
                        <a:t>e</a:t>
                      </a:r>
                    </a:p>
                  </a:txBody>
                  <a:tcPr/>
                </a:tc>
                <a:tc>
                  <a:txBody>
                    <a:bodyPr/>
                    <a:lstStyle/>
                    <a:p>
                      <a:pPr algn="ctr"/>
                      <a:r>
                        <a:rPr lang="en-US" b="1" dirty="0"/>
                        <a:t>4</a:t>
                      </a:r>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pPr algn="ctr"/>
                      <a:r>
                        <a:rPr lang="en-US" b="1" dirty="0">
                          <a:latin typeface="Consolas" panose="020B0609020204030204" pitchFamily="49" charset="0"/>
                          <a:cs typeface="Consolas" panose="020B0609020204030204" pitchFamily="49" charset="0"/>
                        </a:rPr>
                        <a:t>l</a:t>
                      </a:r>
                    </a:p>
                  </a:txBody>
                  <a:tcPr/>
                </a:tc>
                <a:tc>
                  <a:txBody>
                    <a:bodyPr/>
                    <a:lstStyle/>
                    <a:p>
                      <a:pPr algn="ctr"/>
                      <a:r>
                        <a:rPr lang="en-US" b="1" dirty="0"/>
                        <a:t>2</a:t>
                      </a:r>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pPr algn="ctr"/>
                      <a:r>
                        <a:rPr lang="en-US" b="1" dirty="0">
                          <a:latin typeface="Consolas" panose="020B0609020204030204" pitchFamily="49" charset="0"/>
                          <a:cs typeface="Consolas" panose="020B0609020204030204" pitchFamily="49" charset="0"/>
                        </a:rPr>
                        <a:t>n</a:t>
                      </a:r>
                    </a:p>
                  </a:txBody>
                  <a:tcPr/>
                </a:tc>
                <a:tc>
                  <a:txBody>
                    <a:bodyPr/>
                    <a:lstStyle/>
                    <a:p>
                      <a:pPr algn="ctr"/>
                      <a:r>
                        <a:rPr lang="en-US" b="1" dirty="0"/>
                        <a:t>1</a:t>
                      </a:r>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pPr algn="ctr"/>
                      <a:r>
                        <a:rPr lang="en-US" b="1" dirty="0">
                          <a:latin typeface="Consolas" panose="020B0609020204030204" pitchFamily="49" charset="0"/>
                          <a:cs typeface="Consolas" panose="020B0609020204030204" pitchFamily="49" charset="0"/>
                        </a:rPr>
                        <a:t>p</a:t>
                      </a:r>
                    </a:p>
                  </a:txBody>
                  <a:tcPr/>
                </a:tc>
                <a:tc>
                  <a:txBody>
                    <a:bodyPr/>
                    <a:lstStyle/>
                    <a:p>
                      <a:pPr algn="ctr"/>
                      <a:r>
                        <a:rPr lang="en-US" b="1" dirty="0"/>
                        <a:t>1</a:t>
                      </a:r>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106" name="TextBox 105"/>
          <p:cNvSpPr txBox="1"/>
          <p:nvPr/>
        </p:nvSpPr>
        <p:spPr>
          <a:xfrm>
            <a:off x="1184597" y="4912216"/>
            <a:ext cx="5675910" cy="369332"/>
          </a:xfrm>
          <a:prstGeom prst="rect">
            <a:avLst/>
          </a:prstGeom>
          <a:noFill/>
        </p:spPr>
        <p:txBody>
          <a:bodyPr wrap="square" rtlCol="0">
            <a:spAutoFit/>
          </a:bodyPr>
          <a:lstStyle/>
          <a:p>
            <a:r>
              <a:rPr lang="en-US" b="1" dirty="0">
                <a:latin typeface="Comic Sans MS" panose="030F0702030302020204" pitchFamily="66" charset="0"/>
                <a:cs typeface="Consolas" panose="020B0609020204030204" pitchFamily="49" charset="0"/>
              </a:rPr>
              <a:t>011010101111110100011101000 </a:t>
            </a:r>
          </a:p>
        </p:txBody>
      </p:sp>
      <p:grpSp>
        <p:nvGrpSpPr>
          <p:cNvPr id="9" name="Group 8"/>
          <p:cNvGrpSpPr/>
          <p:nvPr/>
        </p:nvGrpSpPr>
        <p:grpSpPr>
          <a:xfrm>
            <a:off x="7136638" y="152400"/>
            <a:ext cx="3503778" cy="3564204"/>
            <a:chOff x="5564022" y="24864"/>
            <a:chExt cx="3503778" cy="3564204"/>
          </a:xfrm>
        </p:grpSpPr>
        <p:cxnSp>
          <p:nvCxnSpPr>
            <p:cNvPr id="140" name="Straight Connector 139"/>
            <p:cNvCxnSpPr/>
            <p:nvPr/>
          </p:nvCxnSpPr>
          <p:spPr>
            <a:xfrm flipH="1">
              <a:off x="7557480" y="2560320"/>
              <a:ext cx="711084" cy="8268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flipH="1">
              <a:off x="6935909" y="1830310"/>
              <a:ext cx="711084" cy="8268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flipH="1">
              <a:off x="6376179" y="972849"/>
              <a:ext cx="711084" cy="8268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5722592" y="192529"/>
              <a:ext cx="711084" cy="8268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6376179" y="192528"/>
              <a:ext cx="2443940" cy="312922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5867400" y="236600"/>
              <a:ext cx="228641" cy="369332"/>
            </a:xfrm>
            <a:prstGeom prst="rect">
              <a:avLst/>
            </a:prstGeom>
            <a:noFill/>
          </p:spPr>
          <p:txBody>
            <a:bodyPr wrap="square" rtlCol="0">
              <a:spAutoFit/>
            </a:bodyPr>
            <a:lstStyle/>
            <a:p>
              <a:pPr algn="ctr"/>
              <a:r>
                <a:rPr lang="en-US" b="1" dirty="0">
                  <a:latin typeface="Consolas" panose="020B0609020204030204" pitchFamily="49" charset="0"/>
                </a:rPr>
                <a:t>0</a:t>
              </a:r>
            </a:p>
          </p:txBody>
        </p:sp>
        <p:sp>
          <p:nvSpPr>
            <p:cNvPr id="137" name="TextBox 136"/>
            <p:cNvSpPr txBox="1"/>
            <p:nvPr/>
          </p:nvSpPr>
          <p:spPr>
            <a:xfrm>
              <a:off x="6705559" y="236600"/>
              <a:ext cx="228641" cy="369332"/>
            </a:xfrm>
            <a:prstGeom prst="rect">
              <a:avLst/>
            </a:prstGeom>
            <a:noFill/>
          </p:spPr>
          <p:txBody>
            <a:bodyPr wrap="square" rtlCol="0">
              <a:spAutoFit/>
            </a:bodyPr>
            <a:lstStyle/>
            <a:p>
              <a:pPr algn="ctr"/>
              <a:r>
                <a:rPr lang="en-US" b="1" dirty="0">
                  <a:latin typeface="Consolas" panose="020B0609020204030204" pitchFamily="49" charset="0"/>
                </a:rPr>
                <a:t>1</a:t>
              </a:r>
            </a:p>
          </p:txBody>
        </p:sp>
        <p:grpSp>
          <p:nvGrpSpPr>
            <p:cNvPr id="59" name="Group 58"/>
            <p:cNvGrpSpPr/>
            <p:nvPr/>
          </p:nvGrpSpPr>
          <p:grpSpPr>
            <a:xfrm>
              <a:off x="8572439" y="2998137"/>
              <a:ext cx="495361" cy="590931"/>
              <a:chOff x="4648200" y="1616403"/>
              <a:chExt cx="457200" cy="530014"/>
            </a:xfrm>
          </p:grpSpPr>
          <p:sp>
            <p:nvSpPr>
              <p:cNvPr id="60" name="Oval 59"/>
              <p:cNvSpPr/>
              <p:nvPr/>
            </p:nvSpPr>
            <p:spPr>
              <a:xfrm>
                <a:off x="4648200" y="1676400"/>
                <a:ext cx="457200" cy="457200"/>
              </a:xfrm>
              <a:prstGeom prst="ellipse">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2" name="TextBox 61"/>
              <p:cNvSpPr txBox="1"/>
              <p:nvPr/>
            </p:nvSpPr>
            <p:spPr>
              <a:xfrm>
                <a:off x="4724400" y="1616403"/>
                <a:ext cx="304800" cy="530014"/>
              </a:xfrm>
              <a:prstGeom prst="rect">
                <a:avLst/>
              </a:prstGeom>
              <a:noFill/>
            </p:spPr>
            <p:txBody>
              <a:bodyPr wrap="square" rtlCol="0">
                <a:spAutoFit/>
              </a:bodyPr>
              <a:lstStyle/>
              <a:p>
                <a:pPr algn="ctr"/>
                <a:r>
                  <a:rPr lang="en-US" b="1" u="sng" dirty="0">
                    <a:latin typeface="Consolas" panose="020B0609020204030204" pitchFamily="49" charset="0"/>
                  </a:rPr>
                  <a:t>1</a:t>
                </a:r>
              </a:p>
              <a:p>
                <a:pPr algn="ctr">
                  <a:lnSpc>
                    <a:spcPct val="80000"/>
                  </a:lnSpc>
                </a:pPr>
                <a:r>
                  <a:rPr lang="en-US" b="1" dirty="0">
                    <a:latin typeface="Consolas" panose="020B0609020204030204" pitchFamily="49" charset="0"/>
                  </a:rPr>
                  <a:t>p</a:t>
                </a:r>
              </a:p>
            </p:txBody>
          </p:sp>
        </p:grpSp>
        <p:grpSp>
          <p:nvGrpSpPr>
            <p:cNvPr id="64" name="Group 63"/>
            <p:cNvGrpSpPr/>
            <p:nvPr/>
          </p:nvGrpSpPr>
          <p:grpSpPr>
            <a:xfrm>
              <a:off x="5564022" y="614541"/>
              <a:ext cx="495361" cy="590931"/>
              <a:chOff x="4648200" y="1616403"/>
              <a:chExt cx="457200" cy="530014"/>
            </a:xfrm>
          </p:grpSpPr>
          <p:sp>
            <p:nvSpPr>
              <p:cNvPr id="70" name="Oval 69"/>
              <p:cNvSpPr/>
              <p:nvPr/>
            </p:nvSpPr>
            <p:spPr>
              <a:xfrm>
                <a:off x="4648200" y="1676400"/>
                <a:ext cx="457200" cy="457200"/>
              </a:xfrm>
              <a:prstGeom prst="ellipse">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8" name="TextBox 77"/>
              <p:cNvSpPr txBox="1"/>
              <p:nvPr/>
            </p:nvSpPr>
            <p:spPr>
              <a:xfrm>
                <a:off x="4724400" y="1616403"/>
                <a:ext cx="304800" cy="530014"/>
              </a:xfrm>
              <a:prstGeom prst="rect">
                <a:avLst/>
              </a:prstGeom>
              <a:noFill/>
            </p:spPr>
            <p:txBody>
              <a:bodyPr wrap="square" rtlCol="0">
                <a:spAutoFit/>
              </a:bodyPr>
              <a:lstStyle/>
              <a:p>
                <a:pPr algn="ctr"/>
                <a:r>
                  <a:rPr lang="en-US" b="1" u="sng" dirty="0">
                    <a:latin typeface="Consolas" panose="020B0609020204030204" pitchFamily="49" charset="0"/>
                  </a:rPr>
                  <a:t>5</a:t>
                </a:r>
              </a:p>
              <a:p>
                <a:pPr algn="ctr">
                  <a:lnSpc>
                    <a:spcPct val="80000"/>
                  </a:lnSpc>
                </a:pPr>
                <a:r>
                  <a:rPr lang="en-US" b="1" dirty="0">
                    <a:latin typeface="Consolas" panose="020B0609020204030204" pitchFamily="49" charset="0"/>
                  </a:rPr>
                  <a:t>s</a:t>
                </a:r>
              </a:p>
            </p:txBody>
          </p:sp>
        </p:grpSp>
        <p:grpSp>
          <p:nvGrpSpPr>
            <p:cNvPr id="79" name="Group 78"/>
            <p:cNvGrpSpPr/>
            <p:nvPr/>
          </p:nvGrpSpPr>
          <p:grpSpPr>
            <a:xfrm>
              <a:off x="6180056" y="1409073"/>
              <a:ext cx="495361" cy="590931"/>
              <a:chOff x="4648200" y="1616403"/>
              <a:chExt cx="457200" cy="530014"/>
            </a:xfrm>
          </p:grpSpPr>
          <p:sp>
            <p:nvSpPr>
              <p:cNvPr id="84" name="Oval 83"/>
              <p:cNvSpPr/>
              <p:nvPr/>
            </p:nvSpPr>
            <p:spPr>
              <a:xfrm>
                <a:off x="4648200" y="1676400"/>
                <a:ext cx="457200" cy="457200"/>
              </a:xfrm>
              <a:prstGeom prst="ellipse">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5" name="TextBox 84"/>
              <p:cNvSpPr txBox="1"/>
              <p:nvPr/>
            </p:nvSpPr>
            <p:spPr>
              <a:xfrm>
                <a:off x="4724400" y="1616403"/>
                <a:ext cx="304800" cy="530014"/>
              </a:xfrm>
              <a:prstGeom prst="rect">
                <a:avLst/>
              </a:prstGeom>
              <a:noFill/>
            </p:spPr>
            <p:txBody>
              <a:bodyPr wrap="square" rtlCol="0">
                <a:spAutoFit/>
              </a:bodyPr>
              <a:lstStyle/>
              <a:p>
                <a:pPr algn="ctr"/>
                <a:r>
                  <a:rPr lang="en-US" b="1" u="sng" dirty="0">
                    <a:latin typeface="Consolas" panose="020B0609020204030204" pitchFamily="49" charset="0"/>
                  </a:rPr>
                  <a:t>4</a:t>
                </a:r>
              </a:p>
              <a:p>
                <a:pPr algn="ctr">
                  <a:lnSpc>
                    <a:spcPct val="80000"/>
                  </a:lnSpc>
                </a:pPr>
                <a:r>
                  <a:rPr lang="en-US" b="1" dirty="0">
                    <a:latin typeface="Consolas" panose="020B0609020204030204" pitchFamily="49" charset="0"/>
                  </a:rPr>
                  <a:t>e</a:t>
                </a:r>
              </a:p>
            </p:txBody>
          </p:sp>
        </p:grpSp>
        <p:grpSp>
          <p:nvGrpSpPr>
            <p:cNvPr id="86" name="Group 85"/>
            <p:cNvGrpSpPr/>
            <p:nvPr/>
          </p:nvGrpSpPr>
          <p:grpSpPr>
            <a:xfrm>
              <a:off x="6796090" y="2203605"/>
              <a:ext cx="495361" cy="590931"/>
              <a:chOff x="4648200" y="1616403"/>
              <a:chExt cx="457200" cy="530014"/>
            </a:xfrm>
          </p:grpSpPr>
          <p:sp>
            <p:nvSpPr>
              <p:cNvPr id="87" name="Oval 86"/>
              <p:cNvSpPr/>
              <p:nvPr/>
            </p:nvSpPr>
            <p:spPr>
              <a:xfrm>
                <a:off x="4648200" y="1676400"/>
                <a:ext cx="457200" cy="457200"/>
              </a:xfrm>
              <a:prstGeom prst="ellipse">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8" name="TextBox 87"/>
              <p:cNvSpPr txBox="1"/>
              <p:nvPr/>
            </p:nvSpPr>
            <p:spPr>
              <a:xfrm>
                <a:off x="4724400" y="1616403"/>
                <a:ext cx="304800" cy="530014"/>
              </a:xfrm>
              <a:prstGeom prst="rect">
                <a:avLst/>
              </a:prstGeom>
              <a:noFill/>
            </p:spPr>
            <p:txBody>
              <a:bodyPr wrap="square" rtlCol="0">
                <a:spAutoFit/>
              </a:bodyPr>
              <a:lstStyle/>
              <a:p>
                <a:pPr algn="ctr"/>
                <a:r>
                  <a:rPr lang="en-US" b="1" u="sng" dirty="0">
                    <a:latin typeface="Consolas" panose="020B0609020204030204" pitchFamily="49" charset="0"/>
                  </a:rPr>
                  <a:t>2</a:t>
                </a:r>
              </a:p>
              <a:p>
                <a:pPr algn="ctr">
                  <a:lnSpc>
                    <a:spcPct val="80000"/>
                  </a:lnSpc>
                </a:pPr>
                <a:r>
                  <a:rPr lang="en-US" b="1" dirty="0">
                    <a:latin typeface="Consolas" panose="020B0609020204030204" pitchFamily="49" charset="0"/>
                  </a:rPr>
                  <a:t>l</a:t>
                </a:r>
              </a:p>
            </p:txBody>
          </p:sp>
        </p:grpSp>
        <p:grpSp>
          <p:nvGrpSpPr>
            <p:cNvPr id="89" name="Group 88"/>
            <p:cNvGrpSpPr/>
            <p:nvPr/>
          </p:nvGrpSpPr>
          <p:grpSpPr>
            <a:xfrm>
              <a:off x="7412123" y="2998137"/>
              <a:ext cx="495361" cy="590931"/>
              <a:chOff x="4648200" y="1616403"/>
              <a:chExt cx="457200" cy="530014"/>
            </a:xfrm>
          </p:grpSpPr>
          <p:sp>
            <p:nvSpPr>
              <p:cNvPr id="90" name="Oval 89"/>
              <p:cNvSpPr/>
              <p:nvPr/>
            </p:nvSpPr>
            <p:spPr>
              <a:xfrm>
                <a:off x="4648200" y="1676400"/>
                <a:ext cx="457200" cy="457200"/>
              </a:xfrm>
              <a:prstGeom prst="ellipse">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5" name="TextBox 94"/>
              <p:cNvSpPr txBox="1"/>
              <p:nvPr/>
            </p:nvSpPr>
            <p:spPr>
              <a:xfrm>
                <a:off x="4724400" y="1616403"/>
                <a:ext cx="304800" cy="530014"/>
              </a:xfrm>
              <a:prstGeom prst="rect">
                <a:avLst/>
              </a:prstGeom>
              <a:noFill/>
            </p:spPr>
            <p:txBody>
              <a:bodyPr wrap="square" rtlCol="0">
                <a:spAutoFit/>
              </a:bodyPr>
              <a:lstStyle/>
              <a:p>
                <a:pPr algn="ctr"/>
                <a:r>
                  <a:rPr lang="en-US" b="1" u="sng" dirty="0">
                    <a:latin typeface="Consolas" panose="020B0609020204030204" pitchFamily="49" charset="0"/>
                  </a:rPr>
                  <a:t>1</a:t>
                </a:r>
              </a:p>
              <a:p>
                <a:pPr algn="ctr">
                  <a:lnSpc>
                    <a:spcPct val="80000"/>
                  </a:lnSpc>
                </a:pPr>
                <a:r>
                  <a:rPr lang="en-US" b="1" dirty="0">
                    <a:latin typeface="Consolas" panose="020B0609020204030204" pitchFamily="49" charset="0"/>
                  </a:rPr>
                  <a:t>n</a:t>
                </a:r>
              </a:p>
            </p:txBody>
          </p:sp>
        </p:grpSp>
        <p:grpSp>
          <p:nvGrpSpPr>
            <p:cNvPr id="98" name="Group 97"/>
            <p:cNvGrpSpPr/>
            <p:nvPr/>
          </p:nvGrpSpPr>
          <p:grpSpPr>
            <a:xfrm>
              <a:off x="6178481" y="24864"/>
              <a:ext cx="450919" cy="365760"/>
              <a:chOff x="4600121" y="1676400"/>
              <a:chExt cx="416182" cy="328055"/>
            </a:xfrm>
          </p:grpSpPr>
          <p:sp>
            <p:nvSpPr>
              <p:cNvPr id="99" name="Oval 98"/>
              <p:cNvSpPr/>
              <p:nvPr/>
            </p:nvSpPr>
            <p:spPr>
              <a:xfrm>
                <a:off x="4648200" y="1676400"/>
                <a:ext cx="337583" cy="328055"/>
              </a:xfrm>
              <a:prstGeom prst="ellipse">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0" name="TextBox 99"/>
              <p:cNvSpPr txBox="1"/>
              <p:nvPr/>
            </p:nvSpPr>
            <p:spPr>
              <a:xfrm>
                <a:off x="4600121" y="1685283"/>
                <a:ext cx="416182" cy="276050"/>
              </a:xfrm>
              <a:prstGeom prst="rect">
                <a:avLst/>
              </a:prstGeom>
              <a:noFill/>
            </p:spPr>
            <p:txBody>
              <a:bodyPr wrap="square" rtlCol="0">
                <a:spAutoFit/>
              </a:bodyPr>
              <a:lstStyle/>
              <a:p>
                <a:pPr algn="ctr"/>
                <a:r>
                  <a:rPr lang="en-US" sz="1400" b="1" u="sng" dirty="0">
                    <a:latin typeface="Consolas" panose="020B0609020204030204" pitchFamily="49" charset="0"/>
                  </a:rPr>
                  <a:t>13</a:t>
                </a:r>
                <a:endParaRPr lang="en-US" sz="1400" b="1" dirty="0">
                  <a:latin typeface="Consolas" panose="020B0609020204030204" pitchFamily="49" charset="0"/>
                </a:endParaRPr>
              </a:p>
            </p:txBody>
          </p:sp>
        </p:grpSp>
        <p:grpSp>
          <p:nvGrpSpPr>
            <p:cNvPr id="119" name="Group 118"/>
            <p:cNvGrpSpPr/>
            <p:nvPr/>
          </p:nvGrpSpPr>
          <p:grpSpPr>
            <a:xfrm>
              <a:off x="6788081" y="809056"/>
              <a:ext cx="450919" cy="365760"/>
              <a:chOff x="4600121" y="1676400"/>
              <a:chExt cx="416182" cy="328055"/>
            </a:xfrm>
          </p:grpSpPr>
          <p:sp>
            <p:nvSpPr>
              <p:cNvPr id="120" name="Oval 119"/>
              <p:cNvSpPr/>
              <p:nvPr/>
            </p:nvSpPr>
            <p:spPr>
              <a:xfrm>
                <a:off x="4648200" y="1676400"/>
                <a:ext cx="337583" cy="328055"/>
              </a:xfrm>
              <a:prstGeom prst="ellipse">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3" name="TextBox 122"/>
              <p:cNvSpPr txBox="1"/>
              <p:nvPr/>
            </p:nvSpPr>
            <p:spPr>
              <a:xfrm>
                <a:off x="4600121" y="1685283"/>
                <a:ext cx="416182" cy="276050"/>
              </a:xfrm>
              <a:prstGeom prst="rect">
                <a:avLst/>
              </a:prstGeom>
              <a:noFill/>
            </p:spPr>
            <p:txBody>
              <a:bodyPr wrap="square" rtlCol="0">
                <a:spAutoFit/>
              </a:bodyPr>
              <a:lstStyle/>
              <a:p>
                <a:pPr algn="ctr"/>
                <a:r>
                  <a:rPr lang="en-US" sz="1400" b="1" u="sng" dirty="0">
                    <a:latin typeface="Consolas" panose="020B0609020204030204" pitchFamily="49" charset="0"/>
                  </a:rPr>
                  <a:t>8</a:t>
                </a:r>
                <a:endParaRPr lang="en-US" sz="1400" b="1" dirty="0">
                  <a:latin typeface="Consolas" panose="020B0609020204030204" pitchFamily="49" charset="0"/>
                </a:endParaRPr>
              </a:p>
            </p:txBody>
          </p:sp>
        </p:grpSp>
        <p:grpSp>
          <p:nvGrpSpPr>
            <p:cNvPr id="124" name="Group 123"/>
            <p:cNvGrpSpPr/>
            <p:nvPr/>
          </p:nvGrpSpPr>
          <p:grpSpPr>
            <a:xfrm>
              <a:off x="7397681" y="1593248"/>
              <a:ext cx="450919" cy="365760"/>
              <a:chOff x="4600121" y="1676400"/>
              <a:chExt cx="416182" cy="328055"/>
            </a:xfrm>
          </p:grpSpPr>
          <p:sp>
            <p:nvSpPr>
              <p:cNvPr id="125" name="Oval 124"/>
              <p:cNvSpPr/>
              <p:nvPr/>
            </p:nvSpPr>
            <p:spPr>
              <a:xfrm>
                <a:off x="4648200" y="1676400"/>
                <a:ext cx="337583" cy="328055"/>
              </a:xfrm>
              <a:prstGeom prst="ellipse">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6" name="TextBox 125"/>
              <p:cNvSpPr txBox="1"/>
              <p:nvPr/>
            </p:nvSpPr>
            <p:spPr>
              <a:xfrm>
                <a:off x="4600121" y="1685283"/>
                <a:ext cx="416182" cy="276050"/>
              </a:xfrm>
              <a:prstGeom prst="rect">
                <a:avLst/>
              </a:prstGeom>
              <a:noFill/>
            </p:spPr>
            <p:txBody>
              <a:bodyPr wrap="square" rtlCol="0">
                <a:spAutoFit/>
              </a:bodyPr>
              <a:lstStyle/>
              <a:p>
                <a:pPr algn="ctr"/>
                <a:r>
                  <a:rPr lang="en-US" sz="1400" b="1" u="sng" dirty="0">
                    <a:latin typeface="Consolas" panose="020B0609020204030204" pitchFamily="49" charset="0"/>
                  </a:rPr>
                  <a:t>4</a:t>
                </a:r>
                <a:endParaRPr lang="en-US" sz="1400" b="1" dirty="0">
                  <a:latin typeface="Consolas" panose="020B0609020204030204" pitchFamily="49" charset="0"/>
                </a:endParaRPr>
              </a:p>
            </p:txBody>
          </p:sp>
        </p:grpSp>
        <p:grpSp>
          <p:nvGrpSpPr>
            <p:cNvPr id="127" name="Group 126"/>
            <p:cNvGrpSpPr/>
            <p:nvPr/>
          </p:nvGrpSpPr>
          <p:grpSpPr>
            <a:xfrm>
              <a:off x="8007281" y="2377440"/>
              <a:ext cx="450919" cy="365760"/>
              <a:chOff x="4600121" y="1676400"/>
              <a:chExt cx="416182" cy="328055"/>
            </a:xfrm>
          </p:grpSpPr>
          <p:sp>
            <p:nvSpPr>
              <p:cNvPr id="128" name="Oval 127"/>
              <p:cNvSpPr/>
              <p:nvPr/>
            </p:nvSpPr>
            <p:spPr>
              <a:xfrm>
                <a:off x="4648200" y="1676400"/>
                <a:ext cx="337583" cy="328055"/>
              </a:xfrm>
              <a:prstGeom prst="ellipse">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9" name="TextBox 128"/>
              <p:cNvSpPr txBox="1"/>
              <p:nvPr/>
            </p:nvSpPr>
            <p:spPr>
              <a:xfrm>
                <a:off x="4600121" y="1685283"/>
                <a:ext cx="416182" cy="276050"/>
              </a:xfrm>
              <a:prstGeom prst="rect">
                <a:avLst/>
              </a:prstGeom>
              <a:noFill/>
            </p:spPr>
            <p:txBody>
              <a:bodyPr wrap="square" rtlCol="0">
                <a:spAutoFit/>
              </a:bodyPr>
              <a:lstStyle/>
              <a:p>
                <a:pPr algn="ctr"/>
                <a:r>
                  <a:rPr lang="en-US" sz="1400" b="1" u="sng" dirty="0">
                    <a:latin typeface="Consolas" panose="020B0609020204030204" pitchFamily="49" charset="0"/>
                  </a:rPr>
                  <a:t>2</a:t>
                </a:r>
                <a:endParaRPr lang="en-US" sz="1400" b="1" dirty="0">
                  <a:latin typeface="Consolas" panose="020B0609020204030204" pitchFamily="49" charset="0"/>
                </a:endParaRPr>
              </a:p>
            </p:txBody>
          </p:sp>
        </p:grpSp>
        <p:sp>
          <p:nvSpPr>
            <p:cNvPr id="142" name="TextBox 141"/>
            <p:cNvSpPr txBox="1"/>
            <p:nvPr/>
          </p:nvSpPr>
          <p:spPr>
            <a:xfrm>
              <a:off x="6497293" y="1039741"/>
              <a:ext cx="228641" cy="369332"/>
            </a:xfrm>
            <a:prstGeom prst="rect">
              <a:avLst/>
            </a:prstGeom>
            <a:noFill/>
          </p:spPr>
          <p:txBody>
            <a:bodyPr wrap="square" rtlCol="0">
              <a:spAutoFit/>
            </a:bodyPr>
            <a:lstStyle/>
            <a:p>
              <a:pPr algn="ctr"/>
              <a:r>
                <a:rPr lang="en-US" b="1" dirty="0">
                  <a:latin typeface="Consolas" panose="020B0609020204030204" pitchFamily="49" charset="0"/>
                </a:rPr>
                <a:t>0</a:t>
              </a:r>
            </a:p>
          </p:txBody>
        </p:sp>
        <p:sp>
          <p:nvSpPr>
            <p:cNvPr id="143" name="TextBox 142"/>
            <p:cNvSpPr txBox="1"/>
            <p:nvPr/>
          </p:nvSpPr>
          <p:spPr>
            <a:xfrm>
              <a:off x="7335452" y="1039741"/>
              <a:ext cx="228641" cy="369332"/>
            </a:xfrm>
            <a:prstGeom prst="rect">
              <a:avLst/>
            </a:prstGeom>
            <a:noFill/>
          </p:spPr>
          <p:txBody>
            <a:bodyPr wrap="square" rtlCol="0">
              <a:spAutoFit/>
            </a:bodyPr>
            <a:lstStyle/>
            <a:p>
              <a:pPr algn="ctr"/>
              <a:r>
                <a:rPr lang="en-US" b="1" dirty="0">
                  <a:latin typeface="Consolas" panose="020B0609020204030204" pitchFamily="49" charset="0"/>
                </a:rPr>
                <a:t>1</a:t>
              </a:r>
            </a:p>
          </p:txBody>
        </p:sp>
        <p:sp>
          <p:nvSpPr>
            <p:cNvPr id="144" name="TextBox 143"/>
            <p:cNvSpPr txBox="1"/>
            <p:nvPr/>
          </p:nvSpPr>
          <p:spPr>
            <a:xfrm>
              <a:off x="7106893" y="1838927"/>
              <a:ext cx="228641" cy="369332"/>
            </a:xfrm>
            <a:prstGeom prst="rect">
              <a:avLst/>
            </a:prstGeom>
            <a:noFill/>
          </p:spPr>
          <p:txBody>
            <a:bodyPr wrap="square" rtlCol="0">
              <a:spAutoFit/>
            </a:bodyPr>
            <a:lstStyle/>
            <a:p>
              <a:pPr algn="ctr"/>
              <a:r>
                <a:rPr lang="en-US" b="1" dirty="0">
                  <a:latin typeface="Consolas" panose="020B0609020204030204" pitchFamily="49" charset="0"/>
                </a:rPr>
                <a:t>0</a:t>
              </a:r>
            </a:p>
          </p:txBody>
        </p:sp>
        <p:sp>
          <p:nvSpPr>
            <p:cNvPr id="145" name="TextBox 144"/>
            <p:cNvSpPr txBox="1"/>
            <p:nvPr/>
          </p:nvSpPr>
          <p:spPr>
            <a:xfrm>
              <a:off x="7945052" y="1838927"/>
              <a:ext cx="228641" cy="369332"/>
            </a:xfrm>
            <a:prstGeom prst="rect">
              <a:avLst/>
            </a:prstGeom>
            <a:noFill/>
          </p:spPr>
          <p:txBody>
            <a:bodyPr wrap="square" rtlCol="0">
              <a:spAutoFit/>
            </a:bodyPr>
            <a:lstStyle/>
            <a:p>
              <a:pPr algn="ctr"/>
              <a:r>
                <a:rPr lang="en-US" b="1" dirty="0">
                  <a:latin typeface="Consolas" panose="020B0609020204030204" pitchFamily="49" charset="0"/>
                </a:rPr>
                <a:t>1</a:t>
              </a:r>
            </a:p>
          </p:txBody>
        </p:sp>
        <p:sp>
          <p:nvSpPr>
            <p:cNvPr id="146" name="TextBox 145"/>
            <p:cNvSpPr txBox="1"/>
            <p:nvPr/>
          </p:nvSpPr>
          <p:spPr>
            <a:xfrm>
              <a:off x="7702519" y="2595580"/>
              <a:ext cx="228641" cy="369332"/>
            </a:xfrm>
            <a:prstGeom prst="rect">
              <a:avLst/>
            </a:prstGeom>
            <a:noFill/>
          </p:spPr>
          <p:txBody>
            <a:bodyPr wrap="square" rtlCol="0">
              <a:spAutoFit/>
            </a:bodyPr>
            <a:lstStyle/>
            <a:p>
              <a:pPr algn="ctr"/>
              <a:r>
                <a:rPr lang="en-US" b="1" dirty="0">
                  <a:latin typeface="Consolas" panose="020B0609020204030204" pitchFamily="49" charset="0"/>
                </a:rPr>
                <a:t>0</a:t>
              </a:r>
            </a:p>
          </p:txBody>
        </p:sp>
        <p:sp>
          <p:nvSpPr>
            <p:cNvPr id="147" name="TextBox 146"/>
            <p:cNvSpPr txBox="1"/>
            <p:nvPr/>
          </p:nvSpPr>
          <p:spPr>
            <a:xfrm>
              <a:off x="8540678" y="2595580"/>
              <a:ext cx="228641" cy="369332"/>
            </a:xfrm>
            <a:prstGeom prst="rect">
              <a:avLst/>
            </a:prstGeom>
            <a:noFill/>
          </p:spPr>
          <p:txBody>
            <a:bodyPr wrap="square" rtlCol="0">
              <a:spAutoFit/>
            </a:bodyPr>
            <a:lstStyle/>
            <a:p>
              <a:pPr algn="ctr"/>
              <a:r>
                <a:rPr lang="en-US" b="1" dirty="0">
                  <a:latin typeface="Consolas" panose="020B0609020204030204" pitchFamily="49" charset="0"/>
                </a:rPr>
                <a:t>1</a:t>
              </a:r>
            </a:p>
          </p:txBody>
        </p:sp>
      </p:grpSp>
      <p:sp>
        <p:nvSpPr>
          <p:cNvPr id="49" name="TextBox 48">
            <a:extLst>
              <a:ext uri="{FF2B5EF4-FFF2-40B4-BE49-F238E27FC236}">
                <a16:creationId xmlns:a16="http://schemas.microsoft.com/office/drawing/2014/main" id="{5FC70B01-468C-4FD5-A7EF-2029CD627C80}"/>
              </a:ext>
            </a:extLst>
          </p:cNvPr>
          <p:cNvSpPr txBox="1"/>
          <p:nvPr/>
        </p:nvSpPr>
        <p:spPr>
          <a:xfrm>
            <a:off x="719328" y="152400"/>
            <a:ext cx="6499870" cy="646331"/>
          </a:xfrm>
          <a:prstGeom prst="rect">
            <a:avLst/>
          </a:prstGeom>
          <a:noFill/>
        </p:spPr>
        <p:txBody>
          <a:bodyPr wrap="square" rtlCol="0">
            <a:spAutoFit/>
          </a:bodyPr>
          <a:lstStyle/>
          <a:p>
            <a:pPr marL="341313" indent="-341313"/>
            <a:r>
              <a:rPr lang="en-US" b="1" dirty="0">
                <a:latin typeface="Comic Sans MS" panose="030F0702030302020204" pitchFamily="66" charset="0"/>
                <a:cs typeface="Consolas" panose="020B0609020204030204" pitchFamily="49" charset="0"/>
              </a:rPr>
              <a:t>1. What are the Huffman codes for the characters found in the Huffman binary tree to the right?</a:t>
            </a:r>
          </a:p>
        </p:txBody>
      </p:sp>
      <p:sp>
        <p:nvSpPr>
          <p:cNvPr id="50" name="TextBox 49">
            <a:extLst>
              <a:ext uri="{FF2B5EF4-FFF2-40B4-BE49-F238E27FC236}">
                <a16:creationId xmlns:a16="http://schemas.microsoft.com/office/drawing/2014/main" id="{5062D42F-7B3F-4119-836E-1E637748C90A}"/>
              </a:ext>
            </a:extLst>
          </p:cNvPr>
          <p:cNvSpPr txBox="1"/>
          <p:nvPr/>
        </p:nvSpPr>
        <p:spPr>
          <a:xfrm>
            <a:off x="719328" y="4191001"/>
            <a:ext cx="9278421" cy="646331"/>
          </a:xfrm>
          <a:prstGeom prst="rect">
            <a:avLst/>
          </a:prstGeom>
          <a:noFill/>
        </p:spPr>
        <p:txBody>
          <a:bodyPr wrap="square" rtlCol="0">
            <a:spAutoFit/>
          </a:bodyPr>
          <a:lstStyle/>
          <a:p>
            <a:pPr marL="341313" indent="-341313"/>
            <a:r>
              <a:rPr lang="en-US" b="1" dirty="0">
                <a:latin typeface="Comic Sans MS" panose="030F0702030302020204" pitchFamily="66" charset="0"/>
                <a:cs typeface="Consolas" panose="020B0609020204030204" pitchFamily="49" charset="0"/>
              </a:rPr>
              <a:t>2. Using the above Huffman codes, what word is represented with the following 27-bit stream?</a:t>
            </a:r>
          </a:p>
        </p:txBody>
      </p:sp>
      <p:sp>
        <p:nvSpPr>
          <p:cNvPr id="52" name="TextBox 51">
            <a:extLst>
              <a:ext uri="{FF2B5EF4-FFF2-40B4-BE49-F238E27FC236}">
                <a16:creationId xmlns:a16="http://schemas.microsoft.com/office/drawing/2014/main" id="{5C0067E0-E892-45B0-B5FB-4640F5B72667}"/>
              </a:ext>
            </a:extLst>
          </p:cNvPr>
          <p:cNvSpPr txBox="1"/>
          <p:nvPr/>
        </p:nvSpPr>
        <p:spPr>
          <a:xfrm>
            <a:off x="732721" y="5486401"/>
            <a:ext cx="10405376" cy="646331"/>
          </a:xfrm>
          <a:prstGeom prst="rect">
            <a:avLst/>
          </a:prstGeom>
          <a:noFill/>
        </p:spPr>
        <p:txBody>
          <a:bodyPr wrap="square" rtlCol="0">
            <a:spAutoFit/>
          </a:bodyPr>
          <a:lstStyle/>
          <a:p>
            <a:pPr marL="341313" indent="-341313"/>
            <a:r>
              <a:rPr lang="en-US" b="1" dirty="0">
                <a:latin typeface="Comic Sans MS" panose="030F0702030302020204" pitchFamily="66" charset="0"/>
                <a:cs typeface="Consolas" panose="020B0609020204030204" pitchFamily="49" charset="0"/>
              </a:rPr>
              <a:t>3. What is the resulting compression ratio of Huffman encoding verses 8-bit ASCII encoding?</a:t>
            </a:r>
          </a:p>
        </p:txBody>
      </p:sp>
    </p:spTree>
    <p:extLst>
      <p:ext uri="{BB962C8B-B14F-4D97-AF65-F5344CB8AC3E}">
        <p14:creationId xmlns:p14="http://schemas.microsoft.com/office/powerpoint/2010/main" val="6815080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3" name="Table 212">
            <a:extLst>
              <a:ext uri="{FF2B5EF4-FFF2-40B4-BE49-F238E27FC236}">
                <a16:creationId xmlns:a16="http://schemas.microsoft.com/office/drawing/2014/main" id="{74241FA3-D53F-4976-8200-245F4E402244}"/>
              </a:ext>
            </a:extLst>
          </p:cNvPr>
          <p:cNvGraphicFramePr>
            <a:graphicFrameLocks noGrp="1"/>
          </p:cNvGraphicFramePr>
          <p:nvPr/>
        </p:nvGraphicFramePr>
        <p:xfrm>
          <a:off x="1263295" y="1545407"/>
          <a:ext cx="4346918" cy="2225040"/>
        </p:xfrm>
        <a:graphic>
          <a:graphicData uri="http://schemas.openxmlformats.org/drawingml/2006/table">
            <a:tbl>
              <a:tblPr firstRow="1" bandRow="1">
                <a:tableStyleId>{5C22544A-7EE6-4342-B048-85BDC9FD1C3A}</a:tableStyleId>
              </a:tblPr>
              <a:tblGrid>
                <a:gridCol w="1109852">
                  <a:extLst>
                    <a:ext uri="{9D8B030D-6E8A-4147-A177-3AD203B41FA5}">
                      <a16:colId xmlns:a16="http://schemas.microsoft.com/office/drawing/2014/main" val="20000"/>
                    </a:ext>
                  </a:extLst>
                </a:gridCol>
                <a:gridCol w="1648770">
                  <a:extLst>
                    <a:ext uri="{9D8B030D-6E8A-4147-A177-3AD203B41FA5}">
                      <a16:colId xmlns:a16="http://schemas.microsoft.com/office/drawing/2014/main" val="20001"/>
                    </a:ext>
                  </a:extLst>
                </a:gridCol>
                <a:gridCol w="1588296">
                  <a:extLst>
                    <a:ext uri="{9D8B030D-6E8A-4147-A177-3AD203B41FA5}">
                      <a16:colId xmlns:a16="http://schemas.microsoft.com/office/drawing/2014/main" val="20002"/>
                    </a:ext>
                  </a:extLst>
                </a:gridCol>
              </a:tblGrid>
              <a:tr h="370840">
                <a:tc>
                  <a:txBody>
                    <a:bodyPr/>
                    <a:lstStyle/>
                    <a:p>
                      <a:pPr algn="ctr"/>
                      <a:r>
                        <a:rPr lang="en-US" dirty="0"/>
                        <a:t>char</a:t>
                      </a:r>
                    </a:p>
                  </a:txBody>
                  <a:tcPr/>
                </a:tc>
                <a:tc>
                  <a:txBody>
                    <a:bodyPr/>
                    <a:lstStyle/>
                    <a:p>
                      <a:pPr algn="ctr"/>
                      <a:r>
                        <a:rPr lang="en-US" dirty="0"/>
                        <a:t>frequency</a:t>
                      </a:r>
                    </a:p>
                  </a:txBody>
                  <a:tcPr/>
                </a:tc>
                <a:tc>
                  <a:txBody>
                    <a:bodyPr/>
                    <a:lstStyle/>
                    <a:p>
                      <a:pPr algn="ctr"/>
                      <a:r>
                        <a:rPr lang="en-US" dirty="0"/>
                        <a:t>encoding</a:t>
                      </a:r>
                    </a:p>
                  </a:txBody>
                  <a:tcPr/>
                </a:tc>
                <a:extLst>
                  <a:ext uri="{0D108BD9-81ED-4DB2-BD59-A6C34878D82A}">
                    <a16:rowId xmlns:a16="http://schemas.microsoft.com/office/drawing/2014/main" val="10000"/>
                  </a:ext>
                </a:extLst>
              </a:tr>
              <a:tr h="370840">
                <a:tc>
                  <a:txBody>
                    <a:bodyPr/>
                    <a:lstStyle/>
                    <a:p>
                      <a:pPr algn="ctr"/>
                      <a:r>
                        <a:rPr lang="en-US" b="1" dirty="0">
                          <a:latin typeface="Consolas" panose="020B0609020204030204" pitchFamily="49" charset="0"/>
                          <a:cs typeface="Consolas" panose="020B0609020204030204" pitchFamily="49" charset="0"/>
                        </a:rPr>
                        <a:t>s</a:t>
                      </a:r>
                    </a:p>
                  </a:txBody>
                  <a:tcPr/>
                </a:tc>
                <a:tc>
                  <a:txBody>
                    <a:bodyPr/>
                    <a:lstStyle/>
                    <a:p>
                      <a:pPr algn="ctr"/>
                      <a:r>
                        <a:rPr lang="en-US" b="1" dirty="0"/>
                        <a:t>5</a:t>
                      </a:r>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pPr algn="ctr"/>
                      <a:r>
                        <a:rPr lang="en-US" b="1" dirty="0">
                          <a:latin typeface="Consolas" panose="020B0609020204030204" pitchFamily="49" charset="0"/>
                          <a:cs typeface="Consolas" panose="020B0609020204030204" pitchFamily="49" charset="0"/>
                        </a:rPr>
                        <a:t>e</a:t>
                      </a:r>
                    </a:p>
                  </a:txBody>
                  <a:tcPr/>
                </a:tc>
                <a:tc>
                  <a:txBody>
                    <a:bodyPr/>
                    <a:lstStyle/>
                    <a:p>
                      <a:pPr algn="ctr"/>
                      <a:r>
                        <a:rPr lang="en-US" b="1" dirty="0"/>
                        <a:t>4</a:t>
                      </a:r>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pPr algn="ctr"/>
                      <a:r>
                        <a:rPr lang="en-US" b="1" dirty="0">
                          <a:latin typeface="Consolas" panose="020B0609020204030204" pitchFamily="49" charset="0"/>
                          <a:cs typeface="Consolas" panose="020B0609020204030204" pitchFamily="49" charset="0"/>
                        </a:rPr>
                        <a:t>l</a:t>
                      </a:r>
                    </a:p>
                  </a:txBody>
                  <a:tcPr/>
                </a:tc>
                <a:tc>
                  <a:txBody>
                    <a:bodyPr/>
                    <a:lstStyle/>
                    <a:p>
                      <a:pPr algn="ctr"/>
                      <a:r>
                        <a:rPr lang="en-US" b="1" dirty="0"/>
                        <a:t>2</a:t>
                      </a:r>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pPr algn="ctr"/>
                      <a:r>
                        <a:rPr lang="en-US" b="1" dirty="0">
                          <a:latin typeface="Consolas" panose="020B0609020204030204" pitchFamily="49" charset="0"/>
                          <a:cs typeface="Consolas" panose="020B0609020204030204" pitchFamily="49" charset="0"/>
                        </a:rPr>
                        <a:t>n</a:t>
                      </a:r>
                    </a:p>
                  </a:txBody>
                  <a:tcPr/>
                </a:tc>
                <a:tc>
                  <a:txBody>
                    <a:bodyPr/>
                    <a:lstStyle/>
                    <a:p>
                      <a:pPr algn="ctr"/>
                      <a:r>
                        <a:rPr lang="en-US" b="1" dirty="0"/>
                        <a:t>1</a:t>
                      </a:r>
                    </a:p>
                  </a:txBody>
                  <a:tcPr/>
                </a:tc>
                <a:tc>
                  <a:txBody>
                    <a:bodyPr/>
                    <a:lstStyle/>
                    <a:p>
                      <a:endParaRPr lang="en-US"/>
                    </a:p>
                  </a:txBody>
                  <a:tcPr/>
                </a:tc>
                <a:extLst>
                  <a:ext uri="{0D108BD9-81ED-4DB2-BD59-A6C34878D82A}">
                    <a16:rowId xmlns:a16="http://schemas.microsoft.com/office/drawing/2014/main" val="10004"/>
                  </a:ext>
                </a:extLst>
              </a:tr>
              <a:tr h="370840">
                <a:tc>
                  <a:txBody>
                    <a:bodyPr/>
                    <a:lstStyle/>
                    <a:p>
                      <a:pPr algn="ctr"/>
                      <a:r>
                        <a:rPr lang="en-US" b="1" dirty="0">
                          <a:latin typeface="Consolas" panose="020B0609020204030204" pitchFamily="49" charset="0"/>
                          <a:cs typeface="Consolas" panose="020B0609020204030204" pitchFamily="49" charset="0"/>
                        </a:rPr>
                        <a:t>p</a:t>
                      </a:r>
                    </a:p>
                  </a:txBody>
                  <a:tcPr/>
                </a:tc>
                <a:tc>
                  <a:txBody>
                    <a:bodyPr/>
                    <a:lstStyle/>
                    <a:p>
                      <a:pPr algn="ctr"/>
                      <a:r>
                        <a:rPr lang="en-US" b="1" dirty="0"/>
                        <a:t>1</a:t>
                      </a:r>
                    </a:p>
                  </a:txBody>
                  <a:tcPr/>
                </a:tc>
                <a:tc>
                  <a:txBody>
                    <a:bodyPr/>
                    <a:lstStyle/>
                    <a:p>
                      <a:endParaRPr lang="en-US" dirty="0"/>
                    </a:p>
                  </a:txBody>
                  <a:tcPr/>
                </a:tc>
                <a:extLst>
                  <a:ext uri="{0D108BD9-81ED-4DB2-BD59-A6C34878D82A}">
                    <a16:rowId xmlns:a16="http://schemas.microsoft.com/office/drawing/2014/main" val="10005"/>
                  </a:ext>
                </a:extLst>
              </a:tr>
            </a:tbl>
          </a:graphicData>
        </a:graphic>
      </p:graphicFrame>
      <p:sp>
        <p:nvSpPr>
          <p:cNvPr id="55" name="TextBox 54"/>
          <p:cNvSpPr txBox="1"/>
          <p:nvPr/>
        </p:nvSpPr>
        <p:spPr>
          <a:xfrm>
            <a:off x="719328" y="152400"/>
            <a:ext cx="6499870" cy="646331"/>
          </a:xfrm>
          <a:prstGeom prst="rect">
            <a:avLst/>
          </a:prstGeom>
          <a:noFill/>
        </p:spPr>
        <p:txBody>
          <a:bodyPr wrap="square" rtlCol="0">
            <a:spAutoFit/>
          </a:bodyPr>
          <a:lstStyle/>
          <a:p>
            <a:pPr marL="341313" indent="-341313"/>
            <a:r>
              <a:rPr lang="en-US" b="1" dirty="0">
                <a:latin typeface="Comic Sans MS" panose="030F0702030302020204" pitchFamily="66" charset="0"/>
                <a:cs typeface="Consolas" panose="020B0609020204030204" pitchFamily="49" charset="0"/>
              </a:rPr>
              <a:t>1. What are the Huffman codes for the characters found in the Huffman binary tree to the right?</a:t>
            </a:r>
          </a:p>
        </p:txBody>
      </p:sp>
      <p:sp>
        <p:nvSpPr>
          <p:cNvPr id="166" name="TextBox 165"/>
          <p:cNvSpPr txBox="1"/>
          <p:nvPr/>
        </p:nvSpPr>
        <p:spPr>
          <a:xfrm>
            <a:off x="1573811" y="6172200"/>
            <a:ext cx="6784919" cy="369332"/>
          </a:xfrm>
          <a:prstGeom prst="rect">
            <a:avLst/>
          </a:prstGeom>
          <a:noFill/>
        </p:spPr>
        <p:txBody>
          <a:bodyPr wrap="square" rtlCol="0">
            <a:spAutoFit/>
          </a:bodyPr>
          <a:lstStyle/>
          <a:p>
            <a:r>
              <a:rPr lang="en-US" b="1" dirty="0">
                <a:solidFill>
                  <a:srgbClr val="FF0000"/>
                </a:solidFill>
                <a:latin typeface="Comic Sans MS" panose="030F0702030302020204" pitchFamily="66" charset="0"/>
                <a:cs typeface="Consolas" panose="020B0609020204030204" pitchFamily="49" charset="0"/>
              </a:rPr>
              <a:t>(13 x 8 = 104 bits) : 27 bits or 4 : 1 </a:t>
            </a:r>
          </a:p>
        </p:txBody>
      </p:sp>
      <p:sp>
        <p:nvSpPr>
          <p:cNvPr id="47" name="TextBox 46"/>
          <p:cNvSpPr txBox="1"/>
          <p:nvPr/>
        </p:nvSpPr>
        <p:spPr>
          <a:xfrm>
            <a:off x="719328" y="4191001"/>
            <a:ext cx="9278421" cy="646331"/>
          </a:xfrm>
          <a:prstGeom prst="rect">
            <a:avLst/>
          </a:prstGeom>
          <a:noFill/>
        </p:spPr>
        <p:txBody>
          <a:bodyPr wrap="square" rtlCol="0">
            <a:spAutoFit/>
          </a:bodyPr>
          <a:lstStyle/>
          <a:p>
            <a:pPr marL="341313" indent="-341313"/>
            <a:r>
              <a:rPr lang="en-US" b="1" dirty="0">
                <a:latin typeface="Comic Sans MS" panose="030F0702030302020204" pitchFamily="66" charset="0"/>
                <a:cs typeface="Consolas" panose="020B0609020204030204" pitchFamily="49" charset="0"/>
              </a:rPr>
              <a:t>2. Using the above Huffman codes, what word is represented with the following 27-bit stream?</a:t>
            </a:r>
          </a:p>
        </p:txBody>
      </p:sp>
      <p:sp>
        <p:nvSpPr>
          <p:cNvPr id="48" name="TextBox 47"/>
          <p:cNvSpPr txBox="1"/>
          <p:nvPr/>
        </p:nvSpPr>
        <p:spPr>
          <a:xfrm>
            <a:off x="732721" y="5486401"/>
            <a:ext cx="10405376" cy="646331"/>
          </a:xfrm>
          <a:prstGeom prst="rect">
            <a:avLst/>
          </a:prstGeom>
          <a:noFill/>
        </p:spPr>
        <p:txBody>
          <a:bodyPr wrap="square" rtlCol="0">
            <a:spAutoFit/>
          </a:bodyPr>
          <a:lstStyle/>
          <a:p>
            <a:pPr marL="341313" indent="-341313"/>
            <a:r>
              <a:rPr lang="en-US" b="1" dirty="0">
                <a:latin typeface="Comic Sans MS" panose="030F0702030302020204" pitchFamily="66" charset="0"/>
                <a:cs typeface="Consolas" panose="020B0609020204030204" pitchFamily="49" charset="0"/>
              </a:rPr>
              <a:t>3. What is the resulting compression ratio of Huffman encoding verses 8-bit ASCII encoding?</a:t>
            </a:r>
          </a:p>
        </p:txBody>
      </p:sp>
      <p:grpSp>
        <p:nvGrpSpPr>
          <p:cNvPr id="17" name="Group 16">
            <a:extLst>
              <a:ext uri="{FF2B5EF4-FFF2-40B4-BE49-F238E27FC236}">
                <a16:creationId xmlns:a16="http://schemas.microsoft.com/office/drawing/2014/main" id="{609F1126-8890-4E18-8B2D-DF4F78ADCCFA}"/>
              </a:ext>
            </a:extLst>
          </p:cNvPr>
          <p:cNvGrpSpPr/>
          <p:nvPr/>
        </p:nvGrpSpPr>
        <p:grpSpPr>
          <a:xfrm>
            <a:off x="1289963" y="5181599"/>
            <a:ext cx="159949" cy="249069"/>
            <a:chOff x="-1600200" y="1942239"/>
            <a:chExt cx="838200" cy="200348"/>
          </a:xfrm>
        </p:grpSpPr>
        <p:cxnSp>
          <p:nvCxnSpPr>
            <p:cNvPr id="58" name="Straight Connector 57">
              <a:extLst>
                <a:ext uri="{FF2B5EF4-FFF2-40B4-BE49-F238E27FC236}">
                  <a16:creationId xmlns:a16="http://schemas.microsoft.com/office/drawing/2014/main" id="{97111B43-D86E-4AAE-96CF-808B7FBDE80C}"/>
                </a:ext>
              </a:extLst>
            </p:cNvPr>
            <p:cNvCxnSpPr>
              <a:cxnSpLocks/>
            </p:cNvCxnSpPr>
            <p:nvPr/>
          </p:nvCxnSpPr>
          <p:spPr>
            <a:xfrm>
              <a:off x="-1600200" y="2130682"/>
              <a:ext cx="838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F180BAE-977E-4866-AB15-47F0FA1D2298}"/>
                </a:ext>
              </a:extLst>
            </p:cNvPr>
            <p:cNvCxnSpPr>
              <a:cxnSpLocks/>
            </p:cNvCxnSpPr>
            <p:nvPr/>
          </p:nvCxnSpPr>
          <p:spPr>
            <a:xfrm>
              <a:off x="-1600200" y="1942239"/>
              <a:ext cx="0" cy="2003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9F33FDD-0ABC-41BF-AACD-732A4EDA6E34}"/>
                </a:ext>
              </a:extLst>
            </p:cNvPr>
            <p:cNvCxnSpPr>
              <a:cxnSpLocks/>
            </p:cNvCxnSpPr>
            <p:nvPr/>
          </p:nvCxnSpPr>
          <p:spPr>
            <a:xfrm>
              <a:off x="-762000" y="1942239"/>
              <a:ext cx="0" cy="2003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2" name="Group 71">
            <a:extLst>
              <a:ext uri="{FF2B5EF4-FFF2-40B4-BE49-F238E27FC236}">
                <a16:creationId xmlns:a16="http://schemas.microsoft.com/office/drawing/2014/main" id="{787A5427-BF25-4722-A0C4-CBB9F8C641A2}"/>
              </a:ext>
            </a:extLst>
          </p:cNvPr>
          <p:cNvGrpSpPr/>
          <p:nvPr/>
        </p:nvGrpSpPr>
        <p:grpSpPr>
          <a:xfrm>
            <a:off x="1451888" y="5181599"/>
            <a:ext cx="408536" cy="249069"/>
            <a:chOff x="-1600200" y="1942239"/>
            <a:chExt cx="838200" cy="200348"/>
          </a:xfrm>
        </p:grpSpPr>
        <p:cxnSp>
          <p:nvCxnSpPr>
            <p:cNvPr id="73" name="Straight Connector 72">
              <a:extLst>
                <a:ext uri="{FF2B5EF4-FFF2-40B4-BE49-F238E27FC236}">
                  <a16:creationId xmlns:a16="http://schemas.microsoft.com/office/drawing/2014/main" id="{9E1BA448-4D24-492A-AA7D-DA67142447BF}"/>
                </a:ext>
              </a:extLst>
            </p:cNvPr>
            <p:cNvCxnSpPr>
              <a:cxnSpLocks/>
            </p:cNvCxnSpPr>
            <p:nvPr/>
          </p:nvCxnSpPr>
          <p:spPr>
            <a:xfrm>
              <a:off x="-1600200" y="2130682"/>
              <a:ext cx="838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7A11F526-905F-434C-ABE9-80464168C491}"/>
                </a:ext>
              </a:extLst>
            </p:cNvPr>
            <p:cNvCxnSpPr>
              <a:cxnSpLocks/>
            </p:cNvCxnSpPr>
            <p:nvPr/>
          </p:nvCxnSpPr>
          <p:spPr>
            <a:xfrm>
              <a:off x="-1600200" y="1942239"/>
              <a:ext cx="0" cy="2003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0C96E583-09D2-42B3-8C22-89F8299DA35C}"/>
                </a:ext>
              </a:extLst>
            </p:cNvPr>
            <p:cNvCxnSpPr>
              <a:cxnSpLocks/>
            </p:cNvCxnSpPr>
            <p:nvPr/>
          </p:nvCxnSpPr>
          <p:spPr>
            <a:xfrm>
              <a:off x="-762000" y="1942239"/>
              <a:ext cx="0" cy="2003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6" name="Group 75">
            <a:extLst>
              <a:ext uri="{FF2B5EF4-FFF2-40B4-BE49-F238E27FC236}">
                <a16:creationId xmlns:a16="http://schemas.microsoft.com/office/drawing/2014/main" id="{30849BC9-64C7-4248-A9E3-90DB065B2939}"/>
              </a:ext>
            </a:extLst>
          </p:cNvPr>
          <p:cNvGrpSpPr/>
          <p:nvPr/>
        </p:nvGrpSpPr>
        <p:grpSpPr>
          <a:xfrm>
            <a:off x="1865135" y="5181599"/>
            <a:ext cx="275322" cy="249069"/>
            <a:chOff x="-1600200" y="1942239"/>
            <a:chExt cx="838200" cy="200348"/>
          </a:xfrm>
        </p:grpSpPr>
        <p:cxnSp>
          <p:nvCxnSpPr>
            <p:cNvPr id="77" name="Straight Connector 76">
              <a:extLst>
                <a:ext uri="{FF2B5EF4-FFF2-40B4-BE49-F238E27FC236}">
                  <a16:creationId xmlns:a16="http://schemas.microsoft.com/office/drawing/2014/main" id="{C29D164C-6CCE-4EBB-B991-494BCD88016E}"/>
                </a:ext>
              </a:extLst>
            </p:cNvPr>
            <p:cNvCxnSpPr>
              <a:cxnSpLocks/>
            </p:cNvCxnSpPr>
            <p:nvPr/>
          </p:nvCxnSpPr>
          <p:spPr>
            <a:xfrm>
              <a:off x="-1600200" y="2130682"/>
              <a:ext cx="838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1ECC0481-EA56-4016-9F22-9CB353608052}"/>
                </a:ext>
              </a:extLst>
            </p:cNvPr>
            <p:cNvCxnSpPr>
              <a:cxnSpLocks/>
            </p:cNvCxnSpPr>
            <p:nvPr/>
          </p:nvCxnSpPr>
          <p:spPr>
            <a:xfrm>
              <a:off x="-1600200" y="1942239"/>
              <a:ext cx="0" cy="2003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3C8A373-6EBA-4943-9CAE-69D5B952DB70}"/>
                </a:ext>
              </a:extLst>
            </p:cNvPr>
            <p:cNvCxnSpPr>
              <a:cxnSpLocks/>
            </p:cNvCxnSpPr>
            <p:nvPr/>
          </p:nvCxnSpPr>
          <p:spPr>
            <a:xfrm>
              <a:off x="-762000" y="1942239"/>
              <a:ext cx="0" cy="2003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1017C851-8F39-4DCA-9E01-5272FE2660FB}"/>
              </a:ext>
            </a:extLst>
          </p:cNvPr>
          <p:cNvGrpSpPr/>
          <p:nvPr/>
        </p:nvGrpSpPr>
        <p:grpSpPr>
          <a:xfrm>
            <a:off x="2140457" y="5181599"/>
            <a:ext cx="299057" cy="249069"/>
            <a:chOff x="-1600200" y="1942239"/>
            <a:chExt cx="838200" cy="200348"/>
          </a:xfrm>
        </p:grpSpPr>
        <p:cxnSp>
          <p:nvCxnSpPr>
            <p:cNvPr id="83" name="Straight Connector 82">
              <a:extLst>
                <a:ext uri="{FF2B5EF4-FFF2-40B4-BE49-F238E27FC236}">
                  <a16:creationId xmlns:a16="http://schemas.microsoft.com/office/drawing/2014/main" id="{16A8452B-00C4-4391-9227-1D07ACCC54BA}"/>
                </a:ext>
              </a:extLst>
            </p:cNvPr>
            <p:cNvCxnSpPr>
              <a:cxnSpLocks/>
            </p:cNvCxnSpPr>
            <p:nvPr/>
          </p:nvCxnSpPr>
          <p:spPr>
            <a:xfrm>
              <a:off x="-1600200" y="2130682"/>
              <a:ext cx="838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5FCCDFCC-937F-4DEA-9BBE-D7FE8A0F69BB}"/>
                </a:ext>
              </a:extLst>
            </p:cNvPr>
            <p:cNvCxnSpPr>
              <a:cxnSpLocks/>
            </p:cNvCxnSpPr>
            <p:nvPr/>
          </p:nvCxnSpPr>
          <p:spPr>
            <a:xfrm>
              <a:off x="-1600200" y="1942239"/>
              <a:ext cx="0" cy="2003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6F646842-A1D7-485C-BB95-CEBB8F6A83DF}"/>
                </a:ext>
              </a:extLst>
            </p:cNvPr>
            <p:cNvCxnSpPr>
              <a:cxnSpLocks/>
            </p:cNvCxnSpPr>
            <p:nvPr/>
          </p:nvCxnSpPr>
          <p:spPr>
            <a:xfrm>
              <a:off x="-762000" y="1942239"/>
              <a:ext cx="0" cy="2003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3" name="Group 92">
            <a:extLst>
              <a:ext uri="{FF2B5EF4-FFF2-40B4-BE49-F238E27FC236}">
                <a16:creationId xmlns:a16="http://schemas.microsoft.com/office/drawing/2014/main" id="{421E31FD-9312-4566-9B1A-831CABE6B539}"/>
              </a:ext>
            </a:extLst>
          </p:cNvPr>
          <p:cNvGrpSpPr/>
          <p:nvPr/>
        </p:nvGrpSpPr>
        <p:grpSpPr>
          <a:xfrm>
            <a:off x="2439513" y="5181599"/>
            <a:ext cx="553474" cy="249069"/>
            <a:chOff x="-1600200" y="1942239"/>
            <a:chExt cx="838200" cy="200348"/>
          </a:xfrm>
        </p:grpSpPr>
        <p:cxnSp>
          <p:nvCxnSpPr>
            <p:cNvPr id="94" name="Straight Connector 93">
              <a:extLst>
                <a:ext uri="{FF2B5EF4-FFF2-40B4-BE49-F238E27FC236}">
                  <a16:creationId xmlns:a16="http://schemas.microsoft.com/office/drawing/2014/main" id="{4FB831B3-D95D-4B62-8392-0AEC2D479EB3}"/>
                </a:ext>
              </a:extLst>
            </p:cNvPr>
            <p:cNvCxnSpPr>
              <a:cxnSpLocks/>
            </p:cNvCxnSpPr>
            <p:nvPr/>
          </p:nvCxnSpPr>
          <p:spPr>
            <a:xfrm>
              <a:off x="-1600200" y="2130682"/>
              <a:ext cx="838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46F10FF2-9327-4DA0-829A-D1EDAD27637A}"/>
                </a:ext>
              </a:extLst>
            </p:cNvPr>
            <p:cNvCxnSpPr>
              <a:cxnSpLocks/>
            </p:cNvCxnSpPr>
            <p:nvPr/>
          </p:nvCxnSpPr>
          <p:spPr>
            <a:xfrm>
              <a:off x="-1600200" y="1942239"/>
              <a:ext cx="0" cy="2003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C3CC555C-0B3F-4F38-A6AF-83267FDEABD5}"/>
                </a:ext>
              </a:extLst>
            </p:cNvPr>
            <p:cNvCxnSpPr>
              <a:cxnSpLocks/>
            </p:cNvCxnSpPr>
            <p:nvPr/>
          </p:nvCxnSpPr>
          <p:spPr>
            <a:xfrm>
              <a:off x="-762000" y="1942239"/>
              <a:ext cx="0" cy="2003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1" name="Group 100">
            <a:extLst>
              <a:ext uri="{FF2B5EF4-FFF2-40B4-BE49-F238E27FC236}">
                <a16:creationId xmlns:a16="http://schemas.microsoft.com/office/drawing/2014/main" id="{15CE89A8-AD61-4590-814B-9C6D0B7843D6}"/>
              </a:ext>
            </a:extLst>
          </p:cNvPr>
          <p:cNvGrpSpPr/>
          <p:nvPr/>
        </p:nvGrpSpPr>
        <p:grpSpPr>
          <a:xfrm>
            <a:off x="2992985" y="5181599"/>
            <a:ext cx="407493" cy="249069"/>
            <a:chOff x="-1600200" y="1942239"/>
            <a:chExt cx="838200" cy="200348"/>
          </a:xfrm>
        </p:grpSpPr>
        <p:cxnSp>
          <p:nvCxnSpPr>
            <p:cNvPr id="102" name="Straight Connector 101">
              <a:extLst>
                <a:ext uri="{FF2B5EF4-FFF2-40B4-BE49-F238E27FC236}">
                  <a16:creationId xmlns:a16="http://schemas.microsoft.com/office/drawing/2014/main" id="{BBFEC8E8-C8B3-4D06-BE55-FA5C80A3AF6F}"/>
                </a:ext>
              </a:extLst>
            </p:cNvPr>
            <p:cNvCxnSpPr>
              <a:cxnSpLocks/>
            </p:cNvCxnSpPr>
            <p:nvPr/>
          </p:nvCxnSpPr>
          <p:spPr>
            <a:xfrm>
              <a:off x="-1600200" y="2130682"/>
              <a:ext cx="838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B103D49-6C19-44F1-9D83-76FD11A82995}"/>
                </a:ext>
              </a:extLst>
            </p:cNvPr>
            <p:cNvCxnSpPr>
              <a:cxnSpLocks/>
            </p:cNvCxnSpPr>
            <p:nvPr/>
          </p:nvCxnSpPr>
          <p:spPr>
            <a:xfrm>
              <a:off x="-1600200" y="1942239"/>
              <a:ext cx="0" cy="2003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35BF093C-13C4-4E59-936C-9B448490971E}"/>
                </a:ext>
              </a:extLst>
            </p:cNvPr>
            <p:cNvCxnSpPr>
              <a:cxnSpLocks/>
            </p:cNvCxnSpPr>
            <p:nvPr/>
          </p:nvCxnSpPr>
          <p:spPr>
            <a:xfrm>
              <a:off x="-762000" y="1942239"/>
              <a:ext cx="0" cy="2003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CBB8D058-9E13-4AFF-B265-490C736FF6A2}"/>
              </a:ext>
            </a:extLst>
          </p:cNvPr>
          <p:cNvGrpSpPr/>
          <p:nvPr/>
        </p:nvGrpSpPr>
        <p:grpSpPr>
          <a:xfrm>
            <a:off x="3400475" y="5181599"/>
            <a:ext cx="279370" cy="249069"/>
            <a:chOff x="-1600200" y="1942239"/>
            <a:chExt cx="838200" cy="200348"/>
          </a:xfrm>
        </p:grpSpPr>
        <p:cxnSp>
          <p:nvCxnSpPr>
            <p:cNvPr id="107" name="Straight Connector 106">
              <a:extLst>
                <a:ext uri="{FF2B5EF4-FFF2-40B4-BE49-F238E27FC236}">
                  <a16:creationId xmlns:a16="http://schemas.microsoft.com/office/drawing/2014/main" id="{E62EC73A-9B1A-4644-840D-17EE77029861}"/>
                </a:ext>
              </a:extLst>
            </p:cNvPr>
            <p:cNvCxnSpPr>
              <a:cxnSpLocks/>
            </p:cNvCxnSpPr>
            <p:nvPr/>
          </p:nvCxnSpPr>
          <p:spPr>
            <a:xfrm>
              <a:off x="-1600200" y="2130682"/>
              <a:ext cx="838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74D0B910-FFB3-4AFB-BC82-E205ACA394EF}"/>
                </a:ext>
              </a:extLst>
            </p:cNvPr>
            <p:cNvCxnSpPr>
              <a:cxnSpLocks/>
            </p:cNvCxnSpPr>
            <p:nvPr/>
          </p:nvCxnSpPr>
          <p:spPr>
            <a:xfrm>
              <a:off x="-1600200" y="1942239"/>
              <a:ext cx="0" cy="2003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B122F4AF-182C-431F-8985-7468C2574733}"/>
                </a:ext>
              </a:extLst>
            </p:cNvPr>
            <p:cNvCxnSpPr>
              <a:cxnSpLocks/>
            </p:cNvCxnSpPr>
            <p:nvPr/>
          </p:nvCxnSpPr>
          <p:spPr>
            <a:xfrm>
              <a:off x="-762000" y="1942239"/>
              <a:ext cx="0" cy="2003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32239434-C833-4A7E-B8B0-8A74B5544209}"/>
              </a:ext>
            </a:extLst>
          </p:cNvPr>
          <p:cNvGrpSpPr/>
          <p:nvPr/>
        </p:nvGrpSpPr>
        <p:grpSpPr>
          <a:xfrm>
            <a:off x="3678743" y="5181599"/>
            <a:ext cx="146393" cy="249069"/>
            <a:chOff x="-1600200" y="1942239"/>
            <a:chExt cx="838200" cy="200348"/>
          </a:xfrm>
        </p:grpSpPr>
        <p:cxnSp>
          <p:nvCxnSpPr>
            <p:cNvPr id="111" name="Straight Connector 110">
              <a:extLst>
                <a:ext uri="{FF2B5EF4-FFF2-40B4-BE49-F238E27FC236}">
                  <a16:creationId xmlns:a16="http://schemas.microsoft.com/office/drawing/2014/main" id="{E28AD798-B47C-4F31-964C-AA70F1473B26}"/>
                </a:ext>
              </a:extLst>
            </p:cNvPr>
            <p:cNvCxnSpPr>
              <a:cxnSpLocks/>
            </p:cNvCxnSpPr>
            <p:nvPr/>
          </p:nvCxnSpPr>
          <p:spPr>
            <a:xfrm>
              <a:off x="-1600200" y="2130682"/>
              <a:ext cx="838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28E76B11-0E7E-4C83-870E-44592033B1EC}"/>
                </a:ext>
              </a:extLst>
            </p:cNvPr>
            <p:cNvCxnSpPr>
              <a:cxnSpLocks/>
            </p:cNvCxnSpPr>
            <p:nvPr/>
          </p:nvCxnSpPr>
          <p:spPr>
            <a:xfrm>
              <a:off x="-1600200" y="1942239"/>
              <a:ext cx="0" cy="2003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D34A34F9-2534-4081-8237-A739FD86CE74}"/>
                </a:ext>
              </a:extLst>
            </p:cNvPr>
            <p:cNvCxnSpPr>
              <a:cxnSpLocks/>
            </p:cNvCxnSpPr>
            <p:nvPr/>
          </p:nvCxnSpPr>
          <p:spPr>
            <a:xfrm>
              <a:off x="-762000" y="1942239"/>
              <a:ext cx="0" cy="2003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 name="Rectangle 3">
            <a:extLst>
              <a:ext uri="{FF2B5EF4-FFF2-40B4-BE49-F238E27FC236}">
                <a16:creationId xmlns:a16="http://schemas.microsoft.com/office/drawing/2014/main" id="{DBD12BFF-51AD-4B9B-B244-42666B571C15}"/>
              </a:ext>
            </a:extLst>
          </p:cNvPr>
          <p:cNvSpPr/>
          <p:nvPr/>
        </p:nvSpPr>
        <p:spPr>
          <a:xfrm>
            <a:off x="4670515" y="1920014"/>
            <a:ext cx="390406" cy="369332"/>
          </a:xfrm>
          <a:prstGeom prst="rect">
            <a:avLst/>
          </a:prstGeom>
        </p:spPr>
        <p:txBody>
          <a:bodyPr wrap="square">
            <a:spAutoFit/>
          </a:bodyPr>
          <a:lstStyle/>
          <a:p>
            <a:pPr algn="ctr"/>
            <a:r>
              <a:rPr lang="en-US" b="1" dirty="0">
                <a:solidFill>
                  <a:srgbClr val="FF0000"/>
                </a:solidFill>
                <a:latin typeface="Consolas" panose="020B0609020204030204" pitchFamily="49" charset="0"/>
                <a:cs typeface="Consolas" panose="020B0609020204030204" pitchFamily="49" charset="0"/>
              </a:rPr>
              <a:t>0</a:t>
            </a:r>
          </a:p>
        </p:txBody>
      </p:sp>
      <p:sp>
        <p:nvSpPr>
          <p:cNvPr id="5" name="Rectangle 4">
            <a:extLst>
              <a:ext uri="{FF2B5EF4-FFF2-40B4-BE49-F238E27FC236}">
                <a16:creationId xmlns:a16="http://schemas.microsoft.com/office/drawing/2014/main" id="{3B0B22CF-D8C4-433A-AD17-8E2FF38E1675}"/>
              </a:ext>
            </a:extLst>
          </p:cNvPr>
          <p:cNvSpPr/>
          <p:nvPr/>
        </p:nvSpPr>
        <p:spPr>
          <a:xfrm>
            <a:off x="4607197" y="2288083"/>
            <a:ext cx="549220" cy="369332"/>
          </a:xfrm>
          <a:prstGeom prst="rect">
            <a:avLst/>
          </a:prstGeom>
        </p:spPr>
        <p:txBody>
          <a:bodyPr wrap="square">
            <a:spAutoFit/>
          </a:bodyPr>
          <a:lstStyle/>
          <a:p>
            <a:pPr algn="ctr"/>
            <a:r>
              <a:rPr lang="en-US" b="1" dirty="0">
                <a:solidFill>
                  <a:srgbClr val="FF0000"/>
                </a:solidFill>
                <a:latin typeface="Consolas" panose="020B0609020204030204" pitchFamily="49" charset="0"/>
                <a:cs typeface="Consolas" panose="020B0609020204030204" pitchFamily="49" charset="0"/>
              </a:rPr>
              <a:t>10</a:t>
            </a:r>
          </a:p>
        </p:txBody>
      </p:sp>
      <p:sp>
        <p:nvSpPr>
          <p:cNvPr id="6" name="Rectangle 5">
            <a:extLst>
              <a:ext uri="{FF2B5EF4-FFF2-40B4-BE49-F238E27FC236}">
                <a16:creationId xmlns:a16="http://schemas.microsoft.com/office/drawing/2014/main" id="{BAB8C70A-0894-4AFF-9E38-C1805DB99589}"/>
              </a:ext>
            </a:extLst>
          </p:cNvPr>
          <p:cNvSpPr/>
          <p:nvPr/>
        </p:nvSpPr>
        <p:spPr>
          <a:xfrm>
            <a:off x="4543880" y="2656152"/>
            <a:ext cx="708035" cy="369332"/>
          </a:xfrm>
          <a:prstGeom prst="rect">
            <a:avLst/>
          </a:prstGeom>
        </p:spPr>
        <p:txBody>
          <a:bodyPr wrap="square">
            <a:spAutoFit/>
          </a:bodyPr>
          <a:lstStyle/>
          <a:p>
            <a:pPr algn="ctr"/>
            <a:r>
              <a:rPr lang="en-US" b="1" dirty="0">
                <a:solidFill>
                  <a:srgbClr val="FF0000"/>
                </a:solidFill>
                <a:latin typeface="Consolas" panose="020B0609020204030204" pitchFamily="49" charset="0"/>
                <a:cs typeface="Consolas" panose="020B0609020204030204" pitchFamily="49" charset="0"/>
              </a:rPr>
              <a:t>110</a:t>
            </a:r>
          </a:p>
        </p:txBody>
      </p:sp>
      <p:sp>
        <p:nvSpPr>
          <p:cNvPr id="7" name="Rectangle 6">
            <a:extLst>
              <a:ext uri="{FF2B5EF4-FFF2-40B4-BE49-F238E27FC236}">
                <a16:creationId xmlns:a16="http://schemas.microsoft.com/office/drawing/2014/main" id="{109D745F-145F-4CE3-B4D5-5CF71FA0FCDB}"/>
              </a:ext>
            </a:extLst>
          </p:cNvPr>
          <p:cNvSpPr/>
          <p:nvPr/>
        </p:nvSpPr>
        <p:spPr>
          <a:xfrm>
            <a:off x="4480561" y="3024221"/>
            <a:ext cx="866851" cy="369332"/>
          </a:xfrm>
          <a:prstGeom prst="rect">
            <a:avLst/>
          </a:prstGeom>
        </p:spPr>
        <p:txBody>
          <a:bodyPr wrap="square">
            <a:spAutoFit/>
          </a:bodyPr>
          <a:lstStyle/>
          <a:p>
            <a:pPr algn="ctr"/>
            <a:r>
              <a:rPr lang="en-US" b="1" dirty="0">
                <a:solidFill>
                  <a:srgbClr val="FF0000"/>
                </a:solidFill>
                <a:latin typeface="Consolas" panose="020B0609020204030204" pitchFamily="49" charset="0"/>
                <a:cs typeface="Consolas" panose="020B0609020204030204" pitchFamily="49" charset="0"/>
              </a:rPr>
              <a:t>1110</a:t>
            </a:r>
          </a:p>
        </p:txBody>
      </p:sp>
      <p:sp>
        <p:nvSpPr>
          <p:cNvPr id="8" name="Rectangle 7">
            <a:extLst>
              <a:ext uri="{FF2B5EF4-FFF2-40B4-BE49-F238E27FC236}">
                <a16:creationId xmlns:a16="http://schemas.microsoft.com/office/drawing/2014/main" id="{FBB67D0E-E4F7-4DE7-AC79-C6BAD1181223}"/>
              </a:ext>
            </a:extLst>
          </p:cNvPr>
          <p:cNvSpPr/>
          <p:nvPr/>
        </p:nvSpPr>
        <p:spPr>
          <a:xfrm>
            <a:off x="4480561" y="3392290"/>
            <a:ext cx="866851" cy="369332"/>
          </a:xfrm>
          <a:prstGeom prst="rect">
            <a:avLst/>
          </a:prstGeom>
        </p:spPr>
        <p:txBody>
          <a:bodyPr wrap="square">
            <a:spAutoFit/>
          </a:bodyPr>
          <a:lstStyle/>
          <a:p>
            <a:pPr algn="ctr"/>
            <a:r>
              <a:rPr lang="en-US" b="1" dirty="0">
                <a:solidFill>
                  <a:srgbClr val="FF0000"/>
                </a:solidFill>
                <a:latin typeface="Consolas" panose="020B0609020204030204" pitchFamily="49" charset="0"/>
                <a:cs typeface="Consolas" panose="020B0609020204030204" pitchFamily="49" charset="0"/>
              </a:rPr>
              <a:t>1111</a:t>
            </a:r>
          </a:p>
        </p:txBody>
      </p:sp>
      <p:sp>
        <p:nvSpPr>
          <p:cNvPr id="114" name="TextBox 113">
            <a:extLst>
              <a:ext uri="{FF2B5EF4-FFF2-40B4-BE49-F238E27FC236}">
                <a16:creationId xmlns:a16="http://schemas.microsoft.com/office/drawing/2014/main" id="{43FFBEAD-A7D8-4D18-8AFF-031C6A6346F2}"/>
              </a:ext>
            </a:extLst>
          </p:cNvPr>
          <p:cNvSpPr txBox="1"/>
          <p:nvPr/>
        </p:nvSpPr>
        <p:spPr>
          <a:xfrm>
            <a:off x="6560851" y="4819651"/>
            <a:ext cx="410445" cy="461665"/>
          </a:xfrm>
          <a:prstGeom prst="rect">
            <a:avLst/>
          </a:prstGeom>
          <a:noFill/>
        </p:spPr>
        <p:txBody>
          <a:bodyPr wrap="square" rtlCol="0">
            <a:spAutoFit/>
          </a:bodyPr>
          <a:lstStyle/>
          <a:p>
            <a:pPr algn="ctr"/>
            <a:r>
              <a:rPr lang="en-US" sz="2400" b="1" dirty="0">
                <a:solidFill>
                  <a:srgbClr val="FF0000"/>
                </a:solidFill>
                <a:latin typeface="Comic Sans MS" panose="030F0702030302020204" pitchFamily="66" charset="0"/>
              </a:rPr>
              <a:t>s</a:t>
            </a:r>
          </a:p>
        </p:txBody>
      </p:sp>
      <p:sp>
        <p:nvSpPr>
          <p:cNvPr id="115" name="TextBox 114">
            <a:extLst>
              <a:ext uri="{FF2B5EF4-FFF2-40B4-BE49-F238E27FC236}">
                <a16:creationId xmlns:a16="http://schemas.microsoft.com/office/drawing/2014/main" id="{B2203538-54AE-48FA-A8C3-0BC6527BE33A}"/>
              </a:ext>
            </a:extLst>
          </p:cNvPr>
          <p:cNvSpPr txBox="1"/>
          <p:nvPr/>
        </p:nvSpPr>
        <p:spPr>
          <a:xfrm>
            <a:off x="6721357" y="4819651"/>
            <a:ext cx="351577" cy="461665"/>
          </a:xfrm>
          <a:prstGeom prst="rect">
            <a:avLst/>
          </a:prstGeom>
          <a:noFill/>
        </p:spPr>
        <p:txBody>
          <a:bodyPr wrap="square" rtlCol="0">
            <a:spAutoFit/>
          </a:bodyPr>
          <a:lstStyle/>
          <a:p>
            <a:pPr algn="ctr"/>
            <a:r>
              <a:rPr lang="en-US" sz="2400" b="1" dirty="0">
                <a:solidFill>
                  <a:srgbClr val="FF0000"/>
                </a:solidFill>
                <a:latin typeface="Comic Sans MS" panose="030F0702030302020204" pitchFamily="66" charset="0"/>
              </a:rPr>
              <a:t>l</a:t>
            </a:r>
          </a:p>
        </p:txBody>
      </p:sp>
      <p:sp>
        <p:nvSpPr>
          <p:cNvPr id="116" name="TextBox 115">
            <a:extLst>
              <a:ext uri="{FF2B5EF4-FFF2-40B4-BE49-F238E27FC236}">
                <a16:creationId xmlns:a16="http://schemas.microsoft.com/office/drawing/2014/main" id="{91AE1845-6EEB-43B9-8EFE-B994BC2B0946}"/>
              </a:ext>
            </a:extLst>
          </p:cNvPr>
          <p:cNvSpPr txBox="1"/>
          <p:nvPr/>
        </p:nvSpPr>
        <p:spPr>
          <a:xfrm>
            <a:off x="6834923" y="4819651"/>
            <a:ext cx="410445" cy="461665"/>
          </a:xfrm>
          <a:prstGeom prst="rect">
            <a:avLst/>
          </a:prstGeom>
          <a:noFill/>
        </p:spPr>
        <p:txBody>
          <a:bodyPr wrap="square" rtlCol="0">
            <a:spAutoFit/>
          </a:bodyPr>
          <a:lstStyle/>
          <a:p>
            <a:pPr algn="ctr"/>
            <a:r>
              <a:rPr lang="en-US" sz="2400" b="1" dirty="0">
                <a:solidFill>
                  <a:srgbClr val="FF0000"/>
                </a:solidFill>
                <a:latin typeface="Comic Sans MS" panose="030F0702030302020204" pitchFamily="66" charset="0"/>
              </a:rPr>
              <a:t>e</a:t>
            </a:r>
          </a:p>
        </p:txBody>
      </p:sp>
      <p:sp>
        <p:nvSpPr>
          <p:cNvPr id="117" name="TextBox 116">
            <a:extLst>
              <a:ext uri="{FF2B5EF4-FFF2-40B4-BE49-F238E27FC236}">
                <a16:creationId xmlns:a16="http://schemas.microsoft.com/office/drawing/2014/main" id="{343839C2-C9EF-4667-8B64-1DE1403F3ECB}"/>
              </a:ext>
            </a:extLst>
          </p:cNvPr>
          <p:cNvSpPr txBox="1"/>
          <p:nvPr/>
        </p:nvSpPr>
        <p:spPr>
          <a:xfrm>
            <a:off x="6995429" y="4819651"/>
            <a:ext cx="410445" cy="461665"/>
          </a:xfrm>
          <a:prstGeom prst="rect">
            <a:avLst/>
          </a:prstGeom>
          <a:noFill/>
        </p:spPr>
        <p:txBody>
          <a:bodyPr wrap="square" rtlCol="0">
            <a:spAutoFit/>
          </a:bodyPr>
          <a:lstStyle/>
          <a:p>
            <a:pPr algn="ctr"/>
            <a:r>
              <a:rPr lang="en-US" sz="2400" b="1" dirty="0">
                <a:solidFill>
                  <a:srgbClr val="FF0000"/>
                </a:solidFill>
                <a:latin typeface="Comic Sans MS" panose="030F0702030302020204" pitchFamily="66" charset="0"/>
              </a:rPr>
              <a:t>e</a:t>
            </a:r>
          </a:p>
        </p:txBody>
      </p:sp>
      <p:sp>
        <p:nvSpPr>
          <p:cNvPr id="118" name="TextBox 117">
            <a:extLst>
              <a:ext uri="{FF2B5EF4-FFF2-40B4-BE49-F238E27FC236}">
                <a16:creationId xmlns:a16="http://schemas.microsoft.com/office/drawing/2014/main" id="{D16979FF-69B2-4404-929B-F4E79FF744AE}"/>
              </a:ext>
            </a:extLst>
          </p:cNvPr>
          <p:cNvSpPr txBox="1"/>
          <p:nvPr/>
        </p:nvSpPr>
        <p:spPr>
          <a:xfrm>
            <a:off x="7155935" y="4819651"/>
            <a:ext cx="410445" cy="461665"/>
          </a:xfrm>
          <a:prstGeom prst="rect">
            <a:avLst/>
          </a:prstGeom>
          <a:noFill/>
        </p:spPr>
        <p:txBody>
          <a:bodyPr wrap="square" rtlCol="0">
            <a:spAutoFit/>
          </a:bodyPr>
          <a:lstStyle/>
          <a:p>
            <a:pPr algn="ctr"/>
            <a:r>
              <a:rPr lang="en-US" sz="2400" b="1" dirty="0">
                <a:solidFill>
                  <a:srgbClr val="FF0000"/>
                </a:solidFill>
                <a:latin typeface="Comic Sans MS" panose="030F0702030302020204" pitchFamily="66" charset="0"/>
              </a:rPr>
              <a:t>p</a:t>
            </a:r>
          </a:p>
        </p:txBody>
      </p:sp>
      <p:sp>
        <p:nvSpPr>
          <p:cNvPr id="121" name="TextBox 120">
            <a:extLst>
              <a:ext uri="{FF2B5EF4-FFF2-40B4-BE49-F238E27FC236}">
                <a16:creationId xmlns:a16="http://schemas.microsoft.com/office/drawing/2014/main" id="{82D25B2F-67B0-4573-ABDE-62E312599916}"/>
              </a:ext>
            </a:extLst>
          </p:cNvPr>
          <p:cNvSpPr txBox="1"/>
          <p:nvPr/>
        </p:nvSpPr>
        <p:spPr>
          <a:xfrm>
            <a:off x="7316441" y="4819651"/>
            <a:ext cx="351577" cy="461665"/>
          </a:xfrm>
          <a:prstGeom prst="rect">
            <a:avLst/>
          </a:prstGeom>
          <a:noFill/>
        </p:spPr>
        <p:txBody>
          <a:bodyPr wrap="square" rtlCol="0">
            <a:spAutoFit/>
          </a:bodyPr>
          <a:lstStyle/>
          <a:p>
            <a:pPr algn="ctr"/>
            <a:r>
              <a:rPr lang="en-US" sz="2400" b="1" dirty="0">
                <a:solidFill>
                  <a:srgbClr val="FF0000"/>
                </a:solidFill>
                <a:latin typeface="Comic Sans MS" panose="030F0702030302020204" pitchFamily="66" charset="0"/>
              </a:rPr>
              <a:t>l</a:t>
            </a:r>
          </a:p>
        </p:txBody>
      </p:sp>
      <p:sp>
        <p:nvSpPr>
          <p:cNvPr id="122" name="TextBox 121">
            <a:extLst>
              <a:ext uri="{FF2B5EF4-FFF2-40B4-BE49-F238E27FC236}">
                <a16:creationId xmlns:a16="http://schemas.microsoft.com/office/drawing/2014/main" id="{0F1674B5-01A9-4EC8-897F-833B53293F8B}"/>
              </a:ext>
            </a:extLst>
          </p:cNvPr>
          <p:cNvSpPr txBox="1"/>
          <p:nvPr/>
        </p:nvSpPr>
        <p:spPr>
          <a:xfrm>
            <a:off x="7430007" y="4819651"/>
            <a:ext cx="410445" cy="461665"/>
          </a:xfrm>
          <a:prstGeom prst="rect">
            <a:avLst/>
          </a:prstGeom>
          <a:noFill/>
        </p:spPr>
        <p:txBody>
          <a:bodyPr wrap="square" rtlCol="0">
            <a:spAutoFit/>
          </a:bodyPr>
          <a:lstStyle/>
          <a:p>
            <a:pPr algn="ctr"/>
            <a:r>
              <a:rPr lang="en-US" sz="2400" b="1" dirty="0">
                <a:solidFill>
                  <a:srgbClr val="FF0000"/>
                </a:solidFill>
                <a:latin typeface="Comic Sans MS" panose="030F0702030302020204" pitchFamily="66" charset="0"/>
              </a:rPr>
              <a:t>e</a:t>
            </a:r>
          </a:p>
        </p:txBody>
      </p:sp>
      <p:sp>
        <p:nvSpPr>
          <p:cNvPr id="131" name="TextBox 130">
            <a:extLst>
              <a:ext uri="{FF2B5EF4-FFF2-40B4-BE49-F238E27FC236}">
                <a16:creationId xmlns:a16="http://schemas.microsoft.com/office/drawing/2014/main" id="{FBE3E274-43D2-4A3D-9BE5-B8EAAFE1E281}"/>
              </a:ext>
            </a:extLst>
          </p:cNvPr>
          <p:cNvSpPr txBox="1"/>
          <p:nvPr/>
        </p:nvSpPr>
        <p:spPr>
          <a:xfrm>
            <a:off x="7590513" y="4819651"/>
            <a:ext cx="410445" cy="461665"/>
          </a:xfrm>
          <a:prstGeom prst="rect">
            <a:avLst/>
          </a:prstGeom>
          <a:noFill/>
        </p:spPr>
        <p:txBody>
          <a:bodyPr wrap="square" rtlCol="0">
            <a:spAutoFit/>
          </a:bodyPr>
          <a:lstStyle/>
          <a:p>
            <a:pPr algn="ctr"/>
            <a:r>
              <a:rPr lang="en-US" sz="2400" b="1" dirty="0">
                <a:solidFill>
                  <a:srgbClr val="FF0000"/>
                </a:solidFill>
                <a:latin typeface="Comic Sans MS" panose="030F0702030302020204" pitchFamily="66" charset="0"/>
              </a:rPr>
              <a:t>s</a:t>
            </a:r>
          </a:p>
        </p:txBody>
      </p:sp>
      <p:sp>
        <p:nvSpPr>
          <p:cNvPr id="132" name="TextBox 131">
            <a:extLst>
              <a:ext uri="{FF2B5EF4-FFF2-40B4-BE49-F238E27FC236}">
                <a16:creationId xmlns:a16="http://schemas.microsoft.com/office/drawing/2014/main" id="{3678D16E-6C2F-4EF9-BFDC-EB258A606285}"/>
              </a:ext>
            </a:extLst>
          </p:cNvPr>
          <p:cNvSpPr txBox="1"/>
          <p:nvPr/>
        </p:nvSpPr>
        <p:spPr>
          <a:xfrm>
            <a:off x="7751019" y="4819651"/>
            <a:ext cx="410445" cy="461665"/>
          </a:xfrm>
          <a:prstGeom prst="rect">
            <a:avLst/>
          </a:prstGeom>
          <a:noFill/>
        </p:spPr>
        <p:txBody>
          <a:bodyPr wrap="square" rtlCol="0">
            <a:spAutoFit/>
          </a:bodyPr>
          <a:lstStyle/>
          <a:p>
            <a:pPr algn="ctr"/>
            <a:r>
              <a:rPr lang="en-US" sz="2400" b="1" dirty="0">
                <a:solidFill>
                  <a:srgbClr val="FF0000"/>
                </a:solidFill>
                <a:latin typeface="Comic Sans MS" panose="030F0702030302020204" pitchFamily="66" charset="0"/>
              </a:rPr>
              <a:t>s</a:t>
            </a:r>
          </a:p>
        </p:txBody>
      </p:sp>
      <p:sp>
        <p:nvSpPr>
          <p:cNvPr id="133" name="TextBox 132">
            <a:extLst>
              <a:ext uri="{FF2B5EF4-FFF2-40B4-BE49-F238E27FC236}">
                <a16:creationId xmlns:a16="http://schemas.microsoft.com/office/drawing/2014/main" id="{6B71C6FE-1A98-4D86-86FA-E65ABBEF12E7}"/>
              </a:ext>
            </a:extLst>
          </p:cNvPr>
          <p:cNvSpPr txBox="1"/>
          <p:nvPr/>
        </p:nvSpPr>
        <p:spPr>
          <a:xfrm>
            <a:off x="7911525" y="4819651"/>
            <a:ext cx="410445" cy="461665"/>
          </a:xfrm>
          <a:prstGeom prst="rect">
            <a:avLst/>
          </a:prstGeom>
          <a:noFill/>
        </p:spPr>
        <p:txBody>
          <a:bodyPr wrap="square" rtlCol="0">
            <a:spAutoFit/>
          </a:bodyPr>
          <a:lstStyle/>
          <a:p>
            <a:pPr algn="ctr"/>
            <a:r>
              <a:rPr lang="en-US" sz="2400" b="1" dirty="0">
                <a:solidFill>
                  <a:srgbClr val="FF0000"/>
                </a:solidFill>
                <a:latin typeface="Comic Sans MS" panose="030F0702030302020204" pitchFamily="66" charset="0"/>
              </a:rPr>
              <a:t>n</a:t>
            </a:r>
          </a:p>
        </p:txBody>
      </p:sp>
      <p:sp>
        <p:nvSpPr>
          <p:cNvPr id="139" name="TextBox 138">
            <a:extLst>
              <a:ext uri="{FF2B5EF4-FFF2-40B4-BE49-F238E27FC236}">
                <a16:creationId xmlns:a16="http://schemas.microsoft.com/office/drawing/2014/main" id="{92812917-56BF-4AAC-9046-E5455507DA3A}"/>
              </a:ext>
            </a:extLst>
          </p:cNvPr>
          <p:cNvSpPr txBox="1"/>
          <p:nvPr/>
        </p:nvSpPr>
        <p:spPr>
          <a:xfrm>
            <a:off x="8072031" y="4819651"/>
            <a:ext cx="410445" cy="461665"/>
          </a:xfrm>
          <a:prstGeom prst="rect">
            <a:avLst/>
          </a:prstGeom>
          <a:noFill/>
        </p:spPr>
        <p:txBody>
          <a:bodyPr wrap="square" rtlCol="0">
            <a:spAutoFit/>
          </a:bodyPr>
          <a:lstStyle/>
          <a:p>
            <a:pPr algn="ctr"/>
            <a:r>
              <a:rPr lang="en-US" sz="2400" b="1" dirty="0">
                <a:solidFill>
                  <a:srgbClr val="FF0000"/>
                </a:solidFill>
                <a:latin typeface="Comic Sans MS" panose="030F0702030302020204" pitchFamily="66" charset="0"/>
              </a:rPr>
              <a:t>e</a:t>
            </a:r>
          </a:p>
        </p:txBody>
      </p:sp>
      <p:sp>
        <p:nvSpPr>
          <p:cNvPr id="141" name="TextBox 140">
            <a:extLst>
              <a:ext uri="{FF2B5EF4-FFF2-40B4-BE49-F238E27FC236}">
                <a16:creationId xmlns:a16="http://schemas.microsoft.com/office/drawing/2014/main" id="{2125DAD3-5E71-467C-A303-753B78AF0081}"/>
              </a:ext>
            </a:extLst>
          </p:cNvPr>
          <p:cNvSpPr txBox="1"/>
          <p:nvPr/>
        </p:nvSpPr>
        <p:spPr>
          <a:xfrm>
            <a:off x="8393046" y="4819651"/>
            <a:ext cx="410445" cy="461665"/>
          </a:xfrm>
          <a:prstGeom prst="rect">
            <a:avLst/>
          </a:prstGeom>
          <a:noFill/>
        </p:spPr>
        <p:txBody>
          <a:bodyPr wrap="square" rtlCol="0">
            <a:spAutoFit/>
          </a:bodyPr>
          <a:lstStyle/>
          <a:p>
            <a:pPr algn="ctr"/>
            <a:r>
              <a:rPr lang="en-US" sz="2400" b="1" dirty="0">
                <a:solidFill>
                  <a:srgbClr val="FF0000"/>
                </a:solidFill>
                <a:latin typeface="Comic Sans MS" panose="030F0702030302020204" pitchFamily="66" charset="0"/>
              </a:rPr>
              <a:t>s</a:t>
            </a:r>
          </a:p>
        </p:txBody>
      </p:sp>
      <p:sp>
        <p:nvSpPr>
          <p:cNvPr id="148" name="TextBox 147">
            <a:extLst>
              <a:ext uri="{FF2B5EF4-FFF2-40B4-BE49-F238E27FC236}">
                <a16:creationId xmlns:a16="http://schemas.microsoft.com/office/drawing/2014/main" id="{DC8329E1-695E-401F-8FCF-9393C6981C77}"/>
              </a:ext>
            </a:extLst>
          </p:cNvPr>
          <p:cNvSpPr txBox="1"/>
          <p:nvPr/>
        </p:nvSpPr>
        <p:spPr>
          <a:xfrm>
            <a:off x="8232537" y="4819651"/>
            <a:ext cx="410445" cy="461665"/>
          </a:xfrm>
          <a:prstGeom prst="rect">
            <a:avLst/>
          </a:prstGeom>
          <a:noFill/>
        </p:spPr>
        <p:txBody>
          <a:bodyPr wrap="square" rtlCol="0">
            <a:spAutoFit/>
          </a:bodyPr>
          <a:lstStyle/>
          <a:p>
            <a:pPr algn="ctr"/>
            <a:r>
              <a:rPr lang="en-US" sz="2400" b="1" dirty="0">
                <a:solidFill>
                  <a:srgbClr val="FF0000"/>
                </a:solidFill>
                <a:latin typeface="Comic Sans MS" panose="030F0702030302020204" pitchFamily="66" charset="0"/>
              </a:rPr>
              <a:t>s</a:t>
            </a:r>
          </a:p>
        </p:txBody>
      </p:sp>
      <p:grpSp>
        <p:nvGrpSpPr>
          <p:cNvPr id="149" name="Group 148">
            <a:extLst>
              <a:ext uri="{FF2B5EF4-FFF2-40B4-BE49-F238E27FC236}">
                <a16:creationId xmlns:a16="http://schemas.microsoft.com/office/drawing/2014/main" id="{A88C9234-199F-43F9-AF7B-96146FFA42EF}"/>
              </a:ext>
            </a:extLst>
          </p:cNvPr>
          <p:cNvGrpSpPr/>
          <p:nvPr/>
        </p:nvGrpSpPr>
        <p:grpSpPr>
          <a:xfrm>
            <a:off x="3825146" y="5181599"/>
            <a:ext cx="138543" cy="249069"/>
            <a:chOff x="-1600200" y="1942239"/>
            <a:chExt cx="838200" cy="200348"/>
          </a:xfrm>
        </p:grpSpPr>
        <p:cxnSp>
          <p:nvCxnSpPr>
            <p:cNvPr id="150" name="Straight Connector 149">
              <a:extLst>
                <a:ext uri="{FF2B5EF4-FFF2-40B4-BE49-F238E27FC236}">
                  <a16:creationId xmlns:a16="http://schemas.microsoft.com/office/drawing/2014/main" id="{2F044AA4-3078-4E77-AF7E-40C612BF08D9}"/>
                </a:ext>
              </a:extLst>
            </p:cNvPr>
            <p:cNvCxnSpPr>
              <a:cxnSpLocks/>
            </p:cNvCxnSpPr>
            <p:nvPr/>
          </p:nvCxnSpPr>
          <p:spPr>
            <a:xfrm>
              <a:off x="-1600200" y="2130682"/>
              <a:ext cx="838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FFE8DF6F-A8A7-417A-AEB3-561EC7E9ABD7}"/>
                </a:ext>
              </a:extLst>
            </p:cNvPr>
            <p:cNvCxnSpPr>
              <a:cxnSpLocks/>
            </p:cNvCxnSpPr>
            <p:nvPr/>
          </p:nvCxnSpPr>
          <p:spPr>
            <a:xfrm>
              <a:off x="-1600200" y="1942239"/>
              <a:ext cx="0" cy="2003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C92BFC14-8CFF-424F-A0B6-711B6522430C}"/>
                </a:ext>
              </a:extLst>
            </p:cNvPr>
            <p:cNvCxnSpPr>
              <a:cxnSpLocks/>
            </p:cNvCxnSpPr>
            <p:nvPr/>
          </p:nvCxnSpPr>
          <p:spPr>
            <a:xfrm>
              <a:off x="-762000" y="1942239"/>
              <a:ext cx="0" cy="2003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3" name="Group 152">
            <a:extLst>
              <a:ext uri="{FF2B5EF4-FFF2-40B4-BE49-F238E27FC236}">
                <a16:creationId xmlns:a16="http://schemas.microsoft.com/office/drawing/2014/main" id="{D48FD395-3E92-4C2D-9DA6-AE18CCCC9292}"/>
              </a:ext>
            </a:extLst>
          </p:cNvPr>
          <p:cNvGrpSpPr/>
          <p:nvPr/>
        </p:nvGrpSpPr>
        <p:grpSpPr>
          <a:xfrm>
            <a:off x="3963694" y="5177640"/>
            <a:ext cx="578693" cy="255585"/>
            <a:chOff x="-1600200" y="1942239"/>
            <a:chExt cx="838200" cy="200348"/>
          </a:xfrm>
        </p:grpSpPr>
        <p:cxnSp>
          <p:nvCxnSpPr>
            <p:cNvPr id="154" name="Straight Connector 153">
              <a:extLst>
                <a:ext uri="{FF2B5EF4-FFF2-40B4-BE49-F238E27FC236}">
                  <a16:creationId xmlns:a16="http://schemas.microsoft.com/office/drawing/2014/main" id="{DFCC7F1E-1748-41A2-993D-CDD7802D9C62}"/>
                </a:ext>
              </a:extLst>
            </p:cNvPr>
            <p:cNvCxnSpPr>
              <a:cxnSpLocks/>
            </p:cNvCxnSpPr>
            <p:nvPr/>
          </p:nvCxnSpPr>
          <p:spPr>
            <a:xfrm>
              <a:off x="-1600200" y="2130682"/>
              <a:ext cx="838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326091BE-CA84-448E-B3DE-9CDE5D21D8F7}"/>
                </a:ext>
              </a:extLst>
            </p:cNvPr>
            <p:cNvCxnSpPr>
              <a:cxnSpLocks/>
            </p:cNvCxnSpPr>
            <p:nvPr/>
          </p:nvCxnSpPr>
          <p:spPr>
            <a:xfrm>
              <a:off x="-1600200" y="1942239"/>
              <a:ext cx="0" cy="2003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592EFBBC-A86F-477C-A09D-8AE43954A59F}"/>
                </a:ext>
              </a:extLst>
            </p:cNvPr>
            <p:cNvCxnSpPr>
              <a:cxnSpLocks/>
            </p:cNvCxnSpPr>
            <p:nvPr/>
          </p:nvCxnSpPr>
          <p:spPr>
            <a:xfrm>
              <a:off x="-762000" y="1942239"/>
              <a:ext cx="0" cy="2003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57" name="Group 156">
            <a:extLst>
              <a:ext uri="{FF2B5EF4-FFF2-40B4-BE49-F238E27FC236}">
                <a16:creationId xmlns:a16="http://schemas.microsoft.com/office/drawing/2014/main" id="{CE80F28A-C85E-4422-B493-47E5096DC067}"/>
              </a:ext>
            </a:extLst>
          </p:cNvPr>
          <p:cNvGrpSpPr/>
          <p:nvPr/>
        </p:nvGrpSpPr>
        <p:grpSpPr>
          <a:xfrm>
            <a:off x="4542384" y="5177640"/>
            <a:ext cx="253458" cy="255585"/>
            <a:chOff x="-1600200" y="1942239"/>
            <a:chExt cx="838200" cy="200348"/>
          </a:xfrm>
        </p:grpSpPr>
        <p:cxnSp>
          <p:nvCxnSpPr>
            <p:cNvPr id="158" name="Straight Connector 157">
              <a:extLst>
                <a:ext uri="{FF2B5EF4-FFF2-40B4-BE49-F238E27FC236}">
                  <a16:creationId xmlns:a16="http://schemas.microsoft.com/office/drawing/2014/main" id="{33DB7DCB-E94E-411D-82A4-6F094D35A82B}"/>
                </a:ext>
              </a:extLst>
            </p:cNvPr>
            <p:cNvCxnSpPr>
              <a:cxnSpLocks/>
            </p:cNvCxnSpPr>
            <p:nvPr/>
          </p:nvCxnSpPr>
          <p:spPr>
            <a:xfrm>
              <a:off x="-1600200" y="2130682"/>
              <a:ext cx="838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2C14C91A-424D-484B-BF0C-72B713D0CD31}"/>
                </a:ext>
              </a:extLst>
            </p:cNvPr>
            <p:cNvCxnSpPr>
              <a:cxnSpLocks/>
            </p:cNvCxnSpPr>
            <p:nvPr/>
          </p:nvCxnSpPr>
          <p:spPr>
            <a:xfrm>
              <a:off x="-1600200" y="1942239"/>
              <a:ext cx="0" cy="2003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4846F5E3-4522-43BC-9E4F-25411ACBAEA2}"/>
                </a:ext>
              </a:extLst>
            </p:cNvPr>
            <p:cNvCxnSpPr>
              <a:cxnSpLocks/>
            </p:cNvCxnSpPr>
            <p:nvPr/>
          </p:nvCxnSpPr>
          <p:spPr>
            <a:xfrm>
              <a:off x="-762000" y="1942239"/>
              <a:ext cx="0" cy="2003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1" name="Group 160">
            <a:extLst>
              <a:ext uri="{FF2B5EF4-FFF2-40B4-BE49-F238E27FC236}">
                <a16:creationId xmlns:a16="http://schemas.microsoft.com/office/drawing/2014/main" id="{68700CA3-BE64-4EFD-BD5E-F4D11BA27506}"/>
              </a:ext>
            </a:extLst>
          </p:cNvPr>
          <p:cNvGrpSpPr/>
          <p:nvPr/>
        </p:nvGrpSpPr>
        <p:grpSpPr>
          <a:xfrm>
            <a:off x="4795838" y="5181599"/>
            <a:ext cx="155471" cy="249069"/>
            <a:chOff x="-1600200" y="1942239"/>
            <a:chExt cx="838200" cy="200348"/>
          </a:xfrm>
        </p:grpSpPr>
        <p:cxnSp>
          <p:nvCxnSpPr>
            <p:cNvPr id="162" name="Straight Connector 161">
              <a:extLst>
                <a:ext uri="{FF2B5EF4-FFF2-40B4-BE49-F238E27FC236}">
                  <a16:creationId xmlns:a16="http://schemas.microsoft.com/office/drawing/2014/main" id="{BE066BA0-9E79-4335-94FB-DF2C7920272F}"/>
                </a:ext>
              </a:extLst>
            </p:cNvPr>
            <p:cNvCxnSpPr>
              <a:cxnSpLocks/>
            </p:cNvCxnSpPr>
            <p:nvPr/>
          </p:nvCxnSpPr>
          <p:spPr>
            <a:xfrm>
              <a:off x="-1600200" y="2130682"/>
              <a:ext cx="838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87700BAE-D8C5-4C9B-87C9-EAD365E05957}"/>
                </a:ext>
              </a:extLst>
            </p:cNvPr>
            <p:cNvCxnSpPr>
              <a:cxnSpLocks/>
            </p:cNvCxnSpPr>
            <p:nvPr/>
          </p:nvCxnSpPr>
          <p:spPr>
            <a:xfrm>
              <a:off x="-1600200" y="1942239"/>
              <a:ext cx="0" cy="2003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1F47C9D9-C345-4E4B-AF58-976D65D504BC}"/>
                </a:ext>
              </a:extLst>
            </p:cNvPr>
            <p:cNvCxnSpPr>
              <a:cxnSpLocks/>
            </p:cNvCxnSpPr>
            <p:nvPr/>
          </p:nvCxnSpPr>
          <p:spPr>
            <a:xfrm>
              <a:off x="-762000" y="1942239"/>
              <a:ext cx="0" cy="2003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65" name="Group 164">
            <a:extLst>
              <a:ext uri="{FF2B5EF4-FFF2-40B4-BE49-F238E27FC236}">
                <a16:creationId xmlns:a16="http://schemas.microsoft.com/office/drawing/2014/main" id="{4ACF1039-713F-48C2-81E2-0F9078F1FBEF}"/>
              </a:ext>
            </a:extLst>
          </p:cNvPr>
          <p:cNvGrpSpPr/>
          <p:nvPr/>
        </p:nvGrpSpPr>
        <p:grpSpPr>
          <a:xfrm>
            <a:off x="4951308" y="5181599"/>
            <a:ext cx="140229" cy="249069"/>
            <a:chOff x="-1600200" y="1942239"/>
            <a:chExt cx="838200" cy="200348"/>
          </a:xfrm>
        </p:grpSpPr>
        <p:cxnSp>
          <p:nvCxnSpPr>
            <p:cNvPr id="168" name="Straight Connector 167">
              <a:extLst>
                <a:ext uri="{FF2B5EF4-FFF2-40B4-BE49-F238E27FC236}">
                  <a16:creationId xmlns:a16="http://schemas.microsoft.com/office/drawing/2014/main" id="{EFE10A67-C7CA-4F07-815F-24A03BDBE5F8}"/>
                </a:ext>
              </a:extLst>
            </p:cNvPr>
            <p:cNvCxnSpPr>
              <a:cxnSpLocks/>
            </p:cNvCxnSpPr>
            <p:nvPr/>
          </p:nvCxnSpPr>
          <p:spPr>
            <a:xfrm>
              <a:off x="-1600200" y="2130682"/>
              <a:ext cx="838200"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CDF45B93-1391-490E-85B5-7DE80D4F0780}"/>
                </a:ext>
              </a:extLst>
            </p:cNvPr>
            <p:cNvCxnSpPr>
              <a:cxnSpLocks/>
            </p:cNvCxnSpPr>
            <p:nvPr/>
          </p:nvCxnSpPr>
          <p:spPr>
            <a:xfrm>
              <a:off x="-1600200" y="1942239"/>
              <a:ext cx="0" cy="2003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B46669D8-F556-477E-9FC6-FF334DEBC194}"/>
                </a:ext>
              </a:extLst>
            </p:cNvPr>
            <p:cNvCxnSpPr>
              <a:cxnSpLocks/>
            </p:cNvCxnSpPr>
            <p:nvPr/>
          </p:nvCxnSpPr>
          <p:spPr>
            <a:xfrm>
              <a:off x="-762000" y="1942239"/>
              <a:ext cx="0" cy="20034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71" name="TextBox 170">
            <a:extLst>
              <a:ext uri="{FF2B5EF4-FFF2-40B4-BE49-F238E27FC236}">
                <a16:creationId xmlns:a16="http://schemas.microsoft.com/office/drawing/2014/main" id="{CA9A2C2C-6B4D-4132-B320-086DECB8888F}"/>
              </a:ext>
            </a:extLst>
          </p:cNvPr>
          <p:cNvSpPr txBox="1"/>
          <p:nvPr/>
        </p:nvSpPr>
        <p:spPr>
          <a:xfrm>
            <a:off x="1221173" y="4912216"/>
            <a:ext cx="5864598" cy="369332"/>
          </a:xfrm>
          <a:prstGeom prst="rect">
            <a:avLst/>
          </a:prstGeom>
          <a:noFill/>
        </p:spPr>
        <p:txBody>
          <a:bodyPr wrap="square" rtlCol="0">
            <a:spAutoFit/>
          </a:bodyPr>
          <a:lstStyle/>
          <a:p>
            <a:r>
              <a:rPr lang="en-US" b="1" dirty="0">
                <a:latin typeface="Comic Sans MS" panose="030F0702030302020204" pitchFamily="66" charset="0"/>
                <a:cs typeface="Consolas" panose="020B0609020204030204" pitchFamily="49" charset="0"/>
              </a:rPr>
              <a:t>011010101111110100011101000 </a:t>
            </a:r>
          </a:p>
        </p:txBody>
      </p:sp>
      <p:grpSp>
        <p:nvGrpSpPr>
          <p:cNvPr id="172" name="Group 171">
            <a:extLst>
              <a:ext uri="{FF2B5EF4-FFF2-40B4-BE49-F238E27FC236}">
                <a16:creationId xmlns:a16="http://schemas.microsoft.com/office/drawing/2014/main" id="{1D8BFC38-1C6F-49D6-8984-8A0A7FF71C78}"/>
              </a:ext>
            </a:extLst>
          </p:cNvPr>
          <p:cNvGrpSpPr/>
          <p:nvPr/>
        </p:nvGrpSpPr>
        <p:grpSpPr>
          <a:xfrm>
            <a:off x="7136638" y="152400"/>
            <a:ext cx="3503778" cy="3564204"/>
            <a:chOff x="5564022" y="24864"/>
            <a:chExt cx="3503778" cy="3564204"/>
          </a:xfrm>
        </p:grpSpPr>
        <p:cxnSp>
          <p:nvCxnSpPr>
            <p:cNvPr id="173" name="Straight Connector 172">
              <a:extLst>
                <a:ext uri="{FF2B5EF4-FFF2-40B4-BE49-F238E27FC236}">
                  <a16:creationId xmlns:a16="http://schemas.microsoft.com/office/drawing/2014/main" id="{5E99D940-97C6-401C-86B3-AD5376EC787E}"/>
                </a:ext>
              </a:extLst>
            </p:cNvPr>
            <p:cNvCxnSpPr/>
            <p:nvPr/>
          </p:nvCxnSpPr>
          <p:spPr>
            <a:xfrm flipH="1">
              <a:off x="7557480" y="2560320"/>
              <a:ext cx="711084" cy="8268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5060B5A4-C253-4B3A-B898-CD1CB1264880}"/>
                </a:ext>
              </a:extLst>
            </p:cNvPr>
            <p:cNvCxnSpPr/>
            <p:nvPr/>
          </p:nvCxnSpPr>
          <p:spPr>
            <a:xfrm flipH="1">
              <a:off x="6935909" y="1830310"/>
              <a:ext cx="711084" cy="8268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9F9862F1-689A-439D-AFE2-609F9C0C5783}"/>
                </a:ext>
              </a:extLst>
            </p:cNvPr>
            <p:cNvCxnSpPr/>
            <p:nvPr/>
          </p:nvCxnSpPr>
          <p:spPr>
            <a:xfrm flipH="1">
              <a:off x="6376179" y="972849"/>
              <a:ext cx="711084" cy="8268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254EED77-F86D-4324-8048-5DCCF3101B9E}"/>
                </a:ext>
              </a:extLst>
            </p:cNvPr>
            <p:cNvCxnSpPr/>
            <p:nvPr/>
          </p:nvCxnSpPr>
          <p:spPr>
            <a:xfrm flipH="1">
              <a:off x="5722592" y="192529"/>
              <a:ext cx="711084" cy="82680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54FAA9EE-2F77-4C4A-8077-510A6BD92213}"/>
                </a:ext>
              </a:extLst>
            </p:cNvPr>
            <p:cNvCxnSpPr/>
            <p:nvPr/>
          </p:nvCxnSpPr>
          <p:spPr>
            <a:xfrm>
              <a:off x="6376179" y="192528"/>
              <a:ext cx="2443940" cy="312922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78" name="TextBox 177">
              <a:extLst>
                <a:ext uri="{FF2B5EF4-FFF2-40B4-BE49-F238E27FC236}">
                  <a16:creationId xmlns:a16="http://schemas.microsoft.com/office/drawing/2014/main" id="{263E341A-90B6-47B9-BFAF-CE4CB3FA0267}"/>
                </a:ext>
              </a:extLst>
            </p:cNvPr>
            <p:cNvSpPr txBox="1"/>
            <p:nvPr/>
          </p:nvSpPr>
          <p:spPr>
            <a:xfrm>
              <a:off x="5867400" y="236600"/>
              <a:ext cx="228641" cy="369332"/>
            </a:xfrm>
            <a:prstGeom prst="rect">
              <a:avLst/>
            </a:prstGeom>
            <a:noFill/>
          </p:spPr>
          <p:txBody>
            <a:bodyPr wrap="square" rtlCol="0">
              <a:spAutoFit/>
            </a:bodyPr>
            <a:lstStyle/>
            <a:p>
              <a:pPr algn="ctr"/>
              <a:r>
                <a:rPr lang="en-US" b="1" dirty="0">
                  <a:latin typeface="Consolas" panose="020B0609020204030204" pitchFamily="49" charset="0"/>
                </a:rPr>
                <a:t>0</a:t>
              </a:r>
            </a:p>
          </p:txBody>
        </p:sp>
        <p:sp>
          <p:nvSpPr>
            <p:cNvPr id="179" name="TextBox 178">
              <a:extLst>
                <a:ext uri="{FF2B5EF4-FFF2-40B4-BE49-F238E27FC236}">
                  <a16:creationId xmlns:a16="http://schemas.microsoft.com/office/drawing/2014/main" id="{D0BFEA99-A67F-4DEB-A186-262294D569BB}"/>
                </a:ext>
              </a:extLst>
            </p:cNvPr>
            <p:cNvSpPr txBox="1"/>
            <p:nvPr/>
          </p:nvSpPr>
          <p:spPr>
            <a:xfrm>
              <a:off x="6705559" y="236600"/>
              <a:ext cx="228641" cy="369332"/>
            </a:xfrm>
            <a:prstGeom prst="rect">
              <a:avLst/>
            </a:prstGeom>
            <a:noFill/>
          </p:spPr>
          <p:txBody>
            <a:bodyPr wrap="square" rtlCol="0">
              <a:spAutoFit/>
            </a:bodyPr>
            <a:lstStyle/>
            <a:p>
              <a:pPr algn="ctr"/>
              <a:r>
                <a:rPr lang="en-US" b="1" dirty="0">
                  <a:latin typeface="Consolas" panose="020B0609020204030204" pitchFamily="49" charset="0"/>
                </a:rPr>
                <a:t>1</a:t>
              </a:r>
            </a:p>
          </p:txBody>
        </p:sp>
        <p:grpSp>
          <p:nvGrpSpPr>
            <p:cNvPr id="180" name="Group 179">
              <a:extLst>
                <a:ext uri="{FF2B5EF4-FFF2-40B4-BE49-F238E27FC236}">
                  <a16:creationId xmlns:a16="http://schemas.microsoft.com/office/drawing/2014/main" id="{5C15EBA0-A7A3-4685-85F9-DB037D653E7B}"/>
                </a:ext>
              </a:extLst>
            </p:cNvPr>
            <p:cNvGrpSpPr/>
            <p:nvPr/>
          </p:nvGrpSpPr>
          <p:grpSpPr>
            <a:xfrm>
              <a:off x="8572439" y="2998137"/>
              <a:ext cx="495361" cy="590931"/>
              <a:chOff x="4648200" y="1616403"/>
              <a:chExt cx="457200" cy="530014"/>
            </a:xfrm>
          </p:grpSpPr>
          <p:sp>
            <p:nvSpPr>
              <p:cNvPr id="211" name="Oval 210">
                <a:extLst>
                  <a:ext uri="{FF2B5EF4-FFF2-40B4-BE49-F238E27FC236}">
                    <a16:creationId xmlns:a16="http://schemas.microsoft.com/office/drawing/2014/main" id="{A0118722-7B92-434A-8521-9F46449B0329}"/>
                  </a:ext>
                </a:extLst>
              </p:cNvPr>
              <p:cNvSpPr/>
              <p:nvPr/>
            </p:nvSpPr>
            <p:spPr>
              <a:xfrm>
                <a:off x="4648200" y="1676400"/>
                <a:ext cx="457200" cy="457200"/>
              </a:xfrm>
              <a:prstGeom prst="ellipse">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2" name="TextBox 211">
                <a:extLst>
                  <a:ext uri="{FF2B5EF4-FFF2-40B4-BE49-F238E27FC236}">
                    <a16:creationId xmlns:a16="http://schemas.microsoft.com/office/drawing/2014/main" id="{EF703A03-8985-4132-A70B-B7BC6C441236}"/>
                  </a:ext>
                </a:extLst>
              </p:cNvPr>
              <p:cNvSpPr txBox="1"/>
              <p:nvPr/>
            </p:nvSpPr>
            <p:spPr>
              <a:xfrm>
                <a:off x="4724400" y="1616403"/>
                <a:ext cx="304800" cy="530014"/>
              </a:xfrm>
              <a:prstGeom prst="rect">
                <a:avLst/>
              </a:prstGeom>
              <a:noFill/>
            </p:spPr>
            <p:txBody>
              <a:bodyPr wrap="square" rtlCol="0">
                <a:spAutoFit/>
              </a:bodyPr>
              <a:lstStyle/>
              <a:p>
                <a:pPr algn="ctr"/>
                <a:r>
                  <a:rPr lang="en-US" b="1" u="sng" dirty="0">
                    <a:latin typeface="Consolas" panose="020B0609020204030204" pitchFamily="49" charset="0"/>
                  </a:rPr>
                  <a:t>1</a:t>
                </a:r>
              </a:p>
              <a:p>
                <a:pPr algn="ctr">
                  <a:lnSpc>
                    <a:spcPct val="80000"/>
                  </a:lnSpc>
                </a:pPr>
                <a:r>
                  <a:rPr lang="en-US" b="1" dirty="0">
                    <a:latin typeface="Consolas" panose="020B0609020204030204" pitchFamily="49" charset="0"/>
                  </a:rPr>
                  <a:t>p</a:t>
                </a:r>
              </a:p>
            </p:txBody>
          </p:sp>
        </p:grpSp>
        <p:grpSp>
          <p:nvGrpSpPr>
            <p:cNvPr id="181" name="Group 180">
              <a:extLst>
                <a:ext uri="{FF2B5EF4-FFF2-40B4-BE49-F238E27FC236}">
                  <a16:creationId xmlns:a16="http://schemas.microsoft.com/office/drawing/2014/main" id="{419B760F-D55D-4FA2-9778-649999D1348D}"/>
                </a:ext>
              </a:extLst>
            </p:cNvPr>
            <p:cNvGrpSpPr/>
            <p:nvPr/>
          </p:nvGrpSpPr>
          <p:grpSpPr>
            <a:xfrm>
              <a:off x="5564022" y="614541"/>
              <a:ext cx="495361" cy="590931"/>
              <a:chOff x="4648200" y="1616403"/>
              <a:chExt cx="457200" cy="530014"/>
            </a:xfrm>
          </p:grpSpPr>
          <p:sp>
            <p:nvSpPr>
              <p:cNvPr id="209" name="Oval 208">
                <a:extLst>
                  <a:ext uri="{FF2B5EF4-FFF2-40B4-BE49-F238E27FC236}">
                    <a16:creationId xmlns:a16="http://schemas.microsoft.com/office/drawing/2014/main" id="{D3695B1B-0402-4A1F-8F40-198207C780BF}"/>
                  </a:ext>
                </a:extLst>
              </p:cNvPr>
              <p:cNvSpPr/>
              <p:nvPr/>
            </p:nvSpPr>
            <p:spPr>
              <a:xfrm>
                <a:off x="4648200" y="1676400"/>
                <a:ext cx="457200" cy="457200"/>
              </a:xfrm>
              <a:prstGeom prst="ellipse">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0" name="TextBox 209">
                <a:extLst>
                  <a:ext uri="{FF2B5EF4-FFF2-40B4-BE49-F238E27FC236}">
                    <a16:creationId xmlns:a16="http://schemas.microsoft.com/office/drawing/2014/main" id="{50CA5F9C-884A-43E3-9C03-DC97A92B742B}"/>
                  </a:ext>
                </a:extLst>
              </p:cNvPr>
              <p:cNvSpPr txBox="1"/>
              <p:nvPr/>
            </p:nvSpPr>
            <p:spPr>
              <a:xfrm>
                <a:off x="4724400" y="1616403"/>
                <a:ext cx="304800" cy="530014"/>
              </a:xfrm>
              <a:prstGeom prst="rect">
                <a:avLst/>
              </a:prstGeom>
              <a:noFill/>
            </p:spPr>
            <p:txBody>
              <a:bodyPr wrap="square" rtlCol="0">
                <a:spAutoFit/>
              </a:bodyPr>
              <a:lstStyle/>
              <a:p>
                <a:pPr algn="ctr"/>
                <a:r>
                  <a:rPr lang="en-US" b="1" u="sng" dirty="0">
                    <a:latin typeface="Consolas" panose="020B0609020204030204" pitchFamily="49" charset="0"/>
                  </a:rPr>
                  <a:t>5</a:t>
                </a:r>
              </a:p>
              <a:p>
                <a:pPr algn="ctr">
                  <a:lnSpc>
                    <a:spcPct val="80000"/>
                  </a:lnSpc>
                </a:pPr>
                <a:r>
                  <a:rPr lang="en-US" b="1" dirty="0">
                    <a:latin typeface="Consolas" panose="020B0609020204030204" pitchFamily="49" charset="0"/>
                  </a:rPr>
                  <a:t>s</a:t>
                </a:r>
              </a:p>
            </p:txBody>
          </p:sp>
        </p:grpSp>
        <p:grpSp>
          <p:nvGrpSpPr>
            <p:cNvPr id="182" name="Group 181">
              <a:extLst>
                <a:ext uri="{FF2B5EF4-FFF2-40B4-BE49-F238E27FC236}">
                  <a16:creationId xmlns:a16="http://schemas.microsoft.com/office/drawing/2014/main" id="{1EECE881-1DC9-4A51-84D4-40161224A0CF}"/>
                </a:ext>
              </a:extLst>
            </p:cNvPr>
            <p:cNvGrpSpPr/>
            <p:nvPr/>
          </p:nvGrpSpPr>
          <p:grpSpPr>
            <a:xfrm>
              <a:off x="6180056" y="1409073"/>
              <a:ext cx="495361" cy="590931"/>
              <a:chOff x="4648200" y="1616403"/>
              <a:chExt cx="457200" cy="530014"/>
            </a:xfrm>
          </p:grpSpPr>
          <p:sp>
            <p:nvSpPr>
              <p:cNvPr id="207" name="Oval 206">
                <a:extLst>
                  <a:ext uri="{FF2B5EF4-FFF2-40B4-BE49-F238E27FC236}">
                    <a16:creationId xmlns:a16="http://schemas.microsoft.com/office/drawing/2014/main" id="{0BE5A38C-51C4-4307-A107-09DCD83B5968}"/>
                  </a:ext>
                </a:extLst>
              </p:cNvPr>
              <p:cNvSpPr/>
              <p:nvPr/>
            </p:nvSpPr>
            <p:spPr>
              <a:xfrm>
                <a:off x="4648200" y="1676400"/>
                <a:ext cx="457200" cy="457200"/>
              </a:xfrm>
              <a:prstGeom prst="ellipse">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8" name="TextBox 207">
                <a:extLst>
                  <a:ext uri="{FF2B5EF4-FFF2-40B4-BE49-F238E27FC236}">
                    <a16:creationId xmlns:a16="http://schemas.microsoft.com/office/drawing/2014/main" id="{416E98F1-8DCE-4160-BEAD-BD445703E096}"/>
                  </a:ext>
                </a:extLst>
              </p:cNvPr>
              <p:cNvSpPr txBox="1"/>
              <p:nvPr/>
            </p:nvSpPr>
            <p:spPr>
              <a:xfrm>
                <a:off x="4724400" y="1616403"/>
                <a:ext cx="304800" cy="530014"/>
              </a:xfrm>
              <a:prstGeom prst="rect">
                <a:avLst/>
              </a:prstGeom>
              <a:noFill/>
            </p:spPr>
            <p:txBody>
              <a:bodyPr wrap="square" rtlCol="0">
                <a:spAutoFit/>
              </a:bodyPr>
              <a:lstStyle/>
              <a:p>
                <a:pPr algn="ctr"/>
                <a:r>
                  <a:rPr lang="en-US" b="1" u="sng" dirty="0">
                    <a:latin typeface="Consolas" panose="020B0609020204030204" pitchFamily="49" charset="0"/>
                  </a:rPr>
                  <a:t>4</a:t>
                </a:r>
              </a:p>
              <a:p>
                <a:pPr algn="ctr">
                  <a:lnSpc>
                    <a:spcPct val="80000"/>
                  </a:lnSpc>
                </a:pPr>
                <a:r>
                  <a:rPr lang="en-US" b="1" dirty="0">
                    <a:latin typeface="Consolas" panose="020B0609020204030204" pitchFamily="49" charset="0"/>
                  </a:rPr>
                  <a:t>e</a:t>
                </a:r>
              </a:p>
            </p:txBody>
          </p:sp>
        </p:grpSp>
        <p:grpSp>
          <p:nvGrpSpPr>
            <p:cNvPr id="183" name="Group 182">
              <a:extLst>
                <a:ext uri="{FF2B5EF4-FFF2-40B4-BE49-F238E27FC236}">
                  <a16:creationId xmlns:a16="http://schemas.microsoft.com/office/drawing/2014/main" id="{F23651DB-BA62-4284-8DFE-A23ABA7D41DD}"/>
                </a:ext>
              </a:extLst>
            </p:cNvPr>
            <p:cNvGrpSpPr/>
            <p:nvPr/>
          </p:nvGrpSpPr>
          <p:grpSpPr>
            <a:xfrm>
              <a:off x="6796090" y="2203605"/>
              <a:ext cx="495361" cy="590931"/>
              <a:chOff x="4648200" y="1616403"/>
              <a:chExt cx="457200" cy="530014"/>
            </a:xfrm>
          </p:grpSpPr>
          <p:sp>
            <p:nvSpPr>
              <p:cNvPr id="205" name="Oval 204">
                <a:extLst>
                  <a:ext uri="{FF2B5EF4-FFF2-40B4-BE49-F238E27FC236}">
                    <a16:creationId xmlns:a16="http://schemas.microsoft.com/office/drawing/2014/main" id="{1394DA76-F5B9-46F7-A804-456A3FB12977}"/>
                  </a:ext>
                </a:extLst>
              </p:cNvPr>
              <p:cNvSpPr/>
              <p:nvPr/>
            </p:nvSpPr>
            <p:spPr>
              <a:xfrm>
                <a:off x="4648200" y="1676400"/>
                <a:ext cx="457200" cy="457200"/>
              </a:xfrm>
              <a:prstGeom prst="ellipse">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6" name="TextBox 205">
                <a:extLst>
                  <a:ext uri="{FF2B5EF4-FFF2-40B4-BE49-F238E27FC236}">
                    <a16:creationId xmlns:a16="http://schemas.microsoft.com/office/drawing/2014/main" id="{77057349-8971-492A-9DD6-3CD4EBAE9A22}"/>
                  </a:ext>
                </a:extLst>
              </p:cNvPr>
              <p:cNvSpPr txBox="1"/>
              <p:nvPr/>
            </p:nvSpPr>
            <p:spPr>
              <a:xfrm>
                <a:off x="4724400" y="1616403"/>
                <a:ext cx="304800" cy="530014"/>
              </a:xfrm>
              <a:prstGeom prst="rect">
                <a:avLst/>
              </a:prstGeom>
              <a:noFill/>
            </p:spPr>
            <p:txBody>
              <a:bodyPr wrap="square" rtlCol="0">
                <a:spAutoFit/>
              </a:bodyPr>
              <a:lstStyle/>
              <a:p>
                <a:pPr algn="ctr"/>
                <a:r>
                  <a:rPr lang="en-US" b="1" u="sng" dirty="0">
                    <a:latin typeface="Consolas" panose="020B0609020204030204" pitchFamily="49" charset="0"/>
                  </a:rPr>
                  <a:t>2</a:t>
                </a:r>
              </a:p>
              <a:p>
                <a:pPr algn="ctr">
                  <a:lnSpc>
                    <a:spcPct val="80000"/>
                  </a:lnSpc>
                </a:pPr>
                <a:r>
                  <a:rPr lang="en-US" b="1" dirty="0">
                    <a:latin typeface="Consolas" panose="020B0609020204030204" pitchFamily="49" charset="0"/>
                  </a:rPr>
                  <a:t>l</a:t>
                </a:r>
              </a:p>
            </p:txBody>
          </p:sp>
        </p:grpSp>
        <p:grpSp>
          <p:nvGrpSpPr>
            <p:cNvPr id="184" name="Group 183">
              <a:extLst>
                <a:ext uri="{FF2B5EF4-FFF2-40B4-BE49-F238E27FC236}">
                  <a16:creationId xmlns:a16="http://schemas.microsoft.com/office/drawing/2014/main" id="{B89A1F17-7B77-43D3-A32A-03533289111D}"/>
                </a:ext>
              </a:extLst>
            </p:cNvPr>
            <p:cNvGrpSpPr/>
            <p:nvPr/>
          </p:nvGrpSpPr>
          <p:grpSpPr>
            <a:xfrm>
              <a:off x="7412123" y="2998137"/>
              <a:ext cx="495361" cy="590931"/>
              <a:chOff x="4648200" y="1616403"/>
              <a:chExt cx="457200" cy="530014"/>
            </a:xfrm>
          </p:grpSpPr>
          <p:sp>
            <p:nvSpPr>
              <p:cNvPr id="203" name="Oval 202">
                <a:extLst>
                  <a:ext uri="{FF2B5EF4-FFF2-40B4-BE49-F238E27FC236}">
                    <a16:creationId xmlns:a16="http://schemas.microsoft.com/office/drawing/2014/main" id="{B7DF115A-7E58-4652-A06B-2041CFF7F398}"/>
                  </a:ext>
                </a:extLst>
              </p:cNvPr>
              <p:cNvSpPr/>
              <p:nvPr/>
            </p:nvSpPr>
            <p:spPr>
              <a:xfrm>
                <a:off x="4648200" y="1676400"/>
                <a:ext cx="457200" cy="457200"/>
              </a:xfrm>
              <a:prstGeom prst="ellipse">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4" name="TextBox 203">
                <a:extLst>
                  <a:ext uri="{FF2B5EF4-FFF2-40B4-BE49-F238E27FC236}">
                    <a16:creationId xmlns:a16="http://schemas.microsoft.com/office/drawing/2014/main" id="{85B34BD3-3F83-47B1-9C10-337A7EF687CF}"/>
                  </a:ext>
                </a:extLst>
              </p:cNvPr>
              <p:cNvSpPr txBox="1"/>
              <p:nvPr/>
            </p:nvSpPr>
            <p:spPr>
              <a:xfrm>
                <a:off x="4724400" y="1616403"/>
                <a:ext cx="304800" cy="530014"/>
              </a:xfrm>
              <a:prstGeom prst="rect">
                <a:avLst/>
              </a:prstGeom>
              <a:noFill/>
            </p:spPr>
            <p:txBody>
              <a:bodyPr wrap="square" rtlCol="0">
                <a:spAutoFit/>
              </a:bodyPr>
              <a:lstStyle/>
              <a:p>
                <a:pPr algn="ctr"/>
                <a:r>
                  <a:rPr lang="en-US" b="1" u="sng" dirty="0">
                    <a:latin typeface="Consolas" panose="020B0609020204030204" pitchFamily="49" charset="0"/>
                  </a:rPr>
                  <a:t>1</a:t>
                </a:r>
              </a:p>
              <a:p>
                <a:pPr algn="ctr">
                  <a:lnSpc>
                    <a:spcPct val="80000"/>
                  </a:lnSpc>
                </a:pPr>
                <a:r>
                  <a:rPr lang="en-US" b="1" dirty="0">
                    <a:latin typeface="Consolas" panose="020B0609020204030204" pitchFamily="49" charset="0"/>
                  </a:rPr>
                  <a:t>n</a:t>
                </a:r>
              </a:p>
            </p:txBody>
          </p:sp>
        </p:grpSp>
        <p:grpSp>
          <p:nvGrpSpPr>
            <p:cNvPr id="185" name="Group 184">
              <a:extLst>
                <a:ext uri="{FF2B5EF4-FFF2-40B4-BE49-F238E27FC236}">
                  <a16:creationId xmlns:a16="http://schemas.microsoft.com/office/drawing/2014/main" id="{58CC0DCF-63FF-4590-8589-BCAE4FB7740B}"/>
                </a:ext>
              </a:extLst>
            </p:cNvPr>
            <p:cNvGrpSpPr/>
            <p:nvPr/>
          </p:nvGrpSpPr>
          <p:grpSpPr>
            <a:xfrm>
              <a:off x="6178481" y="24864"/>
              <a:ext cx="450919" cy="365760"/>
              <a:chOff x="4600121" y="1676400"/>
              <a:chExt cx="416182" cy="328055"/>
            </a:xfrm>
          </p:grpSpPr>
          <p:sp>
            <p:nvSpPr>
              <p:cNvPr id="201" name="Oval 200">
                <a:extLst>
                  <a:ext uri="{FF2B5EF4-FFF2-40B4-BE49-F238E27FC236}">
                    <a16:creationId xmlns:a16="http://schemas.microsoft.com/office/drawing/2014/main" id="{45DC8C4B-5EF3-4499-A4AC-7096470E1475}"/>
                  </a:ext>
                </a:extLst>
              </p:cNvPr>
              <p:cNvSpPr/>
              <p:nvPr/>
            </p:nvSpPr>
            <p:spPr>
              <a:xfrm>
                <a:off x="4648200" y="1676400"/>
                <a:ext cx="337583" cy="328055"/>
              </a:xfrm>
              <a:prstGeom prst="ellipse">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2" name="TextBox 201">
                <a:extLst>
                  <a:ext uri="{FF2B5EF4-FFF2-40B4-BE49-F238E27FC236}">
                    <a16:creationId xmlns:a16="http://schemas.microsoft.com/office/drawing/2014/main" id="{2C96F90D-67CA-4D32-A31F-50E5464D779F}"/>
                  </a:ext>
                </a:extLst>
              </p:cNvPr>
              <p:cNvSpPr txBox="1"/>
              <p:nvPr/>
            </p:nvSpPr>
            <p:spPr>
              <a:xfrm>
                <a:off x="4600121" y="1685283"/>
                <a:ext cx="416182" cy="276050"/>
              </a:xfrm>
              <a:prstGeom prst="rect">
                <a:avLst/>
              </a:prstGeom>
              <a:noFill/>
            </p:spPr>
            <p:txBody>
              <a:bodyPr wrap="square" rtlCol="0">
                <a:spAutoFit/>
              </a:bodyPr>
              <a:lstStyle/>
              <a:p>
                <a:pPr algn="ctr"/>
                <a:r>
                  <a:rPr lang="en-US" sz="1400" b="1" u="sng" dirty="0">
                    <a:latin typeface="Consolas" panose="020B0609020204030204" pitchFamily="49" charset="0"/>
                  </a:rPr>
                  <a:t>13</a:t>
                </a:r>
                <a:endParaRPr lang="en-US" sz="1400" b="1" dirty="0">
                  <a:latin typeface="Consolas" panose="020B0609020204030204" pitchFamily="49" charset="0"/>
                </a:endParaRPr>
              </a:p>
            </p:txBody>
          </p:sp>
        </p:grpSp>
        <p:grpSp>
          <p:nvGrpSpPr>
            <p:cNvPr id="186" name="Group 185">
              <a:extLst>
                <a:ext uri="{FF2B5EF4-FFF2-40B4-BE49-F238E27FC236}">
                  <a16:creationId xmlns:a16="http://schemas.microsoft.com/office/drawing/2014/main" id="{3CC953B9-3DE6-41F6-9751-756A1B00CF61}"/>
                </a:ext>
              </a:extLst>
            </p:cNvPr>
            <p:cNvGrpSpPr/>
            <p:nvPr/>
          </p:nvGrpSpPr>
          <p:grpSpPr>
            <a:xfrm>
              <a:off x="6788081" y="809056"/>
              <a:ext cx="450919" cy="365760"/>
              <a:chOff x="4600121" y="1676400"/>
              <a:chExt cx="416182" cy="328055"/>
            </a:xfrm>
          </p:grpSpPr>
          <p:sp>
            <p:nvSpPr>
              <p:cNvPr id="199" name="Oval 198">
                <a:extLst>
                  <a:ext uri="{FF2B5EF4-FFF2-40B4-BE49-F238E27FC236}">
                    <a16:creationId xmlns:a16="http://schemas.microsoft.com/office/drawing/2014/main" id="{8C1807B0-18F4-4BE8-AD1D-520E9BDDC2AE}"/>
                  </a:ext>
                </a:extLst>
              </p:cNvPr>
              <p:cNvSpPr/>
              <p:nvPr/>
            </p:nvSpPr>
            <p:spPr>
              <a:xfrm>
                <a:off x="4648200" y="1676400"/>
                <a:ext cx="337583" cy="328055"/>
              </a:xfrm>
              <a:prstGeom prst="ellipse">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0" name="TextBox 199">
                <a:extLst>
                  <a:ext uri="{FF2B5EF4-FFF2-40B4-BE49-F238E27FC236}">
                    <a16:creationId xmlns:a16="http://schemas.microsoft.com/office/drawing/2014/main" id="{00B04D00-BBB4-43E9-93B3-587E496D7C54}"/>
                  </a:ext>
                </a:extLst>
              </p:cNvPr>
              <p:cNvSpPr txBox="1"/>
              <p:nvPr/>
            </p:nvSpPr>
            <p:spPr>
              <a:xfrm>
                <a:off x="4600121" y="1685283"/>
                <a:ext cx="416182" cy="276050"/>
              </a:xfrm>
              <a:prstGeom prst="rect">
                <a:avLst/>
              </a:prstGeom>
              <a:noFill/>
            </p:spPr>
            <p:txBody>
              <a:bodyPr wrap="square" rtlCol="0">
                <a:spAutoFit/>
              </a:bodyPr>
              <a:lstStyle/>
              <a:p>
                <a:pPr algn="ctr"/>
                <a:r>
                  <a:rPr lang="en-US" sz="1400" b="1" u="sng" dirty="0">
                    <a:latin typeface="Consolas" panose="020B0609020204030204" pitchFamily="49" charset="0"/>
                  </a:rPr>
                  <a:t>8</a:t>
                </a:r>
                <a:endParaRPr lang="en-US" sz="1400" b="1" dirty="0">
                  <a:latin typeface="Consolas" panose="020B0609020204030204" pitchFamily="49" charset="0"/>
                </a:endParaRPr>
              </a:p>
            </p:txBody>
          </p:sp>
        </p:grpSp>
        <p:grpSp>
          <p:nvGrpSpPr>
            <p:cNvPr id="187" name="Group 186">
              <a:extLst>
                <a:ext uri="{FF2B5EF4-FFF2-40B4-BE49-F238E27FC236}">
                  <a16:creationId xmlns:a16="http://schemas.microsoft.com/office/drawing/2014/main" id="{49A7A128-5217-4BCB-A928-9F5A13DC804C}"/>
                </a:ext>
              </a:extLst>
            </p:cNvPr>
            <p:cNvGrpSpPr/>
            <p:nvPr/>
          </p:nvGrpSpPr>
          <p:grpSpPr>
            <a:xfrm>
              <a:off x="7397681" y="1593248"/>
              <a:ext cx="450919" cy="365760"/>
              <a:chOff x="4600121" y="1676400"/>
              <a:chExt cx="416182" cy="328055"/>
            </a:xfrm>
          </p:grpSpPr>
          <p:sp>
            <p:nvSpPr>
              <p:cNvPr id="197" name="Oval 196">
                <a:extLst>
                  <a:ext uri="{FF2B5EF4-FFF2-40B4-BE49-F238E27FC236}">
                    <a16:creationId xmlns:a16="http://schemas.microsoft.com/office/drawing/2014/main" id="{4B48D210-6229-4A66-9353-7BB40E52516E}"/>
                  </a:ext>
                </a:extLst>
              </p:cNvPr>
              <p:cNvSpPr/>
              <p:nvPr/>
            </p:nvSpPr>
            <p:spPr>
              <a:xfrm>
                <a:off x="4648200" y="1676400"/>
                <a:ext cx="337583" cy="328055"/>
              </a:xfrm>
              <a:prstGeom prst="ellipse">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8" name="TextBox 197">
                <a:extLst>
                  <a:ext uri="{FF2B5EF4-FFF2-40B4-BE49-F238E27FC236}">
                    <a16:creationId xmlns:a16="http://schemas.microsoft.com/office/drawing/2014/main" id="{B76DE32F-E7C0-4399-9871-CF6158CB7679}"/>
                  </a:ext>
                </a:extLst>
              </p:cNvPr>
              <p:cNvSpPr txBox="1"/>
              <p:nvPr/>
            </p:nvSpPr>
            <p:spPr>
              <a:xfrm>
                <a:off x="4600121" y="1685283"/>
                <a:ext cx="416182" cy="276050"/>
              </a:xfrm>
              <a:prstGeom prst="rect">
                <a:avLst/>
              </a:prstGeom>
              <a:noFill/>
            </p:spPr>
            <p:txBody>
              <a:bodyPr wrap="square" rtlCol="0">
                <a:spAutoFit/>
              </a:bodyPr>
              <a:lstStyle/>
              <a:p>
                <a:pPr algn="ctr"/>
                <a:r>
                  <a:rPr lang="en-US" sz="1400" b="1" u="sng" dirty="0">
                    <a:latin typeface="Consolas" panose="020B0609020204030204" pitchFamily="49" charset="0"/>
                  </a:rPr>
                  <a:t>4</a:t>
                </a:r>
                <a:endParaRPr lang="en-US" sz="1400" b="1" dirty="0">
                  <a:latin typeface="Consolas" panose="020B0609020204030204" pitchFamily="49" charset="0"/>
                </a:endParaRPr>
              </a:p>
            </p:txBody>
          </p:sp>
        </p:grpSp>
        <p:grpSp>
          <p:nvGrpSpPr>
            <p:cNvPr id="188" name="Group 187">
              <a:extLst>
                <a:ext uri="{FF2B5EF4-FFF2-40B4-BE49-F238E27FC236}">
                  <a16:creationId xmlns:a16="http://schemas.microsoft.com/office/drawing/2014/main" id="{D05A0A85-2230-4201-AD05-8CB5F88120BD}"/>
                </a:ext>
              </a:extLst>
            </p:cNvPr>
            <p:cNvGrpSpPr/>
            <p:nvPr/>
          </p:nvGrpSpPr>
          <p:grpSpPr>
            <a:xfrm>
              <a:off x="8007281" y="2377440"/>
              <a:ext cx="450919" cy="365760"/>
              <a:chOff x="4600121" y="1676400"/>
              <a:chExt cx="416182" cy="328055"/>
            </a:xfrm>
          </p:grpSpPr>
          <p:sp>
            <p:nvSpPr>
              <p:cNvPr id="195" name="Oval 194">
                <a:extLst>
                  <a:ext uri="{FF2B5EF4-FFF2-40B4-BE49-F238E27FC236}">
                    <a16:creationId xmlns:a16="http://schemas.microsoft.com/office/drawing/2014/main" id="{D77850B2-3341-45AA-BB07-A193A738C76C}"/>
                  </a:ext>
                </a:extLst>
              </p:cNvPr>
              <p:cNvSpPr/>
              <p:nvPr/>
            </p:nvSpPr>
            <p:spPr>
              <a:xfrm>
                <a:off x="4648200" y="1676400"/>
                <a:ext cx="337583" cy="328055"/>
              </a:xfrm>
              <a:prstGeom prst="ellipse">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6" name="TextBox 195">
                <a:extLst>
                  <a:ext uri="{FF2B5EF4-FFF2-40B4-BE49-F238E27FC236}">
                    <a16:creationId xmlns:a16="http://schemas.microsoft.com/office/drawing/2014/main" id="{F84CB434-78FF-4CBF-8258-00A406B706A0}"/>
                  </a:ext>
                </a:extLst>
              </p:cNvPr>
              <p:cNvSpPr txBox="1"/>
              <p:nvPr/>
            </p:nvSpPr>
            <p:spPr>
              <a:xfrm>
                <a:off x="4600121" y="1685283"/>
                <a:ext cx="416182" cy="276050"/>
              </a:xfrm>
              <a:prstGeom prst="rect">
                <a:avLst/>
              </a:prstGeom>
              <a:noFill/>
            </p:spPr>
            <p:txBody>
              <a:bodyPr wrap="square" rtlCol="0">
                <a:spAutoFit/>
              </a:bodyPr>
              <a:lstStyle/>
              <a:p>
                <a:pPr algn="ctr"/>
                <a:r>
                  <a:rPr lang="en-US" sz="1400" b="1" u="sng" dirty="0">
                    <a:latin typeface="Consolas" panose="020B0609020204030204" pitchFamily="49" charset="0"/>
                  </a:rPr>
                  <a:t>2</a:t>
                </a:r>
                <a:endParaRPr lang="en-US" sz="1400" b="1" dirty="0">
                  <a:latin typeface="Consolas" panose="020B0609020204030204" pitchFamily="49" charset="0"/>
                </a:endParaRPr>
              </a:p>
            </p:txBody>
          </p:sp>
        </p:grpSp>
        <p:sp>
          <p:nvSpPr>
            <p:cNvPr id="189" name="TextBox 188">
              <a:extLst>
                <a:ext uri="{FF2B5EF4-FFF2-40B4-BE49-F238E27FC236}">
                  <a16:creationId xmlns:a16="http://schemas.microsoft.com/office/drawing/2014/main" id="{F5819727-A33B-44E5-AE65-36A7A1BE762E}"/>
                </a:ext>
              </a:extLst>
            </p:cNvPr>
            <p:cNvSpPr txBox="1"/>
            <p:nvPr/>
          </p:nvSpPr>
          <p:spPr>
            <a:xfrm>
              <a:off x="6497293" y="1039741"/>
              <a:ext cx="228641" cy="369332"/>
            </a:xfrm>
            <a:prstGeom prst="rect">
              <a:avLst/>
            </a:prstGeom>
            <a:noFill/>
          </p:spPr>
          <p:txBody>
            <a:bodyPr wrap="square" rtlCol="0">
              <a:spAutoFit/>
            </a:bodyPr>
            <a:lstStyle/>
            <a:p>
              <a:pPr algn="ctr"/>
              <a:r>
                <a:rPr lang="en-US" b="1" dirty="0">
                  <a:latin typeface="Consolas" panose="020B0609020204030204" pitchFamily="49" charset="0"/>
                </a:rPr>
                <a:t>0</a:t>
              </a:r>
            </a:p>
          </p:txBody>
        </p:sp>
        <p:sp>
          <p:nvSpPr>
            <p:cNvPr id="190" name="TextBox 189">
              <a:extLst>
                <a:ext uri="{FF2B5EF4-FFF2-40B4-BE49-F238E27FC236}">
                  <a16:creationId xmlns:a16="http://schemas.microsoft.com/office/drawing/2014/main" id="{C4246AD8-6D46-4A5F-8D61-7D8A69467F53}"/>
                </a:ext>
              </a:extLst>
            </p:cNvPr>
            <p:cNvSpPr txBox="1"/>
            <p:nvPr/>
          </p:nvSpPr>
          <p:spPr>
            <a:xfrm>
              <a:off x="7335452" y="1039741"/>
              <a:ext cx="228641" cy="369332"/>
            </a:xfrm>
            <a:prstGeom prst="rect">
              <a:avLst/>
            </a:prstGeom>
            <a:noFill/>
          </p:spPr>
          <p:txBody>
            <a:bodyPr wrap="square" rtlCol="0">
              <a:spAutoFit/>
            </a:bodyPr>
            <a:lstStyle/>
            <a:p>
              <a:pPr algn="ctr"/>
              <a:r>
                <a:rPr lang="en-US" b="1" dirty="0">
                  <a:latin typeface="Consolas" panose="020B0609020204030204" pitchFamily="49" charset="0"/>
                </a:rPr>
                <a:t>1</a:t>
              </a:r>
            </a:p>
          </p:txBody>
        </p:sp>
        <p:sp>
          <p:nvSpPr>
            <p:cNvPr id="191" name="TextBox 190">
              <a:extLst>
                <a:ext uri="{FF2B5EF4-FFF2-40B4-BE49-F238E27FC236}">
                  <a16:creationId xmlns:a16="http://schemas.microsoft.com/office/drawing/2014/main" id="{B4031A41-BA13-4809-96DE-5360B7399DB0}"/>
                </a:ext>
              </a:extLst>
            </p:cNvPr>
            <p:cNvSpPr txBox="1"/>
            <p:nvPr/>
          </p:nvSpPr>
          <p:spPr>
            <a:xfrm>
              <a:off x="7106893" y="1838927"/>
              <a:ext cx="228641" cy="369332"/>
            </a:xfrm>
            <a:prstGeom prst="rect">
              <a:avLst/>
            </a:prstGeom>
            <a:noFill/>
          </p:spPr>
          <p:txBody>
            <a:bodyPr wrap="square" rtlCol="0">
              <a:spAutoFit/>
            </a:bodyPr>
            <a:lstStyle/>
            <a:p>
              <a:pPr algn="ctr"/>
              <a:r>
                <a:rPr lang="en-US" b="1" dirty="0">
                  <a:latin typeface="Consolas" panose="020B0609020204030204" pitchFamily="49" charset="0"/>
                </a:rPr>
                <a:t>0</a:t>
              </a:r>
            </a:p>
          </p:txBody>
        </p:sp>
        <p:sp>
          <p:nvSpPr>
            <p:cNvPr id="192" name="TextBox 191">
              <a:extLst>
                <a:ext uri="{FF2B5EF4-FFF2-40B4-BE49-F238E27FC236}">
                  <a16:creationId xmlns:a16="http://schemas.microsoft.com/office/drawing/2014/main" id="{313F7FB9-1B01-4737-8F0E-6F87521720CA}"/>
                </a:ext>
              </a:extLst>
            </p:cNvPr>
            <p:cNvSpPr txBox="1"/>
            <p:nvPr/>
          </p:nvSpPr>
          <p:spPr>
            <a:xfrm>
              <a:off x="7945052" y="1838927"/>
              <a:ext cx="228641" cy="369332"/>
            </a:xfrm>
            <a:prstGeom prst="rect">
              <a:avLst/>
            </a:prstGeom>
            <a:noFill/>
          </p:spPr>
          <p:txBody>
            <a:bodyPr wrap="square" rtlCol="0">
              <a:spAutoFit/>
            </a:bodyPr>
            <a:lstStyle/>
            <a:p>
              <a:pPr algn="ctr"/>
              <a:r>
                <a:rPr lang="en-US" b="1" dirty="0">
                  <a:latin typeface="Consolas" panose="020B0609020204030204" pitchFamily="49" charset="0"/>
                </a:rPr>
                <a:t>1</a:t>
              </a:r>
            </a:p>
          </p:txBody>
        </p:sp>
        <p:sp>
          <p:nvSpPr>
            <p:cNvPr id="193" name="TextBox 192">
              <a:extLst>
                <a:ext uri="{FF2B5EF4-FFF2-40B4-BE49-F238E27FC236}">
                  <a16:creationId xmlns:a16="http://schemas.microsoft.com/office/drawing/2014/main" id="{C1EFF714-BCFD-467D-8C17-913879B3A557}"/>
                </a:ext>
              </a:extLst>
            </p:cNvPr>
            <p:cNvSpPr txBox="1"/>
            <p:nvPr/>
          </p:nvSpPr>
          <p:spPr>
            <a:xfrm>
              <a:off x="7702519" y="2595580"/>
              <a:ext cx="228641" cy="369332"/>
            </a:xfrm>
            <a:prstGeom prst="rect">
              <a:avLst/>
            </a:prstGeom>
            <a:noFill/>
          </p:spPr>
          <p:txBody>
            <a:bodyPr wrap="square" rtlCol="0">
              <a:spAutoFit/>
            </a:bodyPr>
            <a:lstStyle/>
            <a:p>
              <a:pPr algn="ctr"/>
              <a:r>
                <a:rPr lang="en-US" b="1" dirty="0">
                  <a:latin typeface="Consolas" panose="020B0609020204030204" pitchFamily="49" charset="0"/>
                </a:rPr>
                <a:t>0</a:t>
              </a:r>
            </a:p>
          </p:txBody>
        </p:sp>
        <p:sp>
          <p:nvSpPr>
            <p:cNvPr id="194" name="TextBox 193">
              <a:extLst>
                <a:ext uri="{FF2B5EF4-FFF2-40B4-BE49-F238E27FC236}">
                  <a16:creationId xmlns:a16="http://schemas.microsoft.com/office/drawing/2014/main" id="{BBD844F0-3864-4DD6-9DF8-AA77E538E918}"/>
                </a:ext>
              </a:extLst>
            </p:cNvPr>
            <p:cNvSpPr txBox="1"/>
            <p:nvPr/>
          </p:nvSpPr>
          <p:spPr>
            <a:xfrm>
              <a:off x="8540678" y="2595580"/>
              <a:ext cx="228641" cy="369332"/>
            </a:xfrm>
            <a:prstGeom prst="rect">
              <a:avLst/>
            </a:prstGeom>
            <a:noFill/>
          </p:spPr>
          <p:txBody>
            <a:bodyPr wrap="square" rtlCol="0">
              <a:spAutoFit/>
            </a:bodyPr>
            <a:lstStyle/>
            <a:p>
              <a:pPr algn="ctr"/>
              <a:r>
                <a:rPr lang="en-US" b="1" dirty="0">
                  <a:latin typeface="Consolas" panose="020B0609020204030204" pitchFamily="49" charset="0"/>
                </a:rPr>
                <a:t>1</a:t>
              </a:r>
            </a:p>
          </p:txBody>
        </p:sp>
      </p:grpSp>
    </p:spTree>
    <p:extLst>
      <p:ext uri="{BB962C8B-B14F-4D97-AF65-F5344CB8AC3E}">
        <p14:creationId xmlns:p14="http://schemas.microsoft.com/office/powerpoint/2010/main" val="2905650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fade">
                                      <p:cBhvr>
                                        <p:cTn id="37" dur="500"/>
                                        <p:tgtEl>
                                          <p:spTgt spid="11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72"/>
                                        </p:tgtEl>
                                        <p:attrNameLst>
                                          <p:attrName>style.visibility</p:attrName>
                                        </p:attrNameLst>
                                      </p:cBhvr>
                                      <p:to>
                                        <p:strVal val="visible"/>
                                      </p:to>
                                    </p:set>
                                    <p:animEffect transition="in" filter="fade">
                                      <p:cBhvr>
                                        <p:cTn id="42" dur="500"/>
                                        <p:tgtEl>
                                          <p:spTgt spid="72"/>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500"/>
                                        <p:tgtEl>
                                          <p:spTgt spid="115"/>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76"/>
                                        </p:tgtEl>
                                        <p:attrNameLst>
                                          <p:attrName>style.visibility</p:attrName>
                                        </p:attrNameLst>
                                      </p:cBhvr>
                                      <p:to>
                                        <p:strVal val="visible"/>
                                      </p:to>
                                    </p:set>
                                    <p:animEffect transition="in" filter="fade">
                                      <p:cBhvr>
                                        <p:cTn id="52" dur="500"/>
                                        <p:tgtEl>
                                          <p:spTgt spid="7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fade">
                                      <p:cBhvr>
                                        <p:cTn id="57" dur="500"/>
                                        <p:tgtEl>
                                          <p:spTgt spid="116"/>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82"/>
                                        </p:tgtEl>
                                        <p:attrNameLst>
                                          <p:attrName>style.visibility</p:attrName>
                                        </p:attrNameLst>
                                      </p:cBhvr>
                                      <p:to>
                                        <p:strVal val="visible"/>
                                      </p:to>
                                    </p:set>
                                    <p:animEffect transition="in" filter="fade">
                                      <p:cBhvr>
                                        <p:cTn id="62" dur="500"/>
                                        <p:tgtEl>
                                          <p:spTgt spid="82"/>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fade">
                                      <p:cBhvr>
                                        <p:cTn id="67" dur="500"/>
                                        <p:tgtEl>
                                          <p:spTgt spid="117"/>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93"/>
                                        </p:tgtEl>
                                        <p:attrNameLst>
                                          <p:attrName>style.visibility</p:attrName>
                                        </p:attrNameLst>
                                      </p:cBhvr>
                                      <p:to>
                                        <p:strVal val="visible"/>
                                      </p:to>
                                    </p:set>
                                    <p:animEffect transition="in" filter="fade">
                                      <p:cBhvr>
                                        <p:cTn id="72" dur="500"/>
                                        <p:tgtEl>
                                          <p:spTgt spid="93"/>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118"/>
                                        </p:tgtEl>
                                        <p:attrNameLst>
                                          <p:attrName>style.visibility</p:attrName>
                                        </p:attrNameLst>
                                      </p:cBhvr>
                                      <p:to>
                                        <p:strVal val="visible"/>
                                      </p:to>
                                    </p:set>
                                    <p:animEffect transition="in" filter="fade">
                                      <p:cBhvr>
                                        <p:cTn id="77" dur="500"/>
                                        <p:tgtEl>
                                          <p:spTgt spid="118"/>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fade">
                                      <p:cBhvr>
                                        <p:cTn id="82" dur="500"/>
                                        <p:tgtEl>
                                          <p:spTgt spid="101"/>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500"/>
                                        <p:tgtEl>
                                          <p:spTgt spid="121"/>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105"/>
                                        </p:tgtEl>
                                        <p:attrNameLst>
                                          <p:attrName>style.visibility</p:attrName>
                                        </p:attrNameLst>
                                      </p:cBhvr>
                                      <p:to>
                                        <p:strVal val="visible"/>
                                      </p:to>
                                    </p:set>
                                    <p:animEffect transition="in" filter="fade">
                                      <p:cBhvr>
                                        <p:cTn id="92" dur="500"/>
                                        <p:tgtEl>
                                          <p:spTgt spid="10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122"/>
                                        </p:tgtEl>
                                        <p:attrNameLst>
                                          <p:attrName>style.visibility</p:attrName>
                                        </p:attrNameLst>
                                      </p:cBhvr>
                                      <p:to>
                                        <p:strVal val="visible"/>
                                      </p:to>
                                    </p:set>
                                    <p:animEffect transition="in" filter="fade">
                                      <p:cBhvr>
                                        <p:cTn id="97" dur="500"/>
                                        <p:tgtEl>
                                          <p:spTgt spid="122"/>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10"/>
                                        </p:tgtEl>
                                        <p:attrNameLst>
                                          <p:attrName>style.visibility</p:attrName>
                                        </p:attrNameLst>
                                      </p:cBhvr>
                                      <p:to>
                                        <p:strVal val="visible"/>
                                      </p:to>
                                    </p:set>
                                    <p:animEffect transition="in" filter="fade">
                                      <p:cBhvr>
                                        <p:cTn id="102" dur="500"/>
                                        <p:tgtEl>
                                          <p:spTgt spid="110"/>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131"/>
                                        </p:tgtEl>
                                        <p:attrNameLst>
                                          <p:attrName>style.visibility</p:attrName>
                                        </p:attrNameLst>
                                      </p:cBhvr>
                                      <p:to>
                                        <p:strVal val="visible"/>
                                      </p:to>
                                    </p:set>
                                    <p:animEffect transition="in" filter="fade">
                                      <p:cBhvr>
                                        <p:cTn id="107" dur="500"/>
                                        <p:tgtEl>
                                          <p:spTgt spid="131"/>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nodeType="clickEffect">
                                  <p:stCondLst>
                                    <p:cond delay="0"/>
                                  </p:stCondLst>
                                  <p:childTnLst>
                                    <p:set>
                                      <p:cBhvr>
                                        <p:cTn id="111" dur="1" fill="hold">
                                          <p:stCondLst>
                                            <p:cond delay="0"/>
                                          </p:stCondLst>
                                        </p:cTn>
                                        <p:tgtEl>
                                          <p:spTgt spid="149"/>
                                        </p:tgtEl>
                                        <p:attrNameLst>
                                          <p:attrName>style.visibility</p:attrName>
                                        </p:attrNameLst>
                                      </p:cBhvr>
                                      <p:to>
                                        <p:strVal val="visible"/>
                                      </p:to>
                                    </p:set>
                                    <p:animEffect transition="in" filter="fade">
                                      <p:cBhvr>
                                        <p:cTn id="112" dur="500"/>
                                        <p:tgtEl>
                                          <p:spTgt spid="14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132"/>
                                        </p:tgtEl>
                                        <p:attrNameLst>
                                          <p:attrName>style.visibility</p:attrName>
                                        </p:attrNameLst>
                                      </p:cBhvr>
                                      <p:to>
                                        <p:strVal val="visible"/>
                                      </p:to>
                                    </p:set>
                                    <p:animEffect transition="in" filter="fade">
                                      <p:cBhvr>
                                        <p:cTn id="117" dur="500"/>
                                        <p:tgtEl>
                                          <p:spTgt spid="132"/>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nodeType="clickEffect">
                                  <p:stCondLst>
                                    <p:cond delay="0"/>
                                  </p:stCondLst>
                                  <p:childTnLst>
                                    <p:set>
                                      <p:cBhvr>
                                        <p:cTn id="121" dur="1" fill="hold">
                                          <p:stCondLst>
                                            <p:cond delay="0"/>
                                          </p:stCondLst>
                                        </p:cTn>
                                        <p:tgtEl>
                                          <p:spTgt spid="153"/>
                                        </p:tgtEl>
                                        <p:attrNameLst>
                                          <p:attrName>style.visibility</p:attrName>
                                        </p:attrNameLst>
                                      </p:cBhvr>
                                      <p:to>
                                        <p:strVal val="visible"/>
                                      </p:to>
                                    </p:set>
                                    <p:animEffect transition="in" filter="fade">
                                      <p:cBhvr>
                                        <p:cTn id="122" dur="500"/>
                                        <p:tgtEl>
                                          <p:spTgt spid="153"/>
                                        </p:tgtEl>
                                      </p:cBhvr>
                                    </p:animEffect>
                                  </p:childTnLst>
                                </p:cTn>
                              </p:par>
                            </p:childTnLst>
                          </p:cTn>
                        </p:par>
                      </p:childTnLst>
                    </p:cTn>
                  </p:par>
                  <p:par>
                    <p:cTn id="123" fill="hold">
                      <p:stCondLst>
                        <p:cond delay="indefinite"/>
                      </p:stCondLst>
                      <p:childTnLst>
                        <p:par>
                          <p:cTn id="124" fill="hold">
                            <p:stCondLst>
                              <p:cond delay="0"/>
                            </p:stCondLst>
                            <p:childTnLst>
                              <p:par>
                                <p:cTn id="125" presetID="10" presetClass="entr" presetSubtype="0" fill="hold" grpId="0" nodeType="clickEffect">
                                  <p:stCondLst>
                                    <p:cond delay="0"/>
                                  </p:stCondLst>
                                  <p:childTnLst>
                                    <p:set>
                                      <p:cBhvr>
                                        <p:cTn id="126" dur="1" fill="hold">
                                          <p:stCondLst>
                                            <p:cond delay="0"/>
                                          </p:stCondLst>
                                        </p:cTn>
                                        <p:tgtEl>
                                          <p:spTgt spid="133"/>
                                        </p:tgtEl>
                                        <p:attrNameLst>
                                          <p:attrName>style.visibility</p:attrName>
                                        </p:attrNameLst>
                                      </p:cBhvr>
                                      <p:to>
                                        <p:strVal val="visible"/>
                                      </p:to>
                                    </p:set>
                                    <p:animEffect transition="in" filter="fade">
                                      <p:cBhvr>
                                        <p:cTn id="127" dur="500"/>
                                        <p:tgtEl>
                                          <p:spTgt spid="133"/>
                                        </p:tgtEl>
                                      </p:cBhvr>
                                    </p:animEffect>
                                  </p:childTnLst>
                                </p:cTn>
                              </p:par>
                            </p:childTnLst>
                          </p:cTn>
                        </p:par>
                      </p:childTnLst>
                    </p:cTn>
                  </p:par>
                  <p:par>
                    <p:cTn id="128" fill="hold">
                      <p:stCondLst>
                        <p:cond delay="indefinite"/>
                      </p:stCondLst>
                      <p:childTnLst>
                        <p:par>
                          <p:cTn id="129" fill="hold">
                            <p:stCondLst>
                              <p:cond delay="0"/>
                            </p:stCondLst>
                            <p:childTnLst>
                              <p:par>
                                <p:cTn id="130" presetID="10" presetClass="entr" presetSubtype="0" fill="hold" nodeType="clickEffect">
                                  <p:stCondLst>
                                    <p:cond delay="0"/>
                                  </p:stCondLst>
                                  <p:childTnLst>
                                    <p:set>
                                      <p:cBhvr>
                                        <p:cTn id="131" dur="1" fill="hold">
                                          <p:stCondLst>
                                            <p:cond delay="0"/>
                                          </p:stCondLst>
                                        </p:cTn>
                                        <p:tgtEl>
                                          <p:spTgt spid="157"/>
                                        </p:tgtEl>
                                        <p:attrNameLst>
                                          <p:attrName>style.visibility</p:attrName>
                                        </p:attrNameLst>
                                      </p:cBhvr>
                                      <p:to>
                                        <p:strVal val="visible"/>
                                      </p:to>
                                    </p:set>
                                    <p:animEffect transition="in" filter="fade">
                                      <p:cBhvr>
                                        <p:cTn id="132" dur="500"/>
                                        <p:tgtEl>
                                          <p:spTgt spid="157"/>
                                        </p:tgtEl>
                                      </p:cBhvr>
                                    </p:animEffect>
                                  </p:childTnLst>
                                </p:cTn>
                              </p:par>
                            </p:childTnLst>
                          </p:cTn>
                        </p:par>
                      </p:childTnLst>
                    </p:cTn>
                  </p:par>
                  <p:par>
                    <p:cTn id="133" fill="hold">
                      <p:stCondLst>
                        <p:cond delay="indefinite"/>
                      </p:stCondLst>
                      <p:childTnLst>
                        <p:par>
                          <p:cTn id="134" fill="hold">
                            <p:stCondLst>
                              <p:cond delay="0"/>
                            </p:stCondLst>
                            <p:childTnLst>
                              <p:par>
                                <p:cTn id="135" presetID="10" presetClass="entr" presetSubtype="0" fill="hold" grpId="0" nodeType="clickEffect">
                                  <p:stCondLst>
                                    <p:cond delay="0"/>
                                  </p:stCondLst>
                                  <p:childTnLst>
                                    <p:set>
                                      <p:cBhvr>
                                        <p:cTn id="136" dur="1" fill="hold">
                                          <p:stCondLst>
                                            <p:cond delay="0"/>
                                          </p:stCondLst>
                                        </p:cTn>
                                        <p:tgtEl>
                                          <p:spTgt spid="139"/>
                                        </p:tgtEl>
                                        <p:attrNameLst>
                                          <p:attrName>style.visibility</p:attrName>
                                        </p:attrNameLst>
                                      </p:cBhvr>
                                      <p:to>
                                        <p:strVal val="visible"/>
                                      </p:to>
                                    </p:set>
                                    <p:animEffect transition="in" filter="fade">
                                      <p:cBhvr>
                                        <p:cTn id="137" dur="500"/>
                                        <p:tgtEl>
                                          <p:spTgt spid="139"/>
                                        </p:tgtEl>
                                      </p:cBhvr>
                                    </p:animEffect>
                                  </p:childTnLst>
                                </p:cTn>
                              </p:par>
                            </p:childTnLst>
                          </p:cTn>
                        </p:par>
                      </p:childTnLst>
                    </p:cTn>
                  </p:par>
                  <p:par>
                    <p:cTn id="138" fill="hold">
                      <p:stCondLst>
                        <p:cond delay="indefinite"/>
                      </p:stCondLst>
                      <p:childTnLst>
                        <p:par>
                          <p:cTn id="139" fill="hold">
                            <p:stCondLst>
                              <p:cond delay="0"/>
                            </p:stCondLst>
                            <p:childTnLst>
                              <p:par>
                                <p:cTn id="140" presetID="10" presetClass="entr" presetSubtype="0" fill="hold" nodeType="clickEffect">
                                  <p:stCondLst>
                                    <p:cond delay="0"/>
                                  </p:stCondLst>
                                  <p:childTnLst>
                                    <p:set>
                                      <p:cBhvr>
                                        <p:cTn id="141" dur="1" fill="hold">
                                          <p:stCondLst>
                                            <p:cond delay="0"/>
                                          </p:stCondLst>
                                        </p:cTn>
                                        <p:tgtEl>
                                          <p:spTgt spid="161"/>
                                        </p:tgtEl>
                                        <p:attrNameLst>
                                          <p:attrName>style.visibility</p:attrName>
                                        </p:attrNameLst>
                                      </p:cBhvr>
                                      <p:to>
                                        <p:strVal val="visible"/>
                                      </p:to>
                                    </p:set>
                                    <p:animEffect transition="in" filter="fade">
                                      <p:cBhvr>
                                        <p:cTn id="142" dur="500"/>
                                        <p:tgtEl>
                                          <p:spTgt spid="161"/>
                                        </p:tgtEl>
                                      </p:cBhvr>
                                    </p:animEffect>
                                  </p:childTnLst>
                                </p:cTn>
                              </p:par>
                            </p:childTnLst>
                          </p:cTn>
                        </p:par>
                      </p:childTnLst>
                    </p:cTn>
                  </p:par>
                  <p:par>
                    <p:cTn id="143" fill="hold">
                      <p:stCondLst>
                        <p:cond delay="indefinite"/>
                      </p:stCondLst>
                      <p:childTnLst>
                        <p:par>
                          <p:cTn id="144" fill="hold">
                            <p:stCondLst>
                              <p:cond delay="0"/>
                            </p:stCondLst>
                            <p:childTnLst>
                              <p:par>
                                <p:cTn id="145" presetID="10" presetClass="entr" presetSubtype="0" fill="hold" grpId="0" nodeType="clickEffect">
                                  <p:stCondLst>
                                    <p:cond delay="0"/>
                                  </p:stCondLst>
                                  <p:childTnLst>
                                    <p:set>
                                      <p:cBhvr>
                                        <p:cTn id="146" dur="1" fill="hold">
                                          <p:stCondLst>
                                            <p:cond delay="0"/>
                                          </p:stCondLst>
                                        </p:cTn>
                                        <p:tgtEl>
                                          <p:spTgt spid="148"/>
                                        </p:tgtEl>
                                        <p:attrNameLst>
                                          <p:attrName>style.visibility</p:attrName>
                                        </p:attrNameLst>
                                      </p:cBhvr>
                                      <p:to>
                                        <p:strVal val="visible"/>
                                      </p:to>
                                    </p:set>
                                    <p:animEffect transition="in" filter="fade">
                                      <p:cBhvr>
                                        <p:cTn id="147" dur="500"/>
                                        <p:tgtEl>
                                          <p:spTgt spid="148"/>
                                        </p:tgtEl>
                                      </p:cBhvr>
                                    </p:animEffect>
                                  </p:childTnLst>
                                </p:cTn>
                              </p:par>
                            </p:childTnLst>
                          </p:cTn>
                        </p:par>
                      </p:childTnLst>
                    </p:cTn>
                  </p:par>
                  <p:par>
                    <p:cTn id="148" fill="hold">
                      <p:stCondLst>
                        <p:cond delay="indefinite"/>
                      </p:stCondLst>
                      <p:childTnLst>
                        <p:par>
                          <p:cTn id="149" fill="hold">
                            <p:stCondLst>
                              <p:cond delay="0"/>
                            </p:stCondLst>
                            <p:childTnLst>
                              <p:par>
                                <p:cTn id="150" presetID="10" presetClass="entr" presetSubtype="0" fill="hold" nodeType="clickEffect">
                                  <p:stCondLst>
                                    <p:cond delay="0"/>
                                  </p:stCondLst>
                                  <p:childTnLst>
                                    <p:set>
                                      <p:cBhvr>
                                        <p:cTn id="151" dur="1" fill="hold">
                                          <p:stCondLst>
                                            <p:cond delay="0"/>
                                          </p:stCondLst>
                                        </p:cTn>
                                        <p:tgtEl>
                                          <p:spTgt spid="165"/>
                                        </p:tgtEl>
                                        <p:attrNameLst>
                                          <p:attrName>style.visibility</p:attrName>
                                        </p:attrNameLst>
                                      </p:cBhvr>
                                      <p:to>
                                        <p:strVal val="visible"/>
                                      </p:to>
                                    </p:set>
                                    <p:animEffect transition="in" filter="fade">
                                      <p:cBhvr>
                                        <p:cTn id="152" dur="500"/>
                                        <p:tgtEl>
                                          <p:spTgt spid="165"/>
                                        </p:tgtEl>
                                      </p:cBhvr>
                                    </p:animEffect>
                                  </p:childTnLst>
                                </p:cTn>
                              </p:par>
                            </p:childTnLst>
                          </p:cTn>
                        </p:par>
                      </p:childTnLst>
                    </p:cTn>
                  </p:par>
                  <p:par>
                    <p:cTn id="153" fill="hold">
                      <p:stCondLst>
                        <p:cond delay="indefinite"/>
                      </p:stCondLst>
                      <p:childTnLst>
                        <p:par>
                          <p:cTn id="154" fill="hold">
                            <p:stCondLst>
                              <p:cond delay="0"/>
                            </p:stCondLst>
                            <p:childTnLst>
                              <p:par>
                                <p:cTn id="155" presetID="10" presetClass="entr" presetSubtype="0" fill="hold" grpId="0" nodeType="clickEffect">
                                  <p:stCondLst>
                                    <p:cond delay="0"/>
                                  </p:stCondLst>
                                  <p:childTnLst>
                                    <p:set>
                                      <p:cBhvr>
                                        <p:cTn id="156" dur="1" fill="hold">
                                          <p:stCondLst>
                                            <p:cond delay="0"/>
                                          </p:stCondLst>
                                        </p:cTn>
                                        <p:tgtEl>
                                          <p:spTgt spid="141"/>
                                        </p:tgtEl>
                                        <p:attrNameLst>
                                          <p:attrName>style.visibility</p:attrName>
                                        </p:attrNameLst>
                                      </p:cBhvr>
                                      <p:to>
                                        <p:strVal val="visible"/>
                                      </p:to>
                                    </p:set>
                                    <p:animEffect transition="in" filter="fade">
                                      <p:cBhvr>
                                        <p:cTn id="157" dur="500"/>
                                        <p:tgtEl>
                                          <p:spTgt spid="141"/>
                                        </p:tgtEl>
                                      </p:cBhvr>
                                    </p:animEffect>
                                  </p:childTnLst>
                                </p:cTn>
                              </p:par>
                            </p:childTnLst>
                          </p:cTn>
                        </p:par>
                      </p:childTnLst>
                    </p:cTn>
                  </p:par>
                  <p:par>
                    <p:cTn id="158" fill="hold">
                      <p:stCondLst>
                        <p:cond delay="indefinite"/>
                      </p:stCondLst>
                      <p:childTnLst>
                        <p:par>
                          <p:cTn id="159" fill="hold">
                            <p:stCondLst>
                              <p:cond delay="0"/>
                            </p:stCondLst>
                            <p:childTnLst>
                              <p:par>
                                <p:cTn id="160" presetID="10" presetClass="entr" presetSubtype="0" fill="hold" grpId="0" nodeType="clickEffect">
                                  <p:stCondLst>
                                    <p:cond delay="0"/>
                                  </p:stCondLst>
                                  <p:childTnLst>
                                    <p:set>
                                      <p:cBhvr>
                                        <p:cTn id="161" dur="1" fill="hold">
                                          <p:stCondLst>
                                            <p:cond delay="0"/>
                                          </p:stCondLst>
                                        </p:cTn>
                                        <p:tgtEl>
                                          <p:spTgt spid="166"/>
                                        </p:tgtEl>
                                        <p:attrNameLst>
                                          <p:attrName>style.visibility</p:attrName>
                                        </p:attrNameLst>
                                      </p:cBhvr>
                                      <p:to>
                                        <p:strVal val="visible"/>
                                      </p:to>
                                    </p:set>
                                    <p:animEffect transition="in" filter="fade">
                                      <p:cBhvr>
                                        <p:cTn id="162"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p:bldP spid="4" grpId="0"/>
      <p:bldP spid="5" grpId="0"/>
      <p:bldP spid="6" grpId="0"/>
      <p:bldP spid="7" grpId="0"/>
      <p:bldP spid="8" grpId="0"/>
      <p:bldP spid="114" grpId="0"/>
      <p:bldP spid="115" grpId="0"/>
      <p:bldP spid="116" grpId="0"/>
      <p:bldP spid="117" grpId="0"/>
      <p:bldP spid="118" grpId="0"/>
      <p:bldP spid="121" grpId="0"/>
      <p:bldP spid="122" grpId="0"/>
      <p:bldP spid="131" grpId="0"/>
      <p:bldP spid="132" grpId="0"/>
      <p:bldP spid="133" grpId="0"/>
      <p:bldP spid="139" grpId="0"/>
      <p:bldP spid="141" grpId="0"/>
      <p:bldP spid="14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to build Huffman Tree</a:t>
            </a:r>
          </a:p>
        </p:txBody>
      </p:sp>
      <p:sp>
        <p:nvSpPr>
          <p:cNvPr id="3" name="Content Placeholder 2"/>
          <p:cNvSpPr>
            <a:spLocks noGrp="1"/>
          </p:cNvSpPr>
          <p:nvPr>
            <p:ph sz="quarter" idx="1"/>
          </p:nvPr>
        </p:nvSpPr>
        <p:spPr>
          <a:xfrm>
            <a:off x="572493" y="1326995"/>
            <a:ext cx="10047884" cy="5360852"/>
          </a:xfrm>
        </p:spPr>
        <p:txBody>
          <a:bodyPr/>
          <a:lstStyle/>
          <a:p>
            <a:r>
              <a:rPr lang="en-US" dirty="0"/>
              <a:t>Input: array of unique characters with their frequency of occurrences. </a:t>
            </a:r>
          </a:p>
          <a:p>
            <a:pPr marL="823913" lvl="1" indent="-457200">
              <a:spcBef>
                <a:spcPts val="1800"/>
              </a:spcBef>
              <a:buClr>
                <a:schemeClr val="tx1"/>
              </a:buClr>
              <a:buSzPct val="110000"/>
              <a:buFont typeface="+mj-lt"/>
              <a:buAutoNum type="arabicPeriod"/>
            </a:pPr>
            <a:r>
              <a:rPr lang="en-US" dirty="0"/>
              <a:t>Create a leaf node for each unique character and build a min-heap of all leaf nodes.</a:t>
            </a:r>
          </a:p>
          <a:p>
            <a:pPr marL="1143000" lvl="2" indent="-342900">
              <a:buClr>
                <a:schemeClr val="tx1"/>
              </a:buClr>
              <a:buSzPct val="110000"/>
              <a:buFont typeface="Wingdings" panose="05000000000000000000" pitchFamily="2" charset="2"/>
              <a:buChar char="§"/>
            </a:pPr>
            <a:r>
              <a:rPr lang="en-US" dirty="0"/>
              <a:t>Min-heap is used as a priority queue.</a:t>
            </a:r>
          </a:p>
          <a:p>
            <a:pPr marL="1143000" lvl="2" indent="-342900">
              <a:buClr>
                <a:schemeClr val="tx1"/>
              </a:buClr>
              <a:buSzPct val="110000"/>
              <a:buFont typeface="Wingdings" panose="05000000000000000000" pitchFamily="2" charset="2"/>
              <a:buChar char="§"/>
            </a:pPr>
            <a:r>
              <a:rPr lang="en-US" dirty="0"/>
              <a:t>The value of frequency field is used to compare two nodes in min-heap.</a:t>
            </a:r>
          </a:p>
          <a:p>
            <a:pPr marL="1143000" lvl="2" indent="-342900">
              <a:buClr>
                <a:schemeClr val="tx1"/>
              </a:buClr>
              <a:buSzPct val="110000"/>
              <a:buFont typeface="Wingdings" panose="05000000000000000000" pitchFamily="2" charset="2"/>
              <a:buChar char="§"/>
            </a:pPr>
            <a:r>
              <a:rPr lang="en-US" dirty="0"/>
              <a:t>The least frequent character will be at root (min-heap).</a:t>
            </a:r>
          </a:p>
          <a:p>
            <a:pPr marL="823913" lvl="1" indent="-457200">
              <a:buClr>
                <a:schemeClr val="tx1"/>
              </a:buClr>
              <a:buSzPct val="110000"/>
              <a:buFont typeface="+mj-lt"/>
              <a:buAutoNum type="arabicPeriod"/>
            </a:pPr>
            <a:r>
              <a:rPr lang="en-US" dirty="0"/>
              <a:t>Extract two nodes (minimum frequencies) from the min-heap and create a new internal node whose frequency is the sum of the two extracted node frequencies.</a:t>
            </a:r>
          </a:p>
          <a:p>
            <a:pPr marL="1143000" lvl="2" indent="-342900">
              <a:buClr>
                <a:schemeClr val="tx1"/>
              </a:buClr>
              <a:buSzPct val="110000"/>
              <a:buFont typeface="Wingdings" panose="05000000000000000000" pitchFamily="2" charset="2"/>
              <a:buChar char="§"/>
            </a:pPr>
            <a:r>
              <a:rPr lang="en-US" dirty="0"/>
              <a:t>Make the first extracted node the left child and the second node the right child.</a:t>
            </a:r>
          </a:p>
          <a:p>
            <a:pPr marL="823913" lvl="1" indent="-457200">
              <a:buClr>
                <a:schemeClr val="tx1"/>
              </a:buClr>
              <a:buSzPct val="110000"/>
              <a:buFont typeface="+mj-lt"/>
              <a:buAutoNum type="arabicPeriod"/>
            </a:pPr>
            <a:r>
              <a:rPr lang="en-US" dirty="0"/>
              <a:t>Add the new internal node (with two children) to the min-heap. </a:t>
            </a:r>
          </a:p>
          <a:p>
            <a:pPr marL="823913" lvl="1" indent="-457200">
              <a:buClr>
                <a:schemeClr val="tx1"/>
              </a:buClr>
              <a:buSzPct val="110000"/>
              <a:buFont typeface="+mj-lt"/>
              <a:buAutoNum type="arabicPeriod"/>
            </a:pPr>
            <a:r>
              <a:rPr lang="en-US" dirty="0"/>
              <a:t>Repeat steps #2 and #3 until the heap contains only one node.</a:t>
            </a:r>
          </a:p>
        </p:txBody>
      </p:sp>
      <p:sp>
        <p:nvSpPr>
          <p:cNvPr id="4" name="Footer Placeholder 3"/>
          <p:cNvSpPr>
            <a:spLocks noGrp="1"/>
          </p:cNvSpPr>
          <p:nvPr>
            <p:ph type="ftr" sz="quarter" idx="11"/>
          </p:nvPr>
        </p:nvSpPr>
        <p:spPr/>
        <p:txBody>
          <a:bodyPr/>
          <a:lstStyle/>
          <a:p>
            <a:r>
              <a:rPr lang="en-US"/>
              <a:t>Trees (29)</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63</a:t>
            </a:fld>
            <a:endParaRPr lang="en-US" dirty="0"/>
          </a:p>
        </p:txBody>
      </p:sp>
      <p:sp>
        <p:nvSpPr>
          <p:cNvPr id="6" name="Content Placeholder 2">
            <a:extLst>
              <a:ext uri="{FF2B5EF4-FFF2-40B4-BE49-F238E27FC236}">
                <a16:creationId xmlns:a16="http://schemas.microsoft.com/office/drawing/2014/main" id="{C8325288-FE55-423E-B453-9AD5CF3132F1}"/>
              </a:ext>
            </a:extLst>
          </p:cNvPr>
          <p:cNvSpPr txBox="1">
            <a:spLocks/>
          </p:cNvSpPr>
          <p:nvPr/>
        </p:nvSpPr>
        <p:spPr bwMode="auto">
          <a:xfrm>
            <a:off x="572493" y="5823242"/>
            <a:ext cx="9923904" cy="86460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19088" indent="-319088" algn="l" rtl="0" eaLnBrk="1" fontAlgn="base" hangingPunct="1">
              <a:spcBef>
                <a:spcPts val="700"/>
              </a:spcBef>
              <a:spcAft>
                <a:spcPct val="0"/>
              </a:spcAft>
              <a:buClr>
                <a:srgbClr val="333399"/>
              </a:buClr>
              <a:buSzPct val="80000"/>
              <a:buFont typeface="Arial" panose="020B0604020202020204" pitchFamily="34" charset="0"/>
              <a:buChar char="■"/>
              <a:defRPr sz="2400" kern="1200">
                <a:solidFill>
                  <a:schemeClr val="tx1"/>
                </a:solidFill>
                <a:latin typeface="+mn-lt"/>
                <a:ea typeface="+mn-ea"/>
                <a:cs typeface="+mn-cs"/>
              </a:defRPr>
            </a:lvl1pPr>
            <a:lvl2pPr marL="639763" indent="-273050" algn="l" rtl="0" eaLnBrk="1" fontAlgn="base" hangingPunct="1">
              <a:spcBef>
                <a:spcPts val="550"/>
              </a:spcBef>
              <a:spcAft>
                <a:spcPct val="0"/>
              </a:spcAft>
              <a:buClr>
                <a:srgbClr val="FF0000"/>
              </a:buClr>
              <a:buSzPct val="80000"/>
              <a:buFont typeface="Arial" panose="020B0604020202020204" pitchFamily="34" charset="0"/>
              <a:buChar char="■"/>
              <a:defRPr sz="2000" kern="1200">
                <a:solidFill>
                  <a:schemeClr val="tx1"/>
                </a:solidFill>
                <a:latin typeface="+mn-lt"/>
                <a:ea typeface="+mn-ea"/>
                <a:cs typeface="+mn-cs"/>
              </a:defRPr>
            </a:lvl2pPr>
            <a:lvl3pPr marL="914400" indent="-228600" algn="l" rtl="0" eaLnBrk="1" fontAlgn="base" hangingPunct="1">
              <a:spcBef>
                <a:spcPts val="500"/>
              </a:spcBef>
              <a:spcAft>
                <a:spcPct val="0"/>
              </a:spcAft>
              <a:buClr>
                <a:srgbClr val="333399"/>
              </a:buClr>
              <a:buSzPct val="80000"/>
              <a:buFont typeface="Arial" panose="020B0604020202020204" pitchFamily="34" charset="0"/>
              <a:buChar char="■"/>
              <a:defRPr sz="1800" kern="1200">
                <a:solidFill>
                  <a:schemeClr val="tx1"/>
                </a:solidFill>
                <a:latin typeface="+mn-lt"/>
                <a:ea typeface="+mn-ea"/>
                <a:cs typeface="+mn-cs"/>
              </a:defRPr>
            </a:lvl3pPr>
            <a:lvl4pPr marL="1371600" indent="-228600" algn="l" rtl="0" eaLnBrk="1" fontAlgn="base" hangingPunct="1">
              <a:spcBef>
                <a:spcPts val="400"/>
              </a:spcBef>
              <a:spcAft>
                <a:spcPct val="0"/>
              </a:spcAft>
              <a:buClr>
                <a:srgbClr val="333399"/>
              </a:buClr>
              <a:buSzPct val="80000"/>
              <a:buFont typeface="Arial" panose="020B0604020202020204" pitchFamily="34" charset="0"/>
              <a:buChar char="■"/>
              <a:defRPr sz="1600" kern="1200">
                <a:solidFill>
                  <a:schemeClr val="tx1"/>
                </a:solidFill>
                <a:latin typeface="+mn-lt"/>
                <a:ea typeface="+mn-ea"/>
                <a:cs typeface="+mn-cs"/>
              </a:defRPr>
            </a:lvl4pPr>
            <a:lvl5pPr marL="1828800" indent="-228600" algn="l" rtl="0" eaLnBrk="1" fontAlgn="base" hangingPunct="1">
              <a:spcBef>
                <a:spcPts val="400"/>
              </a:spcBef>
              <a:spcAft>
                <a:spcPct val="0"/>
              </a:spcAft>
              <a:buClr>
                <a:srgbClr val="333399"/>
              </a:buClr>
              <a:buSzPct val="80000"/>
              <a:buFont typeface="Arial" panose="020B0604020202020204" pitchFamily="34" charset="0"/>
              <a:buChar char="■"/>
              <a:defRPr sz="14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a:t>The tree is complete and the remaining node is the root node of a Huffman Binary Tree.</a:t>
            </a:r>
          </a:p>
          <a:p>
            <a:endParaRPr lang="en-US" dirty="0"/>
          </a:p>
        </p:txBody>
      </p:sp>
    </p:spTree>
    <p:extLst>
      <p:ext uri="{BB962C8B-B14F-4D97-AF65-F5344CB8AC3E}">
        <p14:creationId xmlns:p14="http://schemas.microsoft.com/office/powerpoint/2010/main" val="345467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fade">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fad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Effect transition="in" filter="fade">
                                      <p:cBhvr>
                                        <p:cTn id="39" dur="500"/>
                                        <p:tgtEl>
                                          <p:spTgt spid="3">
                                            <p:txEl>
                                              <p:pRg st="8" end="8"/>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xEl>
                                              <p:pRg st="0" end="0"/>
                                            </p:txEl>
                                          </p:spTgt>
                                        </p:tgtEl>
                                        <p:attrNameLst>
                                          <p:attrName>style.visibility</p:attrName>
                                        </p:attrNameLst>
                                      </p:cBhvr>
                                      <p:to>
                                        <p:strVal val="visible"/>
                                      </p:to>
                                    </p:set>
                                    <p:animEffect transition="in" filter="fade">
                                      <p:cBhvr>
                                        <p:cTn id="44"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6" grpId="0" build="p" bldLvl="2"/>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6" name="Table 105">
            <a:extLst>
              <a:ext uri="{FF2B5EF4-FFF2-40B4-BE49-F238E27FC236}">
                <a16:creationId xmlns:a16="http://schemas.microsoft.com/office/drawing/2014/main" id="{F1584CF7-CB19-4372-8689-96F835E8172C}"/>
              </a:ext>
            </a:extLst>
          </p:cNvPr>
          <p:cNvGraphicFramePr>
            <a:graphicFrameLocks noGrp="1"/>
          </p:cNvGraphicFramePr>
          <p:nvPr/>
        </p:nvGraphicFramePr>
        <p:xfrm>
          <a:off x="7044579" y="484232"/>
          <a:ext cx="2875632" cy="1966629"/>
        </p:xfrm>
        <a:graphic>
          <a:graphicData uri="http://schemas.openxmlformats.org/drawingml/2006/table">
            <a:tbl>
              <a:tblPr firstRow="1" bandRow="1">
                <a:tableStyleId>{5C22544A-7EE6-4342-B048-85BDC9FD1C3A}</a:tableStyleId>
              </a:tblPr>
              <a:tblGrid>
                <a:gridCol w="734204">
                  <a:extLst>
                    <a:ext uri="{9D8B030D-6E8A-4147-A177-3AD203B41FA5}">
                      <a16:colId xmlns:a16="http://schemas.microsoft.com/office/drawing/2014/main" val="20000"/>
                    </a:ext>
                  </a:extLst>
                </a:gridCol>
                <a:gridCol w="1090717">
                  <a:extLst>
                    <a:ext uri="{9D8B030D-6E8A-4147-A177-3AD203B41FA5}">
                      <a16:colId xmlns:a16="http://schemas.microsoft.com/office/drawing/2014/main" val="20001"/>
                    </a:ext>
                  </a:extLst>
                </a:gridCol>
                <a:gridCol w="1050711">
                  <a:extLst>
                    <a:ext uri="{9D8B030D-6E8A-4147-A177-3AD203B41FA5}">
                      <a16:colId xmlns:a16="http://schemas.microsoft.com/office/drawing/2014/main" val="20002"/>
                    </a:ext>
                  </a:extLst>
                </a:gridCol>
              </a:tblGrid>
              <a:tr h="290229">
                <a:tc>
                  <a:txBody>
                    <a:bodyPr/>
                    <a:lstStyle/>
                    <a:p>
                      <a:pPr algn="ctr"/>
                      <a:r>
                        <a:rPr lang="en-US" sz="1200" dirty="0"/>
                        <a:t>char</a:t>
                      </a:r>
                    </a:p>
                  </a:txBody>
                  <a:tcPr/>
                </a:tc>
                <a:tc>
                  <a:txBody>
                    <a:bodyPr/>
                    <a:lstStyle/>
                    <a:p>
                      <a:pPr algn="ctr"/>
                      <a:r>
                        <a:rPr lang="en-US" sz="1200" dirty="0"/>
                        <a:t>frequency</a:t>
                      </a:r>
                    </a:p>
                  </a:txBody>
                  <a:tcPr/>
                </a:tc>
                <a:tc>
                  <a:txBody>
                    <a:bodyPr/>
                    <a:lstStyle/>
                    <a:p>
                      <a:pPr algn="ctr"/>
                      <a:r>
                        <a:rPr lang="en-US" sz="1200" dirty="0"/>
                        <a:t>encoding</a:t>
                      </a:r>
                    </a:p>
                  </a:txBody>
                  <a:tcPr/>
                </a:tc>
                <a:extLst>
                  <a:ext uri="{0D108BD9-81ED-4DB2-BD59-A6C34878D82A}">
                    <a16:rowId xmlns:a16="http://schemas.microsoft.com/office/drawing/2014/main" val="10000"/>
                  </a:ext>
                </a:extLst>
              </a:tr>
              <a:tr h="290229">
                <a:tc>
                  <a:txBody>
                    <a:bodyPr/>
                    <a:lstStyle/>
                    <a:p>
                      <a:pPr algn="ctr"/>
                      <a:r>
                        <a:rPr lang="en-US" sz="1600" b="1" dirty="0">
                          <a:latin typeface="Consolas" panose="020B0609020204030204" pitchFamily="49" charset="0"/>
                          <a:cs typeface="Consolas" panose="020B0609020204030204" pitchFamily="49" charset="0"/>
                        </a:rPr>
                        <a:t>a</a:t>
                      </a:r>
                    </a:p>
                  </a:txBody>
                  <a:tcPr/>
                </a:tc>
                <a:tc>
                  <a:txBody>
                    <a:bodyPr/>
                    <a:lstStyle/>
                    <a:p>
                      <a:pPr algn="ctr"/>
                      <a:r>
                        <a:rPr lang="en-US" sz="1600" b="1" dirty="0"/>
                        <a:t>3</a:t>
                      </a:r>
                    </a:p>
                  </a:txBody>
                  <a:tcPr/>
                </a:tc>
                <a:tc>
                  <a:txBody>
                    <a:bodyPr/>
                    <a:lstStyle/>
                    <a:p>
                      <a:pPr algn="ctr"/>
                      <a:endParaRPr lang="en-US" sz="1600" dirty="0"/>
                    </a:p>
                  </a:txBody>
                  <a:tcPr/>
                </a:tc>
                <a:extLst>
                  <a:ext uri="{0D108BD9-81ED-4DB2-BD59-A6C34878D82A}">
                    <a16:rowId xmlns:a16="http://schemas.microsoft.com/office/drawing/2014/main" val="10001"/>
                  </a:ext>
                </a:extLst>
              </a:tr>
              <a:tr h="290229">
                <a:tc>
                  <a:txBody>
                    <a:bodyPr/>
                    <a:lstStyle/>
                    <a:p>
                      <a:pPr algn="ctr"/>
                      <a:r>
                        <a:rPr lang="en-US" sz="1600" b="1" dirty="0">
                          <a:latin typeface="Consolas" panose="020B0609020204030204" pitchFamily="49" charset="0"/>
                          <a:cs typeface="Consolas" panose="020B0609020204030204" pitchFamily="49" charset="0"/>
                        </a:rPr>
                        <a:t>n</a:t>
                      </a:r>
                    </a:p>
                  </a:txBody>
                  <a:tcPr/>
                </a:tc>
                <a:tc>
                  <a:txBody>
                    <a:bodyPr/>
                    <a:lstStyle/>
                    <a:p>
                      <a:pPr algn="ctr"/>
                      <a:r>
                        <a:rPr lang="en-US" sz="1600" b="1" dirty="0"/>
                        <a:t>3</a:t>
                      </a:r>
                    </a:p>
                  </a:txBody>
                  <a:tcPr/>
                </a:tc>
                <a:tc>
                  <a:txBody>
                    <a:bodyPr/>
                    <a:lstStyle/>
                    <a:p>
                      <a:endParaRPr lang="en-US" sz="1600" dirty="0"/>
                    </a:p>
                  </a:txBody>
                  <a:tcPr/>
                </a:tc>
                <a:extLst>
                  <a:ext uri="{0D108BD9-81ED-4DB2-BD59-A6C34878D82A}">
                    <a16:rowId xmlns:a16="http://schemas.microsoft.com/office/drawing/2014/main" val="10002"/>
                  </a:ext>
                </a:extLst>
              </a:tr>
              <a:tr h="290229">
                <a:tc>
                  <a:txBody>
                    <a:bodyPr/>
                    <a:lstStyle/>
                    <a:p>
                      <a:pPr algn="ctr"/>
                      <a:r>
                        <a:rPr lang="en-US" sz="1600" b="1" dirty="0" err="1">
                          <a:latin typeface="Consolas" panose="020B0609020204030204" pitchFamily="49" charset="0"/>
                          <a:cs typeface="Consolas" panose="020B0609020204030204" pitchFamily="49" charset="0"/>
                        </a:rPr>
                        <a:t>sp</a:t>
                      </a:r>
                      <a:endParaRPr lang="en-US" sz="1600" b="1" dirty="0">
                        <a:latin typeface="Consolas" panose="020B0609020204030204" pitchFamily="49" charset="0"/>
                        <a:cs typeface="Consolas" panose="020B0609020204030204" pitchFamily="49" charset="0"/>
                      </a:endParaRPr>
                    </a:p>
                  </a:txBody>
                  <a:tcPr/>
                </a:tc>
                <a:tc>
                  <a:txBody>
                    <a:bodyPr/>
                    <a:lstStyle/>
                    <a:p>
                      <a:pPr algn="ctr"/>
                      <a:r>
                        <a:rPr lang="en-US" sz="1600" b="1" dirty="0"/>
                        <a:t>2</a:t>
                      </a:r>
                    </a:p>
                  </a:txBody>
                  <a:tcPr/>
                </a:tc>
                <a:tc>
                  <a:txBody>
                    <a:bodyPr/>
                    <a:lstStyle/>
                    <a:p>
                      <a:endParaRPr lang="en-US" sz="1600" dirty="0"/>
                    </a:p>
                  </a:txBody>
                  <a:tcPr/>
                </a:tc>
                <a:extLst>
                  <a:ext uri="{0D108BD9-81ED-4DB2-BD59-A6C34878D82A}">
                    <a16:rowId xmlns:a16="http://schemas.microsoft.com/office/drawing/2014/main" val="10003"/>
                  </a:ext>
                </a:extLst>
              </a:tr>
              <a:tr h="290229">
                <a:tc>
                  <a:txBody>
                    <a:bodyPr/>
                    <a:lstStyle/>
                    <a:p>
                      <a:pPr algn="ctr"/>
                      <a:r>
                        <a:rPr lang="en-US" sz="1600" b="1" dirty="0">
                          <a:latin typeface="Consolas" panose="020B0609020204030204" pitchFamily="49" charset="0"/>
                          <a:cs typeface="Consolas" panose="020B0609020204030204" pitchFamily="49" charset="0"/>
                        </a:rPr>
                        <a:t>i</a:t>
                      </a:r>
                    </a:p>
                  </a:txBody>
                  <a:tcPr/>
                </a:tc>
                <a:tc>
                  <a:txBody>
                    <a:bodyPr/>
                    <a:lstStyle/>
                    <a:p>
                      <a:pPr algn="ctr"/>
                      <a:r>
                        <a:rPr lang="en-US" sz="1600" b="1" dirty="0"/>
                        <a:t>2</a:t>
                      </a:r>
                    </a:p>
                  </a:txBody>
                  <a:tcPr/>
                </a:tc>
                <a:tc>
                  <a:txBody>
                    <a:bodyPr/>
                    <a:lstStyle/>
                    <a:p>
                      <a:endParaRPr lang="en-US" sz="1600" dirty="0"/>
                    </a:p>
                  </a:txBody>
                  <a:tcPr/>
                </a:tc>
                <a:extLst>
                  <a:ext uri="{0D108BD9-81ED-4DB2-BD59-A6C34878D82A}">
                    <a16:rowId xmlns:a16="http://schemas.microsoft.com/office/drawing/2014/main" val="10004"/>
                  </a:ext>
                </a:extLst>
              </a:tr>
              <a:tr h="290229">
                <a:tc>
                  <a:txBody>
                    <a:bodyPr/>
                    <a:lstStyle/>
                    <a:p>
                      <a:pPr algn="ctr"/>
                      <a:r>
                        <a:rPr lang="en-US" sz="1600" b="1" dirty="0">
                          <a:latin typeface="Consolas" panose="020B0609020204030204" pitchFamily="49" charset="0"/>
                          <a:cs typeface="Consolas" panose="020B0609020204030204" pitchFamily="49" charset="0"/>
                        </a:rPr>
                        <a:t>s</a:t>
                      </a:r>
                    </a:p>
                  </a:txBody>
                  <a:tcPr/>
                </a:tc>
                <a:tc>
                  <a:txBody>
                    <a:bodyPr/>
                    <a:lstStyle/>
                    <a:p>
                      <a:pPr algn="ctr"/>
                      <a:r>
                        <a:rPr lang="en-US" sz="1600" b="1" dirty="0"/>
                        <a:t>6</a:t>
                      </a:r>
                    </a:p>
                  </a:txBody>
                  <a:tcPr/>
                </a:tc>
                <a:tc>
                  <a:txBody>
                    <a:bodyPr/>
                    <a:lstStyle/>
                    <a:p>
                      <a:endParaRPr lang="en-US" sz="1600" dirty="0"/>
                    </a:p>
                  </a:txBody>
                  <a:tcPr/>
                </a:tc>
                <a:extLst>
                  <a:ext uri="{0D108BD9-81ED-4DB2-BD59-A6C34878D82A}">
                    <a16:rowId xmlns:a16="http://schemas.microsoft.com/office/drawing/2014/main" val="10005"/>
                  </a:ext>
                </a:extLst>
              </a:tr>
            </a:tbl>
          </a:graphicData>
        </a:graphic>
      </p:graphicFrame>
      <p:grpSp>
        <p:nvGrpSpPr>
          <p:cNvPr id="88" name="Group 87"/>
          <p:cNvGrpSpPr/>
          <p:nvPr/>
        </p:nvGrpSpPr>
        <p:grpSpPr>
          <a:xfrm>
            <a:off x="9008025" y="4827975"/>
            <a:ext cx="685800" cy="424352"/>
            <a:chOff x="1828800" y="4191000"/>
            <a:chExt cx="685800" cy="424352"/>
          </a:xfrm>
        </p:grpSpPr>
        <p:cxnSp>
          <p:nvCxnSpPr>
            <p:cNvPr id="89" name="Straight Connector 88"/>
            <p:cNvCxnSpPr/>
            <p:nvPr/>
          </p:nvCxnSpPr>
          <p:spPr>
            <a:xfrm flipH="1">
              <a:off x="1828800" y="4191000"/>
              <a:ext cx="76200" cy="3481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905000" y="4191000"/>
              <a:ext cx="609600" cy="42435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91" name="Group 90"/>
          <p:cNvGrpSpPr/>
          <p:nvPr/>
        </p:nvGrpSpPr>
        <p:grpSpPr>
          <a:xfrm>
            <a:off x="8017426" y="4827977"/>
            <a:ext cx="692943" cy="424350"/>
            <a:chOff x="1299128" y="4191000"/>
            <a:chExt cx="692943" cy="327871"/>
          </a:xfrm>
        </p:grpSpPr>
        <p:cxnSp>
          <p:nvCxnSpPr>
            <p:cNvPr id="92" name="Straight Connector 91"/>
            <p:cNvCxnSpPr/>
            <p:nvPr/>
          </p:nvCxnSpPr>
          <p:spPr>
            <a:xfrm flipH="1">
              <a:off x="1299128" y="4191000"/>
              <a:ext cx="605872" cy="3278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a:off x="1905000" y="4191000"/>
              <a:ext cx="87071" cy="2689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4" name="Group 93"/>
          <p:cNvGrpSpPr/>
          <p:nvPr/>
        </p:nvGrpSpPr>
        <p:grpSpPr>
          <a:xfrm>
            <a:off x="8915400" y="5407857"/>
            <a:ext cx="457200" cy="457200"/>
            <a:chOff x="1676400" y="4191000"/>
            <a:chExt cx="457200" cy="457200"/>
          </a:xfrm>
        </p:grpSpPr>
        <p:cxnSp>
          <p:nvCxnSpPr>
            <p:cNvPr id="95" name="Straight Connector 94"/>
            <p:cNvCxnSpPr/>
            <p:nvPr/>
          </p:nvCxnSpPr>
          <p:spPr>
            <a:xfrm flipH="1">
              <a:off x="1676400" y="4191000"/>
              <a:ext cx="2286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a:off x="1905000" y="4191000"/>
              <a:ext cx="2286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97" name="Table 96"/>
          <p:cNvGraphicFramePr>
            <a:graphicFrameLocks noGrp="1"/>
          </p:cNvGraphicFramePr>
          <p:nvPr/>
        </p:nvGraphicFramePr>
        <p:xfrm>
          <a:off x="8686800" y="5726373"/>
          <a:ext cx="914400" cy="475488"/>
        </p:xfrm>
        <a:graphic>
          <a:graphicData uri="http://schemas.openxmlformats.org/drawingml/2006/table">
            <a:tbl>
              <a:tblPr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70840">
                <a:tc>
                  <a:txBody>
                    <a:bodyPr/>
                    <a:lstStyle/>
                    <a:p>
                      <a:pPr algn="ctr"/>
                      <a:r>
                        <a:rPr kumimoji="0" lang="en-US" sz="1400" b="1" u="sng" kern="1200" dirty="0">
                          <a:solidFill>
                            <a:schemeClr val="tx1"/>
                          </a:solidFill>
                          <a:effectLst/>
                          <a:latin typeface="+mn-lt"/>
                          <a:ea typeface="+mn-ea"/>
                          <a:cs typeface="+mn-cs"/>
                        </a:rPr>
                        <a:t>2</a:t>
                      </a:r>
                    </a:p>
                    <a:p>
                      <a:pPr algn="ctr">
                        <a:lnSpc>
                          <a:spcPct val="80000"/>
                        </a:lnSpc>
                      </a:pPr>
                      <a:r>
                        <a:rPr kumimoji="0" lang="en-US" sz="1400" b="1" kern="1200" dirty="0">
                          <a:solidFill>
                            <a:schemeClr val="tx1"/>
                          </a:solidFill>
                          <a:effectLst/>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u="sng" dirty="0">
                          <a:solidFill>
                            <a:schemeClr val="tx1"/>
                          </a:solidFill>
                        </a:rPr>
                        <a:t>2</a:t>
                      </a:r>
                    </a:p>
                    <a:p>
                      <a:pPr algn="ctr">
                        <a:lnSpc>
                          <a:spcPct val="80000"/>
                        </a:lnSpc>
                      </a:pPr>
                      <a:r>
                        <a:rPr lang="en-US" sz="1400" b="1" dirty="0">
                          <a:solidFill>
                            <a:schemeClr val="tx1"/>
                          </a:solidFill>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98" name="Table 97"/>
          <p:cNvGraphicFramePr>
            <a:graphicFrameLocks noGrp="1"/>
          </p:cNvGraphicFramePr>
          <p:nvPr/>
        </p:nvGraphicFramePr>
        <p:xfrm>
          <a:off x="7865025" y="5129643"/>
          <a:ext cx="914400" cy="475488"/>
        </p:xfrm>
        <a:graphic>
          <a:graphicData uri="http://schemas.openxmlformats.org/drawingml/2006/table">
            <a:tbl>
              <a:tblPr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70840">
                <a:tc>
                  <a:txBody>
                    <a:bodyPr/>
                    <a:lstStyle/>
                    <a:p>
                      <a:pPr algn="ctr"/>
                      <a:r>
                        <a:rPr lang="en-US" sz="1400" b="1" i="0" u="sng" dirty="0">
                          <a:solidFill>
                            <a:schemeClr val="tx1"/>
                          </a:solidFill>
                        </a:rPr>
                        <a:t>3</a:t>
                      </a:r>
                    </a:p>
                    <a:p>
                      <a:pPr algn="ctr">
                        <a:lnSpc>
                          <a:spcPct val="80000"/>
                        </a:lnSpc>
                      </a:pPr>
                      <a:r>
                        <a:rPr lang="en-US" sz="1400" b="1" dirty="0">
                          <a:solidFill>
                            <a:schemeClr val="tx1"/>
                          </a:solidFill>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u="sng" dirty="0">
                          <a:solidFill>
                            <a:schemeClr val="tx1"/>
                          </a:solidFill>
                        </a:rPr>
                        <a:t>3</a:t>
                      </a:r>
                    </a:p>
                    <a:p>
                      <a:pPr algn="ctr">
                        <a:lnSpc>
                          <a:spcPct val="80000"/>
                        </a:lnSpc>
                      </a:pPr>
                      <a:r>
                        <a:rPr lang="en-US" sz="1400" b="1" dirty="0">
                          <a:solidFill>
                            <a:schemeClr val="tx1"/>
                          </a:solidFill>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99" name="Table 98"/>
          <p:cNvGraphicFramePr>
            <a:graphicFrameLocks noGrp="1"/>
          </p:cNvGraphicFramePr>
          <p:nvPr/>
        </p:nvGraphicFramePr>
        <p:xfrm>
          <a:off x="8915400" y="5129643"/>
          <a:ext cx="914400" cy="475488"/>
        </p:xfrm>
        <a:graphic>
          <a:graphicData uri="http://schemas.openxmlformats.org/drawingml/2006/table">
            <a:tbl>
              <a:tblPr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70840">
                <a:tc>
                  <a:txBody>
                    <a:bodyPr/>
                    <a:lstStyle/>
                    <a:p>
                      <a:pPr algn="ctr"/>
                      <a:r>
                        <a:rPr lang="en-US" sz="1400" b="1" u="sng" dirty="0">
                          <a:solidFill>
                            <a:srgbClr val="FF0000"/>
                          </a:solidFill>
                        </a:rPr>
                        <a:t>4</a:t>
                      </a:r>
                    </a:p>
                    <a:p>
                      <a:pPr algn="ctr">
                        <a:lnSpc>
                          <a:spcPct val="80000"/>
                        </a:lnSpc>
                      </a:pPr>
                      <a:r>
                        <a:rPr lang="en-US" sz="1400" b="1" dirty="0">
                          <a:solidFill>
                            <a:srgbClr val="FF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u="sng" dirty="0">
                          <a:solidFill>
                            <a:srgbClr val="FF0000"/>
                          </a:solidFill>
                        </a:rPr>
                        <a:t>6</a:t>
                      </a:r>
                    </a:p>
                    <a:p>
                      <a:pPr algn="ctr">
                        <a:lnSpc>
                          <a:spcPct val="80000"/>
                        </a:lnSpc>
                      </a:pPr>
                      <a:r>
                        <a:rPr lang="en-US" sz="1400" b="1" dirty="0">
                          <a:solidFill>
                            <a:srgbClr val="FF0000"/>
                          </a:solidFill>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pSp>
        <p:nvGrpSpPr>
          <p:cNvPr id="85" name="Group 84"/>
          <p:cNvGrpSpPr/>
          <p:nvPr/>
        </p:nvGrpSpPr>
        <p:grpSpPr>
          <a:xfrm>
            <a:off x="6722025" y="4223850"/>
            <a:ext cx="685800" cy="424352"/>
            <a:chOff x="1828800" y="4191000"/>
            <a:chExt cx="685800" cy="424352"/>
          </a:xfrm>
        </p:grpSpPr>
        <p:cxnSp>
          <p:nvCxnSpPr>
            <p:cNvPr id="86" name="Straight Connector 85"/>
            <p:cNvCxnSpPr/>
            <p:nvPr/>
          </p:nvCxnSpPr>
          <p:spPr>
            <a:xfrm flipH="1">
              <a:off x="1828800" y="4191000"/>
              <a:ext cx="76200" cy="34815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905000" y="4191000"/>
              <a:ext cx="609600" cy="424352"/>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a:off x="5731426" y="4223852"/>
            <a:ext cx="692943" cy="424350"/>
            <a:chOff x="1299128" y="4191000"/>
            <a:chExt cx="692943" cy="327871"/>
          </a:xfrm>
        </p:grpSpPr>
        <p:cxnSp>
          <p:nvCxnSpPr>
            <p:cNvPr id="40" name="Straight Connector 39"/>
            <p:cNvCxnSpPr/>
            <p:nvPr/>
          </p:nvCxnSpPr>
          <p:spPr>
            <a:xfrm flipH="1">
              <a:off x="1299128" y="4191000"/>
              <a:ext cx="605872" cy="32787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1905000" y="4191000"/>
              <a:ext cx="87071" cy="26899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 name="Group 81"/>
          <p:cNvGrpSpPr/>
          <p:nvPr/>
        </p:nvGrpSpPr>
        <p:grpSpPr>
          <a:xfrm>
            <a:off x="4620825" y="4223850"/>
            <a:ext cx="457200" cy="457200"/>
            <a:chOff x="1676400" y="4191000"/>
            <a:chExt cx="457200" cy="457200"/>
          </a:xfrm>
        </p:grpSpPr>
        <p:cxnSp>
          <p:nvCxnSpPr>
            <p:cNvPr id="83" name="Straight Connector 82"/>
            <p:cNvCxnSpPr/>
            <p:nvPr/>
          </p:nvCxnSpPr>
          <p:spPr>
            <a:xfrm flipH="1">
              <a:off x="1676400" y="4191000"/>
              <a:ext cx="228600" cy="457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905000" y="4191000"/>
              <a:ext cx="228600" cy="457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6" name="Group 35"/>
          <p:cNvGrpSpPr/>
          <p:nvPr/>
        </p:nvGrpSpPr>
        <p:grpSpPr>
          <a:xfrm>
            <a:off x="6629400" y="4803732"/>
            <a:ext cx="457200" cy="457200"/>
            <a:chOff x="1676400" y="4191000"/>
            <a:chExt cx="457200" cy="457200"/>
          </a:xfrm>
        </p:grpSpPr>
        <p:cxnSp>
          <p:nvCxnSpPr>
            <p:cNvPr id="37" name="Straight Connector 36"/>
            <p:cNvCxnSpPr/>
            <p:nvPr/>
          </p:nvCxnSpPr>
          <p:spPr>
            <a:xfrm flipH="1">
              <a:off x="1676400" y="4191000"/>
              <a:ext cx="2286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1905000" y="4191000"/>
              <a:ext cx="2286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3695475" y="4223850"/>
            <a:ext cx="457200" cy="457200"/>
            <a:chOff x="1676400" y="4191000"/>
            <a:chExt cx="457200" cy="457200"/>
          </a:xfrm>
        </p:grpSpPr>
        <p:cxnSp>
          <p:nvCxnSpPr>
            <p:cNvPr id="28" name="Straight Connector 27"/>
            <p:cNvCxnSpPr/>
            <p:nvPr/>
          </p:nvCxnSpPr>
          <p:spPr>
            <a:xfrm flipH="1">
              <a:off x="1676400" y="4191000"/>
              <a:ext cx="2286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905000" y="4191000"/>
              <a:ext cx="2286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2451755" y="4223850"/>
            <a:ext cx="457200" cy="457200"/>
            <a:chOff x="1676400" y="4191000"/>
            <a:chExt cx="457200" cy="457200"/>
          </a:xfrm>
        </p:grpSpPr>
        <p:cxnSp>
          <p:nvCxnSpPr>
            <p:cNvPr id="4" name="Straight Connector 3"/>
            <p:cNvCxnSpPr/>
            <p:nvPr/>
          </p:nvCxnSpPr>
          <p:spPr>
            <a:xfrm flipH="1">
              <a:off x="1676400" y="4191000"/>
              <a:ext cx="228600" cy="457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905000" y="4191000"/>
              <a:ext cx="228600" cy="457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8605125" y="4223850"/>
            <a:ext cx="457200" cy="457200"/>
            <a:chOff x="1676400" y="4191000"/>
            <a:chExt cx="457200" cy="457200"/>
          </a:xfrm>
        </p:grpSpPr>
        <p:cxnSp>
          <p:nvCxnSpPr>
            <p:cNvPr id="34" name="Straight Connector 33"/>
            <p:cNvCxnSpPr/>
            <p:nvPr/>
          </p:nvCxnSpPr>
          <p:spPr>
            <a:xfrm flipH="1">
              <a:off x="1676400" y="4191000"/>
              <a:ext cx="228600" cy="457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1905000" y="4191000"/>
              <a:ext cx="228600" cy="457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5" name="TextBox 54"/>
          <p:cNvSpPr txBox="1"/>
          <p:nvPr/>
        </p:nvSpPr>
        <p:spPr>
          <a:xfrm>
            <a:off x="1219200" y="152401"/>
            <a:ext cx="5182906" cy="461665"/>
          </a:xfrm>
          <a:prstGeom prst="rect">
            <a:avLst/>
          </a:prstGeom>
          <a:noFill/>
        </p:spPr>
        <p:txBody>
          <a:bodyPr wrap="square" rtlCol="0">
            <a:spAutoFit/>
          </a:bodyPr>
          <a:lstStyle/>
          <a:p>
            <a:r>
              <a:rPr lang="en-US" sz="2400" b="1" dirty="0">
                <a:latin typeface="Comic Sans MS" panose="030F0702030302020204" pitchFamily="66" charset="0"/>
                <a:cs typeface="Consolas" panose="020B0609020204030204" pitchFamily="49" charset="0"/>
              </a:rPr>
              <a:t>An assassin sins</a:t>
            </a:r>
          </a:p>
        </p:txBody>
      </p:sp>
      <p:sp>
        <p:nvSpPr>
          <p:cNvPr id="47" name="TextBox 46"/>
          <p:cNvSpPr txBox="1"/>
          <p:nvPr/>
        </p:nvSpPr>
        <p:spPr>
          <a:xfrm>
            <a:off x="1094176" y="762001"/>
            <a:ext cx="5943600" cy="646331"/>
          </a:xfrm>
          <a:prstGeom prst="rect">
            <a:avLst/>
          </a:prstGeom>
          <a:noFill/>
        </p:spPr>
        <p:txBody>
          <a:bodyPr wrap="square" rtlCol="0">
            <a:spAutoFit/>
          </a:bodyPr>
          <a:lstStyle/>
          <a:p>
            <a:r>
              <a:rPr lang="en-US" b="1" dirty="0">
                <a:latin typeface="Comic Sans MS" panose="030F0702030302020204" pitchFamily="66" charset="0"/>
                <a:cs typeface="Consolas" panose="020B0609020204030204" pitchFamily="49" charset="0"/>
              </a:rPr>
              <a:t>1. Create a leaf node for each unique character and build a min-heap of all leaf nodes.</a:t>
            </a:r>
          </a:p>
        </p:txBody>
      </p:sp>
      <p:graphicFrame>
        <p:nvGraphicFramePr>
          <p:cNvPr id="50" name="Table 49"/>
          <p:cNvGraphicFramePr>
            <a:graphicFrameLocks noGrp="1"/>
          </p:cNvGraphicFramePr>
          <p:nvPr/>
        </p:nvGraphicFramePr>
        <p:xfrm>
          <a:off x="1486944" y="1624584"/>
          <a:ext cx="2743200" cy="585216"/>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gridCol w="548640">
                  <a:extLst>
                    <a:ext uri="{9D8B030D-6E8A-4147-A177-3AD203B41FA5}">
                      <a16:colId xmlns:a16="http://schemas.microsoft.com/office/drawing/2014/main" val="20003"/>
                    </a:ext>
                  </a:extLst>
                </a:gridCol>
                <a:gridCol w="548640">
                  <a:extLst>
                    <a:ext uri="{9D8B030D-6E8A-4147-A177-3AD203B41FA5}">
                      <a16:colId xmlns:a16="http://schemas.microsoft.com/office/drawing/2014/main" val="20004"/>
                    </a:ext>
                  </a:extLst>
                </a:gridCol>
              </a:tblGrid>
              <a:tr h="370840">
                <a:tc>
                  <a:txBody>
                    <a:bodyPr/>
                    <a:lstStyle/>
                    <a:p>
                      <a:pPr algn="ctr"/>
                      <a:r>
                        <a:rPr kumimoji="0" lang="en-US" sz="1800" b="1" u="sng" kern="1200" dirty="0">
                          <a:solidFill>
                            <a:schemeClr val="dk1"/>
                          </a:solidFill>
                          <a:effectLst/>
                          <a:latin typeface="+mn-lt"/>
                          <a:ea typeface="+mn-ea"/>
                          <a:cs typeface="+mn-cs"/>
                        </a:rPr>
                        <a:t>2</a:t>
                      </a:r>
                    </a:p>
                    <a:p>
                      <a:pPr algn="ctr">
                        <a:lnSpc>
                          <a:spcPct val="80000"/>
                        </a:lnSpc>
                      </a:pPr>
                      <a:r>
                        <a:rPr kumimoji="0" lang="en-US" sz="1800" b="1" kern="1200" dirty="0">
                          <a:solidFill>
                            <a:schemeClr val="dk1"/>
                          </a:solidFill>
                          <a:effectLst/>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i="0" u="sng" dirty="0"/>
                        <a:t>2</a:t>
                      </a:r>
                    </a:p>
                    <a:p>
                      <a:pPr algn="ctr">
                        <a:lnSpc>
                          <a:spcPct val="80000"/>
                        </a:lnSpc>
                      </a:pPr>
                      <a:r>
                        <a:rPr lang="en-US" b="1" dirty="0"/>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i="0" u="sng" dirty="0"/>
                        <a:t>3</a:t>
                      </a:r>
                    </a:p>
                    <a:p>
                      <a:pPr algn="ctr">
                        <a:lnSpc>
                          <a:spcPct val="80000"/>
                        </a:lnSpc>
                      </a:pPr>
                      <a:r>
                        <a:rPr lang="en-US" b="1"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u="sng" dirty="0"/>
                        <a:t>3</a:t>
                      </a:r>
                    </a:p>
                    <a:p>
                      <a:pPr algn="ctr">
                        <a:lnSpc>
                          <a:spcPct val="80000"/>
                        </a:lnSpc>
                      </a:pPr>
                      <a:r>
                        <a:rPr lang="en-US" b="1" dirty="0"/>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u="sng" dirty="0"/>
                        <a:t>6</a:t>
                      </a:r>
                    </a:p>
                    <a:p>
                      <a:pPr algn="ctr">
                        <a:lnSpc>
                          <a:spcPct val="80000"/>
                        </a:lnSpc>
                      </a:pPr>
                      <a:r>
                        <a:rPr lang="en-US" b="1" dirty="0"/>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52" name="Table 51"/>
          <p:cNvGraphicFramePr>
            <a:graphicFrameLocks noGrp="1"/>
          </p:cNvGraphicFramePr>
          <p:nvPr/>
        </p:nvGraphicFramePr>
        <p:xfrm>
          <a:off x="7450105" y="2677561"/>
          <a:ext cx="2286000" cy="749808"/>
        </p:xfrm>
        <a:graphic>
          <a:graphicData uri="http://schemas.openxmlformats.org/drawingml/2006/table">
            <a:tbl>
              <a:tblPr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gridCol w="457200">
                  <a:extLst>
                    <a:ext uri="{9D8B030D-6E8A-4147-A177-3AD203B41FA5}">
                      <a16:colId xmlns:a16="http://schemas.microsoft.com/office/drawing/2014/main" val="20004"/>
                    </a:ext>
                  </a:extLst>
                </a:gridCol>
              </a:tblGrid>
              <a:tr h="274320">
                <a:tc>
                  <a:txBody>
                    <a:bodyPr/>
                    <a:lstStyle/>
                    <a:p>
                      <a:pPr algn="ctr"/>
                      <a:r>
                        <a:rPr lang="en-US" sz="12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latin typeface="Comic Sans MS" panose="030F0702030302020204" pitchFamily="66" charset="0"/>
                        </a:rPr>
                        <a:t>4</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kumimoji="0" lang="en-US" sz="1400" b="1" u="sng" kern="1200" dirty="0">
                          <a:solidFill>
                            <a:schemeClr val="dk1"/>
                          </a:solidFill>
                          <a:effectLst/>
                          <a:latin typeface="+mn-lt"/>
                          <a:ea typeface="+mn-ea"/>
                          <a:cs typeface="+mn-cs"/>
                        </a:rPr>
                        <a:t>2</a:t>
                      </a:r>
                    </a:p>
                    <a:p>
                      <a:pPr algn="ctr">
                        <a:lnSpc>
                          <a:spcPct val="80000"/>
                        </a:lnSpc>
                      </a:pPr>
                      <a:r>
                        <a:rPr kumimoji="0" lang="en-US" sz="1400" b="1" kern="1200" dirty="0">
                          <a:solidFill>
                            <a:schemeClr val="dk1"/>
                          </a:solidFill>
                          <a:effectLst/>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u="sng" dirty="0"/>
                        <a:t>2</a:t>
                      </a:r>
                    </a:p>
                    <a:p>
                      <a:pPr algn="ctr">
                        <a:lnSpc>
                          <a:spcPct val="80000"/>
                        </a:lnSpc>
                      </a:pPr>
                      <a:r>
                        <a:rPr lang="en-US" sz="1400" b="1" dirty="0"/>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i="0" u="sng" dirty="0"/>
                        <a:t>3</a:t>
                      </a:r>
                    </a:p>
                    <a:p>
                      <a:pPr algn="ctr">
                        <a:lnSpc>
                          <a:spcPct val="80000"/>
                        </a:lnSpc>
                      </a:pPr>
                      <a:r>
                        <a:rPr lang="en-US" sz="1400" b="1"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u="sng" dirty="0"/>
                        <a:t>3</a:t>
                      </a:r>
                    </a:p>
                    <a:p>
                      <a:pPr algn="ctr">
                        <a:lnSpc>
                          <a:spcPct val="80000"/>
                        </a:lnSpc>
                      </a:pPr>
                      <a:r>
                        <a:rPr lang="en-US" sz="1400" b="1" dirty="0"/>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u="sng" dirty="0"/>
                        <a:t>6</a:t>
                      </a:r>
                    </a:p>
                    <a:p>
                      <a:pPr algn="ctr">
                        <a:lnSpc>
                          <a:spcPct val="80000"/>
                        </a:lnSpc>
                      </a:pPr>
                      <a:r>
                        <a:rPr lang="en-US" sz="1400" b="1" dirty="0"/>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51" name="TextBox 50"/>
          <p:cNvSpPr txBox="1"/>
          <p:nvPr/>
        </p:nvSpPr>
        <p:spPr>
          <a:xfrm>
            <a:off x="1094176" y="2590800"/>
            <a:ext cx="6188484" cy="923330"/>
          </a:xfrm>
          <a:prstGeom prst="rect">
            <a:avLst/>
          </a:prstGeom>
          <a:noFill/>
        </p:spPr>
        <p:txBody>
          <a:bodyPr wrap="square" rtlCol="0">
            <a:spAutoFit/>
          </a:bodyPr>
          <a:lstStyle/>
          <a:p>
            <a:r>
              <a:rPr lang="en-US" b="1" dirty="0">
                <a:latin typeface="Comic Sans MS" panose="030F0702030302020204" pitchFamily="66" charset="0"/>
                <a:cs typeface="Consolas" panose="020B0609020204030204" pitchFamily="49" charset="0"/>
              </a:rPr>
              <a:t>2. Extract two nodes, create new node w/frequency equal to the sum of the two node frequencies, and add back to min-heap.  Repeat until 1 node.</a:t>
            </a:r>
          </a:p>
        </p:txBody>
      </p:sp>
      <p:graphicFrame>
        <p:nvGraphicFramePr>
          <p:cNvPr id="53" name="Table 52"/>
          <p:cNvGraphicFramePr>
            <a:graphicFrameLocks noGrp="1"/>
          </p:cNvGraphicFramePr>
          <p:nvPr/>
        </p:nvGraphicFramePr>
        <p:xfrm>
          <a:off x="1066800" y="3657600"/>
          <a:ext cx="1828800" cy="749808"/>
        </p:xfrm>
        <a:graphic>
          <a:graphicData uri="http://schemas.openxmlformats.org/drawingml/2006/table">
            <a:tbl>
              <a:tblPr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gridCol w="457200">
                  <a:extLst>
                    <a:ext uri="{9D8B030D-6E8A-4147-A177-3AD203B41FA5}">
                      <a16:colId xmlns:a16="http://schemas.microsoft.com/office/drawing/2014/main" val="20003"/>
                    </a:ext>
                  </a:extLst>
                </a:gridCol>
              </a:tblGrid>
              <a:tr h="274320">
                <a:tc>
                  <a:txBody>
                    <a:bodyPr/>
                    <a:lstStyle/>
                    <a:p>
                      <a:pPr algn="ctr"/>
                      <a:r>
                        <a:rPr lang="en-US" sz="12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latin typeface="Comic Sans MS" panose="030F0702030302020204" pitchFamily="66" charset="0"/>
                        </a:rPr>
                        <a:t>3</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sz="1400" b="1" i="0" u="sng" dirty="0"/>
                        <a:t>3</a:t>
                      </a:r>
                    </a:p>
                    <a:p>
                      <a:pPr algn="ctr">
                        <a:lnSpc>
                          <a:spcPct val="80000"/>
                        </a:lnSpc>
                      </a:pPr>
                      <a:r>
                        <a:rPr lang="en-US" sz="1400" b="1"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u="sng" dirty="0"/>
                        <a:t>3</a:t>
                      </a:r>
                    </a:p>
                    <a:p>
                      <a:pPr algn="ctr">
                        <a:lnSpc>
                          <a:spcPct val="80000"/>
                        </a:lnSpc>
                      </a:pPr>
                      <a:r>
                        <a:rPr lang="en-US" sz="1400" b="1" dirty="0"/>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u="sng" dirty="0"/>
                        <a:t>6</a:t>
                      </a:r>
                    </a:p>
                    <a:p>
                      <a:pPr algn="ctr">
                        <a:lnSpc>
                          <a:spcPct val="80000"/>
                        </a:lnSpc>
                      </a:pPr>
                      <a:r>
                        <a:rPr lang="en-US" sz="1400" b="1" dirty="0"/>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u="sng" dirty="0">
                          <a:solidFill>
                            <a:srgbClr val="FF0000"/>
                          </a:solidFill>
                        </a:rPr>
                        <a:t>4</a:t>
                      </a:r>
                    </a:p>
                    <a:p>
                      <a:pPr algn="ctr">
                        <a:lnSpc>
                          <a:spcPct val="80000"/>
                        </a:lnSpc>
                      </a:pPr>
                      <a:r>
                        <a:rPr lang="en-US" sz="1400" b="1" dirty="0">
                          <a:solidFill>
                            <a:srgbClr val="FF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54" name="Table 53"/>
          <p:cNvGraphicFramePr>
            <a:graphicFrameLocks noGrp="1"/>
          </p:cNvGraphicFramePr>
          <p:nvPr/>
        </p:nvGraphicFramePr>
        <p:xfrm>
          <a:off x="2223155" y="4525518"/>
          <a:ext cx="914400" cy="475488"/>
        </p:xfrm>
        <a:graphic>
          <a:graphicData uri="http://schemas.openxmlformats.org/drawingml/2006/table">
            <a:tbl>
              <a:tblPr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70840">
                <a:tc>
                  <a:txBody>
                    <a:bodyPr/>
                    <a:lstStyle/>
                    <a:p>
                      <a:pPr algn="ctr"/>
                      <a:r>
                        <a:rPr kumimoji="0" lang="en-US" sz="1400" b="1" u="sng" kern="1200" dirty="0">
                          <a:solidFill>
                            <a:srgbClr val="FF0000"/>
                          </a:solidFill>
                          <a:effectLst/>
                          <a:latin typeface="+mn-lt"/>
                          <a:ea typeface="+mn-ea"/>
                          <a:cs typeface="+mn-cs"/>
                        </a:rPr>
                        <a:t>2</a:t>
                      </a:r>
                    </a:p>
                    <a:p>
                      <a:pPr algn="ctr">
                        <a:lnSpc>
                          <a:spcPct val="80000"/>
                        </a:lnSpc>
                      </a:pPr>
                      <a:r>
                        <a:rPr kumimoji="0" lang="en-US" sz="1400" b="1" kern="1200" dirty="0">
                          <a:solidFill>
                            <a:srgbClr val="FF0000"/>
                          </a:solidFill>
                          <a:effectLst/>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u="sng" dirty="0">
                          <a:solidFill>
                            <a:srgbClr val="FF0000"/>
                          </a:solidFill>
                        </a:rPr>
                        <a:t>2</a:t>
                      </a:r>
                    </a:p>
                    <a:p>
                      <a:pPr algn="ctr">
                        <a:lnSpc>
                          <a:spcPct val="80000"/>
                        </a:lnSpc>
                      </a:pPr>
                      <a:r>
                        <a:rPr lang="en-US" sz="1400" b="1" dirty="0">
                          <a:solidFill>
                            <a:srgbClr val="FF0000"/>
                          </a:solidFill>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58" name="Table 57"/>
          <p:cNvGraphicFramePr>
            <a:graphicFrameLocks noGrp="1"/>
          </p:cNvGraphicFramePr>
          <p:nvPr/>
        </p:nvGraphicFramePr>
        <p:xfrm>
          <a:off x="3694717" y="3657600"/>
          <a:ext cx="1371600" cy="749808"/>
        </p:xfrm>
        <a:graphic>
          <a:graphicData uri="http://schemas.openxmlformats.org/drawingml/2006/table">
            <a:tbl>
              <a:tblPr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tblGrid>
              <a:tr h="274320">
                <a:tc>
                  <a:txBody>
                    <a:bodyPr/>
                    <a:lstStyle/>
                    <a:p>
                      <a:pPr algn="ctr"/>
                      <a:r>
                        <a:rPr lang="en-US" sz="12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sz="1400" b="1" u="sng" dirty="0">
                          <a:solidFill>
                            <a:schemeClr val="tx1"/>
                          </a:solidFill>
                        </a:rPr>
                        <a:t>4</a:t>
                      </a:r>
                    </a:p>
                    <a:p>
                      <a:pPr algn="ctr">
                        <a:lnSpc>
                          <a:spcPct val="80000"/>
                        </a:lnSpc>
                      </a:pPr>
                      <a:r>
                        <a:rPr lang="en-US" sz="1400"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u="sng" dirty="0"/>
                        <a:t>6</a:t>
                      </a:r>
                    </a:p>
                    <a:p>
                      <a:pPr algn="ctr">
                        <a:lnSpc>
                          <a:spcPct val="80000"/>
                        </a:lnSpc>
                      </a:pPr>
                      <a:r>
                        <a:rPr lang="en-US" sz="1400" b="1" dirty="0"/>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u="sng" dirty="0">
                          <a:solidFill>
                            <a:srgbClr val="FF0000"/>
                          </a:solidFill>
                        </a:rPr>
                        <a:t>6</a:t>
                      </a:r>
                    </a:p>
                    <a:p>
                      <a:pPr algn="ctr">
                        <a:lnSpc>
                          <a:spcPct val="80000"/>
                        </a:lnSpc>
                      </a:pPr>
                      <a:r>
                        <a:rPr lang="en-US" sz="1400" b="1" dirty="0">
                          <a:solidFill>
                            <a:srgbClr val="FF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61" name="Table 60"/>
          <p:cNvGraphicFramePr>
            <a:graphicFrameLocks noGrp="1"/>
          </p:cNvGraphicFramePr>
          <p:nvPr/>
        </p:nvGraphicFramePr>
        <p:xfrm>
          <a:off x="3391125" y="4525518"/>
          <a:ext cx="914400" cy="475488"/>
        </p:xfrm>
        <a:graphic>
          <a:graphicData uri="http://schemas.openxmlformats.org/drawingml/2006/table">
            <a:tbl>
              <a:tblPr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70840">
                <a:tc>
                  <a:txBody>
                    <a:bodyPr/>
                    <a:lstStyle/>
                    <a:p>
                      <a:pPr algn="ctr"/>
                      <a:r>
                        <a:rPr kumimoji="0" lang="en-US" sz="1400" b="1" u="sng" kern="1200" dirty="0">
                          <a:solidFill>
                            <a:schemeClr val="tx1"/>
                          </a:solidFill>
                          <a:effectLst/>
                          <a:latin typeface="+mn-lt"/>
                          <a:ea typeface="+mn-ea"/>
                          <a:cs typeface="+mn-cs"/>
                        </a:rPr>
                        <a:t>2</a:t>
                      </a:r>
                    </a:p>
                    <a:p>
                      <a:pPr algn="ctr">
                        <a:lnSpc>
                          <a:spcPct val="80000"/>
                        </a:lnSpc>
                      </a:pPr>
                      <a:r>
                        <a:rPr kumimoji="0" lang="en-US" sz="1400" b="1" kern="1200" dirty="0">
                          <a:solidFill>
                            <a:schemeClr val="tx1"/>
                          </a:solidFill>
                          <a:effectLst/>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u="sng" dirty="0">
                          <a:solidFill>
                            <a:schemeClr val="tx1"/>
                          </a:solidFill>
                        </a:rPr>
                        <a:t>2</a:t>
                      </a:r>
                    </a:p>
                    <a:p>
                      <a:pPr algn="ctr">
                        <a:lnSpc>
                          <a:spcPct val="80000"/>
                        </a:lnSpc>
                      </a:pPr>
                      <a:r>
                        <a:rPr lang="en-US" sz="1400" b="1" dirty="0">
                          <a:solidFill>
                            <a:schemeClr val="tx1"/>
                          </a:solidFill>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63" name="Table 62"/>
          <p:cNvGraphicFramePr>
            <a:graphicFrameLocks noGrp="1"/>
          </p:cNvGraphicFramePr>
          <p:nvPr/>
        </p:nvGraphicFramePr>
        <p:xfrm>
          <a:off x="4419600" y="4525518"/>
          <a:ext cx="914400" cy="475488"/>
        </p:xfrm>
        <a:graphic>
          <a:graphicData uri="http://schemas.openxmlformats.org/drawingml/2006/table">
            <a:tbl>
              <a:tblPr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70840">
                <a:tc>
                  <a:txBody>
                    <a:bodyPr/>
                    <a:lstStyle/>
                    <a:p>
                      <a:pPr algn="ctr"/>
                      <a:r>
                        <a:rPr lang="en-US" sz="1400" b="1" i="0" u="sng" dirty="0">
                          <a:solidFill>
                            <a:srgbClr val="FF0000"/>
                          </a:solidFill>
                        </a:rPr>
                        <a:t>3</a:t>
                      </a:r>
                    </a:p>
                    <a:p>
                      <a:pPr algn="ctr">
                        <a:lnSpc>
                          <a:spcPct val="80000"/>
                        </a:lnSpc>
                      </a:pPr>
                      <a:r>
                        <a:rPr lang="en-US" sz="1400" b="1" dirty="0">
                          <a:solidFill>
                            <a:srgbClr val="FF0000"/>
                          </a:solidFill>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u="sng" dirty="0">
                          <a:solidFill>
                            <a:srgbClr val="FF0000"/>
                          </a:solidFill>
                        </a:rPr>
                        <a:t>3</a:t>
                      </a:r>
                    </a:p>
                    <a:p>
                      <a:pPr algn="ctr">
                        <a:lnSpc>
                          <a:spcPct val="80000"/>
                        </a:lnSpc>
                      </a:pPr>
                      <a:r>
                        <a:rPr lang="en-US" sz="1400" b="1" dirty="0">
                          <a:solidFill>
                            <a:srgbClr val="FF0000"/>
                          </a:solidFill>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65" name="Table 64"/>
          <p:cNvGraphicFramePr>
            <a:graphicFrameLocks noGrp="1"/>
          </p:cNvGraphicFramePr>
          <p:nvPr/>
        </p:nvGraphicFramePr>
        <p:xfrm>
          <a:off x="6112425" y="3657600"/>
          <a:ext cx="914400" cy="749808"/>
        </p:xfrm>
        <a:graphic>
          <a:graphicData uri="http://schemas.openxmlformats.org/drawingml/2006/table">
            <a:tbl>
              <a:tblPr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274320">
                <a:tc>
                  <a:txBody>
                    <a:bodyPr/>
                    <a:lstStyle/>
                    <a:p>
                      <a:pPr algn="ctr"/>
                      <a:r>
                        <a:rPr lang="en-US" sz="12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sz="1400" b="1" u="sng" dirty="0">
                          <a:solidFill>
                            <a:schemeClr val="tx1"/>
                          </a:solidFill>
                        </a:rPr>
                        <a:t>6</a:t>
                      </a:r>
                    </a:p>
                    <a:p>
                      <a:pPr algn="ctr">
                        <a:lnSpc>
                          <a:spcPct val="80000"/>
                        </a:lnSpc>
                      </a:pPr>
                      <a:r>
                        <a:rPr lang="en-US" sz="1400" b="1" dirty="0">
                          <a:solidFill>
                            <a:schemeClr val="tx1"/>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u="sng" dirty="0">
                          <a:solidFill>
                            <a:srgbClr val="FF0000"/>
                          </a:solidFill>
                        </a:rPr>
                        <a:t>10</a:t>
                      </a:r>
                    </a:p>
                    <a:p>
                      <a:pPr algn="ctr">
                        <a:lnSpc>
                          <a:spcPct val="80000"/>
                        </a:lnSpc>
                      </a:pPr>
                      <a:r>
                        <a:rPr lang="en-US" sz="1400" b="1" dirty="0">
                          <a:solidFill>
                            <a:srgbClr val="FF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66" name="Table 65"/>
          <p:cNvGraphicFramePr>
            <a:graphicFrameLocks noGrp="1"/>
          </p:cNvGraphicFramePr>
          <p:nvPr/>
        </p:nvGraphicFramePr>
        <p:xfrm>
          <a:off x="6400800" y="5122248"/>
          <a:ext cx="914400" cy="475488"/>
        </p:xfrm>
        <a:graphic>
          <a:graphicData uri="http://schemas.openxmlformats.org/drawingml/2006/table">
            <a:tbl>
              <a:tblPr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70840">
                <a:tc>
                  <a:txBody>
                    <a:bodyPr/>
                    <a:lstStyle/>
                    <a:p>
                      <a:pPr algn="ctr"/>
                      <a:r>
                        <a:rPr kumimoji="0" lang="en-US" sz="1400" b="1" u="sng" kern="1200" dirty="0">
                          <a:solidFill>
                            <a:schemeClr val="tx1"/>
                          </a:solidFill>
                          <a:effectLst/>
                          <a:latin typeface="+mn-lt"/>
                          <a:ea typeface="+mn-ea"/>
                          <a:cs typeface="+mn-cs"/>
                        </a:rPr>
                        <a:t>2</a:t>
                      </a:r>
                    </a:p>
                    <a:p>
                      <a:pPr algn="ctr">
                        <a:lnSpc>
                          <a:spcPct val="80000"/>
                        </a:lnSpc>
                      </a:pPr>
                      <a:r>
                        <a:rPr kumimoji="0" lang="en-US" sz="1400" b="1" kern="1200" dirty="0">
                          <a:solidFill>
                            <a:schemeClr val="tx1"/>
                          </a:solidFill>
                          <a:effectLst/>
                          <a:latin typeface="+mn-lt"/>
                          <a:ea typeface="+mn-ea"/>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u="sng" dirty="0">
                          <a:solidFill>
                            <a:schemeClr val="tx1"/>
                          </a:solidFill>
                        </a:rPr>
                        <a:t>2</a:t>
                      </a:r>
                    </a:p>
                    <a:p>
                      <a:pPr algn="ctr">
                        <a:lnSpc>
                          <a:spcPct val="80000"/>
                        </a:lnSpc>
                      </a:pPr>
                      <a:r>
                        <a:rPr lang="en-US" sz="1400" b="1" dirty="0">
                          <a:solidFill>
                            <a:schemeClr val="tx1"/>
                          </a:solidFill>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67" name="Table 66"/>
          <p:cNvGraphicFramePr>
            <a:graphicFrameLocks noGrp="1"/>
          </p:cNvGraphicFramePr>
          <p:nvPr/>
        </p:nvGraphicFramePr>
        <p:xfrm>
          <a:off x="5579025" y="4525518"/>
          <a:ext cx="914400" cy="475488"/>
        </p:xfrm>
        <a:graphic>
          <a:graphicData uri="http://schemas.openxmlformats.org/drawingml/2006/table">
            <a:tbl>
              <a:tblPr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70840">
                <a:tc>
                  <a:txBody>
                    <a:bodyPr/>
                    <a:lstStyle/>
                    <a:p>
                      <a:pPr algn="ctr"/>
                      <a:r>
                        <a:rPr lang="en-US" sz="1400" b="1" i="0" u="sng" dirty="0">
                          <a:solidFill>
                            <a:schemeClr val="tx1"/>
                          </a:solidFill>
                        </a:rPr>
                        <a:t>3</a:t>
                      </a:r>
                    </a:p>
                    <a:p>
                      <a:pPr algn="ctr">
                        <a:lnSpc>
                          <a:spcPct val="80000"/>
                        </a:lnSpc>
                      </a:pPr>
                      <a:r>
                        <a:rPr lang="en-US" sz="1400" b="1" dirty="0">
                          <a:solidFill>
                            <a:schemeClr val="tx1"/>
                          </a:solidFill>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u="sng" dirty="0">
                          <a:solidFill>
                            <a:schemeClr val="tx1"/>
                          </a:solidFill>
                        </a:rPr>
                        <a:t>3</a:t>
                      </a:r>
                    </a:p>
                    <a:p>
                      <a:pPr algn="ctr">
                        <a:lnSpc>
                          <a:spcPct val="80000"/>
                        </a:lnSpc>
                      </a:pPr>
                      <a:r>
                        <a:rPr lang="en-US" sz="1400" b="1" dirty="0">
                          <a:solidFill>
                            <a:schemeClr val="tx1"/>
                          </a:solidFill>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68" name="Table 67"/>
          <p:cNvGraphicFramePr>
            <a:graphicFrameLocks noGrp="1"/>
          </p:cNvGraphicFramePr>
          <p:nvPr/>
        </p:nvGraphicFramePr>
        <p:xfrm>
          <a:off x="6629400" y="4525518"/>
          <a:ext cx="914400" cy="475488"/>
        </p:xfrm>
        <a:graphic>
          <a:graphicData uri="http://schemas.openxmlformats.org/drawingml/2006/table">
            <a:tbl>
              <a:tblPr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70840">
                <a:tc>
                  <a:txBody>
                    <a:bodyPr/>
                    <a:lstStyle/>
                    <a:p>
                      <a:pPr algn="ctr"/>
                      <a:r>
                        <a:rPr lang="en-US" sz="1400" b="1" u="sng" dirty="0">
                          <a:solidFill>
                            <a:srgbClr val="FF0000"/>
                          </a:solidFill>
                        </a:rPr>
                        <a:t>4</a:t>
                      </a:r>
                    </a:p>
                    <a:p>
                      <a:pPr algn="ctr">
                        <a:lnSpc>
                          <a:spcPct val="80000"/>
                        </a:lnSpc>
                      </a:pPr>
                      <a:r>
                        <a:rPr lang="en-US" sz="1400" b="1" dirty="0">
                          <a:solidFill>
                            <a:srgbClr val="FF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u="sng" dirty="0">
                          <a:solidFill>
                            <a:srgbClr val="FF0000"/>
                          </a:solidFill>
                        </a:rPr>
                        <a:t>6</a:t>
                      </a:r>
                    </a:p>
                    <a:p>
                      <a:pPr algn="ctr">
                        <a:lnSpc>
                          <a:spcPct val="80000"/>
                        </a:lnSpc>
                      </a:pPr>
                      <a:r>
                        <a:rPr lang="en-US" sz="1400" b="1" dirty="0">
                          <a:solidFill>
                            <a:srgbClr val="FF0000"/>
                          </a:solidFill>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69" name="Table 68"/>
          <p:cNvGraphicFramePr>
            <a:graphicFrameLocks noGrp="1"/>
          </p:cNvGraphicFramePr>
          <p:nvPr/>
        </p:nvGraphicFramePr>
        <p:xfrm>
          <a:off x="8384688" y="4525518"/>
          <a:ext cx="914400" cy="475488"/>
        </p:xfrm>
        <a:graphic>
          <a:graphicData uri="http://schemas.openxmlformats.org/drawingml/2006/table">
            <a:tbl>
              <a:tblPr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70840">
                <a:tc>
                  <a:txBody>
                    <a:bodyPr/>
                    <a:lstStyle/>
                    <a:p>
                      <a:pPr algn="ctr"/>
                      <a:r>
                        <a:rPr lang="en-US" sz="1400" b="1" u="sng" dirty="0">
                          <a:solidFill>
                            <a:srgbClr val="FF0000"/>
                          </a:solidFill>
                        </a:rPr>
                        <a:t>6</a:t>
                      </a:r>
                    </a:p>
                    <a:p>
                      <a:pPr algn="ctr">
                        <a:lnSpc>
                          <a:spcPct val="80000"/>
                        </a:lnSpc>
                      </a:pPr>
                      <a:r>
                        <a:rPr lang="en-US" sz="1400" b="1" dirty="0">
                          <a:solidFill>
                            <a:srgbClr val="FF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u="sng" dirty="0">
                          <a:solidFill>
                            <a:srgbClr val="FF0000"/>
                          </a:solidFill>
                        </a:rPr>
                        <a:t>10</a:t>
                      </a:r>
                    </a:p>
                    <a:p>
                      <a:pPr algn="ctr">
                        <a:lnSpc>
                          <a:spcPct val="80000"/>
                        </a:lnSpc>
                      </a:pPr>
                      <a:r>
                        <a:rPr lang="en-US" sz="1400" b="1" dirty="0">
                          <a:solidFill>
                            <a:srgbClr val="FF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74" name="Table 73"/>
          <p:cNvGraphicFramePr>
            <a:graphicFrameLocks noGrp="1"/>
          </p:cNvGraphicFramePr>
          <p:nvPr/>
        </p:nvGraphicFramePr>
        <p:xfrm>
          <a:off x="8605125" y="3657600"/>
          <a:ext cx="457200" cy="749808"/>
        </p:xfrm>
        <a:graphic>
          <a:graphicData uri="http://schemas.openxmlformats.org/drawingml/2006/table">
            <a:tbl>
              <a:tblPr bandRow="1">
                <a:tableStyleId>{5C22544A-7EE6-4342-B048-85BDC9FD1C3A}</a:tableStyleId>
              </a:tblPr>
              <a:tblGrid>
                <a:gridCol w="457200">
                  <a:extLst>
                    <a:ext uri="{9D8B030D-6E8A-4147-A177-3AD203B41FA5}">
                      <a16:colId xmlns:a16="http://schemas.microsoft.com/office/drawing/2014/main" val="20000"/>
                    </a:ext>
                  </a:extLst>
                </a:gridCol>
              </a:tblGrid>
              <a:tr h="274320">
                <a:tc>
                  <a:txBody>
                    <a:bodyPr/>
                    <a:lstStyle/>
                    <a:p>
                      <a:pPr algn="ctr"/>
                      <a:r>
                        <a:rPr lang="en-US" sz="12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sz="1400" b="1" u="sng" dirty="0">
                          <a:solidFill>
                            <a:srgbClr val="FF0000"/>
                          </a:solidFill>
                        </a:rPr>
                        <a:t>16</a:t>
                      </a:r>
                    </a:p>
                    <a:p>
                      <a:pPr algn="ctr">
                        <a:lnSpc>
                          <a:spcPct val="80000"/>
                        </a:lnSpc>
                      </a:pPr>
                      <a:r>
                        <a:rPr lang="en-US" sz="1400" b="1" dirty="0">
                          <a:solidFill>
                            <a:srgbClr val="FF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pSp>
        <p:nvGrpSpPr>
          <p:cNvPr id="6" name="Group 5">
            <a:extLst>
              <a:ext uri="{FF2B5EF4-FFF2-40B4-BE49-F238E27FC236}">
                <a16:creationId xmlns:a16="http://schemas.microsoft.com/office/drawing/2014/main" id="{95140D35-0D5C-4929-A6AD-27E610C467A3}"/>
              </a:ext>
            </a:extLst>
          </p:cNvPr>
          <p:cNvGrpSpPr/>
          <p:nvPr/>
        </p:nvGrpSpPr>
        <p:grpSpPr>
          <a:xfrm>
            <a:off x="4620825" y="484232"/>
            <a:ext cx="2406000" cy="2106569"/>
            <a:chOff x="3706425" y="484231"/>
            <a:chExt cx="2406000" cy="2106569"/>
          </a:xfrm>
        </p:grpSpPr>
        <p:sp>
          <p:nvSpPr>
            <p:cNvPr id="3" name="Rectangle 2">
              <a:extLst>
                <a:ext uri="{FF2B5EF4-FFF2-40B4-BE49-F238E27FC236}">
                  <a16:creationId xmlns:a16="http://schemas.microsoft.com/office/drawing/2014/main" id="{CA8BFABF-153D-41AB-A914-97F1DC3C5BBF}"/>
                </a:ext>
              </a:extLst>
            </p:cNvPr>
            <p:cNvSpPr/>
            <p:nvPr/>
          </p:nvSpPr>
          <p:spPr>
            <a:xfrm>
              <a:off x="3706425" y="484231"/>
              <a:ext cx="2406000" cy="21065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a:off x="3886200" y="551678"/>
              <a:ext cx="2043664" cy="1879864"/>
              <a:chOff x="1232936" y="5359136"/>
              <a:chExt cx="2043664" cy="1879864"/>
            </a:xfrm>
          </p:grpSpPr>
          <p:cxnSp>
            <p:nvCxnSpPr>
              <p:cNvPr id="102" name="Straight Connector 101"/>
              <p:cNvCxnSpPr/>
              <p:nvPr/>
            </p:nvCxnSpPr>
            <p:spPr>
              <a:xfrm flipH="1">
                <a:off x="1693268" y="5519135"/>
                <a:ext cx="555208" cy="4395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a:xfrm>
                <a:off x="2511429" y="6524795"/>
                <a:ext cx="370908" cy="55637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a:xfrm flipH="1">
                <a:off x="2126076" y="6519655"/>
                <a:ext cx="370908" cy="55637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a:xfrm>
                <a:off x="2837108" y="5963026"/>
                <a:ext cx="370908" cy="55637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2451755" y="5957886"/>
                <a:ext cx="370908" cy="55637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a:off x="2290874" y="5510701"/>
                <a:ext cx="555208" cy="43953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694108" y="5960239"/>
                <a:ext cx="370908" cy="55637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1308755" y="5955099"/>
                <a:ext cx="370908" cy="556371"/>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4" name="TextBox 113"/>
              <p:cNvSpPr txBox="1"/>
              <p:nvPr/>
            </p:nvSpPr>
            <p:spPr>
              <a:xfrm>
                <a:off x="1873849" y="5499501"/>
                <a:ext cx="119261" cy="276999"/>
              </a:xfrm>
              <a:prstGeom prst="rect">
                <a:avLst/>
              </a:prstGeom>
              <a:noFill/>
            </p:spPr>
            <p:txBody>
              <a:bodyPr wrap="square" rtlCol="0">
                <a:spAutoFit/>
              </a:bodyPr>
              <a:lstStyle/>
              <a:p>
                <a:pPr algn="ctr"/>
                <a:r>
                  <a:rPr lang="en-US" sz="1200" b="1" dirty="0">
                    <a:latin typeface="Consolas" panose="020B0609020204030204" pitchFamily="49" charset="0"/>
                  </a:rPr>
                  <a:t>0</a:t>
                </a:r>
              </a:p>
            </p:txBody>
          </p:sp>
          <p:sp>
            <p:nvSpPr>
              <p:cNvPr id="115" name="TextBox 114"/>
              <p:cNvSpPr txBox="1"/>
              <p:nvPr/>
            </p:nvSpPr>
            <p:spPr>
              <a:xfrm>
                <a:off x="2559649" y="5499501"/>
                <a:ext cx="119261" cy="276999"/>
              </a:xfrm>
              <a:prstGeom prst="rect">
                <a:avLst/>
              </a:prstGeom>
              <a:noFill/>
            </p:spPr>
            <p:txBody>
              <a:bodyPr wrap="square" rtlCol="0">
                <a:spAutoFit/>
              </a:bodyPr>
              <a:lstStyle/>
              <a:p>
                <a:pPr algn="ctr"/>
                <a:r>
                  <a:rPr lang="en-US" sz="1200" b="1" dirty="0">
                    <a:latin typeface="Consolas" panose="020B0609020204030204" pitchFamily="49" charset="0"/>
                  </a:rPr>
                  <a:t>1</a:t>
                </a:r>
              </a:p>
            </p:txBody>
          </p:sp>
          <p:grpSp>
            <p:nvGrpSpPr>
              <p:cNvPr id="116" name="Group 115"/>
              <p:cNvGrpSpPr/>
              <p:nvPr/>
            </p:nvGrpSpPr>
            <p:grpSpPr>
              <a:xfrm>
                <a:off x="1875215" y="6249712"/>
                <a:ext cx="258385" cy="424732"/>
                <a:chOff x="4648200" y="1616403"/>
                <a:chExt cx="457200" cy="566117"/>
              </a:xfrm>
            </p:grpSpPr>
            <p:sp>
              <p:nvSpPr>
                <p:cNvPr id="188" name="Oval 187"/>
                <p:cNvSpPr/>
                <p:nvPr/>
              </p:nvSpPr>
              <p:spPr>
                <a:xfrm>
                  <a:off x="4648200" y="1676400"/>
                  <a:ext cx="457200" cy="457200"/>
                </a:xfrm>
                <a:prstGeom prst="ellipse">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9" name="TextBox 188"/>
                <p:cNvSpPr txBox="1"/>
                <p:nvPr/>
              </p:nvSpPr>
              <p:spPr>
                <a:xfrm>
                  <a:off x="4724400" y="1616403"/>
                  <a:ext cx="304801" cy="566117"/>
                </a:xfrm>
                <a:prstGeom prst="rect">
                  <a:avLst/>
                </a:prstGeom>
                <a:noFill/>
              </p:spPr>
              <p:txBody>
                <a:bodyPr wrap="square" rtlCol="0">
                  <a:spAutoFit/>
                </a:bodyPr>
                <a:lstStyle/>
                <a:p>
                  <a:pPr algn="ctr"/>
                  <a:r>
                    <a:rPr lang="en-US" sz="1200" b="1" u="sng" dirty="0">
                      <a:latin typeface="Consolas" panose="020B0609020204030204" pitchFamily="49" charset="0"/>
                    </a:rPr>
                    <a:t>3</a:t>
                  </a:r>
                </a:p>
                <a:p>
                  <a:pPr algn="ctr">
                    <a:lnSpc>
                      <a:spcPct val="80000"/>
                    </a:lnSpc>
                  </a:pPr>
                  <a:r>
                    <a:rPr lang="en-US" sz="1200" b="1" dirty="0">
                      <a:latin typeface="Consolas" panose="020B0609020204030204" pitchFamily="49" charset="0"/>
                    </a:rPr>
                    <a:t>n</a:t>
                  </a:r>
                </a:p>
              </p:txBody>
            </p:sp>
          </p:grpSp>
          <p:grpSp>
            <p:nvGrpSpPr>
              <p:cNvPr id="118" name="Group 117"/>
              <p:cNvGrpSpPr/>
              <p:nvPr/>
            </p:nvGrpSpPr>
            <p:grpSpPr>
              <a:xfrm>
                <a:off x="1232936" y="6249712"/>
                <a:ext cx="258385" cy="424732"/>
                <a:chOff x="4648200" y="1616403"/>
                <a:chExt cx="457200" cy="566117"/>
              </a:xfrm>
            </p:grpSpPr>
            <p:sp>
              <p:nvSpPr>
                <p:cNvPr id="186" name="Oval 185"/>
                <p:cNvSpPr/>
                <p:nvPr/>
              </p:nvSpPr>
              <p:spPr>
                <a:xfrm>
                  <a:off x="4648200" y="1676400"/>
                  <a:ext cx="457200" cy="457200"/>
                </a:xfrm>
                <a:prstGeom prst="ellipse">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7" name="TextBox 186"/>
                <p:cNvSpPr txBox="1"/>
                <p:nvPr/>
              </p:nvSpPr>
              <p:spPr>
                <a:xfrm>
                  <a:off x="4724400" y="1616403"/>
                  <a:ext cx="304801" cy="566117"/>
                </a:xfrm>
                <a:prstGeom prst="rect">
                  <a:avLst/>
                </a:prstGeom>
                <a:noFill/>
              </p:spPr>
              <p:txBody>
                <a:bodyPr wrap="square" rtlCol="0">
                  <a:spAutoFit/>
                </a:bodyPr>
                <a:lstStyle/>
                <a:p>
                  <a:pPr algn="ctr"/>
                  <a:r>
                    <a:rPr lang="en-US" sz="1200" b="1" u="sng" dirty="0">
                      <a:latin typeface="Consolas" panose="020B0609020204030204" pitchFamily="49" charset="0"/>
                    </a:rPr>
                    <a:t>3</a:t>
                  </a:r>
                </a:p>
                <a:p>
                  <a:pPr algn="ctr">
                    <a:lnSpc>
                      <a:spcPct val="80000"/>
                    </a:lnSpc>
                  </a:pPr>
                  <a:r>
                    <a:rPr lang="en-US" sz="1200" b="1" dirty="0">
                      <a:latin typeface="Consolas" panose="020B0609020204030204" pitchFamily="49" charset="0"/>
                    </a:rPr>
                    <a:t>a</a:t>
                  </a:r>
                </a:p>
              </p:txBody>
            </p:sp>
          </p:grpSp>
          <p:sp>
            <p:nvSpPr>
              <p:cNvPr id="119" name="TextBox 118"/>
              <p:cNvSpPr txBox="1"/>
              <p:nvPr/>
            </p:nvSpPr>
            <p:spPr>
              <a:xfrm>
                <a:off x="2195614" y="6557559"/>
                <a:ext cx="119261" cy="276999"/>
              </a:xfrm>
              <a:prstGeom prst="rect">
                <a:avLst/>
              </a:prstGeom>
              <a:noFill/>
            </p:spPr>
            <p:txBody>
              <a:bodyPr wrap="square" rtlCol="0">
                <a:spAutoFit/>
              </a:bodyPr>
              <a:lstStyle/>
              <a:p>
                <a:pPr algn="ctr"/>
                <a:r>
                  <a:rPr lang="en-US" sz="1200" b="1" dirty="0">
                    <a:latin typeface="Consolas" panose="020B0609020204030204" pitchFamily="49" charset="0"/>
                  </a:rPr>
                  <a:t>0</a:t>
                </a:r>
              </a:p>
            </p:txBody>
          </p:sp>
          <p:sp>
            <p:nvSpPr>
              <p:cNvPr id="120" name="TextBox 119"/>
              <p:cNvSpPr txBox="1"/>
              <p:nvPr/>
            </p:nvSpPr>
            <p:spPr>
              <a:xfrm>
                <a:off x="1384409" y="6003855"/>
                <a:ext cx="119261" cy="276999"/>
              </a:xfrm>
              <a:prstGeom prst="rect">
                <a:avLst/>
              </a:prstGeom>
              <a:noFill/>
            </p:spPr>
            <p:txBody>
              <a:bodyPr wrap="square" rtlCol="0">
                <a:spAutoFit/>
              </a:bodyPr>
              <a:lstStyle/>
              <a:p>
                <a:pPr algn="ctr"/>
                <a:r>
                  <a:rPr lang="en-US" sz="1200" b="1" dirty="0">
                    <a:latin typeface="Consolas" panose="020B0609020204030204" pitchFamily="49" charset="0"/>
                  </a:rPr>
                  <a:t>0</a:t>
                </a:r>
              </a:p>
            </p:txBody>
          </p:sp>
          <p:sp>
            <p:nvSpPr>
              <p:cNvPr id="123" name="TextBox 122"/>
              <p:cNvSpPr txBox="1"/>
              <p:nvPr/>
            </p:nvSpPr>
            <p:spPr>
              <a:xfrm>
                <a:off x="1861939" y="6003855"/>
                <a:ext cx="119261" cy="276999"/>
              </a:xfrm>
              <a:prstGeom prst="rect">
                <a:avLst/>
              </a:prstGeom>
              <a:noFill/>
            </p:spPr>
            <p:txBody>
              <a:bodyPr wrap="square" rtlCol="0">
                <a:spAutoFit/>
              </a:bodyPr>
              <a:lstStyle/>
              <a:p>
                <a:pPr algn="ctr"/>
                <a:r>
                  <a:rPr lang="en-US" sz="1200" b="1" dirty="0">
                    <a:latin typeface="Consolas" panose="020B0609020204030204" pitchFamily="49" charset="0"/>
                  </a:rPr>
                  <a:t>1</a:t>
                </a:r>
              </a:p>
            </p:txBody>
          </p:sp>
          <p:grpSp>
            <p:nvGrpSpPr>
              <p:cNvPr id="124" name="Group 123"/>
              <p:cNvGrpSpPr/>
              <p:nvPr/>
            </p:nvGrpSpPr>
            <p:grpSpPr>
              <a:xfrm>
                <a:off x="2134805" y="5359136"/>
                <a:ext cx="303595" cy="279664"/>
                <a:chOff x="4608898" y="1676401"/>
                <a:chExt cx="537197" cy="372758"/>
              </a:xfrm>
            </p:grpSpPr>
            <p:sp>
              <p:nvSpPr>
                <p:cNvPr id="184" name="Oval 183"/>
                <p:cNvSpPr/>
                <p:nvPr/>
              </p:nvSpPr>
              <p:spPr>
                <a:xfrm>
                  <a:off x="4648199" y="1676401"/>
                  <a:ext cx="457200" cy="372758"/>
                </a:xfrm>
                <a:prstGeom prst="ellipse">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5" name="TextBox 184"/>
                <p:cNvSpPr txBox="1"/>
                <p:nvPr/>
              </p:nvSpPr>
              <p:spPr>
                <a:xfrm>
                  <a:off x="4608898" y="1717539"/>
                  <a:ext cx="537197" cy="287161"/>
                </a:xfrm>
                <a:prstGeom prst="rect">
                  <a:avLst/>
                </a:prstGeom>
                <a:noFill/>
              </p:spPr>
              <p:txBody>
                <a:bodyPr wrap="square" rtlCol="0">
                  <a:spAutoFit/>
                </a:bodyPr>
                <a:lstStyle/>
                <a:p>
                  <a:pPr algn="ctr"/>
                  <a:r>
                    <a:rPr lang="en-US" sz="800" b="1" u="sng" dirty="0">
                      <a:latin typeface="Consolas" panose="020B0609020204030204" pitchFamily="49" charset="0"/>
                    </a:rPr>
                    <a:t>16</a:t>
                  </a:r>
                  <a:endParaRPr lang="en-US" sz="800" b="1" dirty="0">
                    <a:latin typeface="Consolas" panose="020B0609020204030204" pitchFamily="49" charset="0"/>
                  </a:endParaRPr>
                </a:p>
              </p:txBody>
            </p:sp>
          </p:grpSp>
          <p:grpSp>
            <p:nvGrpSpPr>
              <p:cNvPr id="125" name="Group 124"/>
              <p:cNvGrpSpPr/>
              <p:nvPr/>
            </p:nvGrpSpPr>
            <p:grpSpPr>
              <a:xfrm>
                <a:off x="3018215" y="6252499"/>
                <a:ext cx="258385" cy="424732"/>
                <a:chOff x="4648200" y="1616403"/>
                <a:chExt cx="457200" cy="566117"/>
              </a:xfrm>
            </p:grpSpPr>
            <p:sp>
              <p:nvSpPr>
                <p:cNvPr id="158" name="Oval 157"/>
                <p:cNvSpPr/>
                <p:nvPr/>
              </p:nvSpPr>
              <p:spPr>
                <a:xfrm>
                  <a:off x="4648200" y="1676400"/>
                  <a:ext cx="457200" cy="457200"/>
                </a:xfrm>
                <a:prstGeom prst="ellipse">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8" name="TextBox 167"/>
                <p:cNvSpPr txBox="1"/>
                <p:nvPr/>
              </p:nvSpPr>
              <p:spPr>
                <a:xfrm>
                  <a:off x="4724400" y="1616403"/>
                  <a:ext cx="304801" cy="566117"/>
                </a:xfrm>
                <a:prstGeom prst="rect">
                  <a:avLst/>
                </a:prstGeom>
                <a:noFill/>
              </p:spPr>
              <p:txBody>
                <a:bodyPr wrap="square" rtlCol="0">
                  <a:spAutoFit/>
                </a:bodyPr>
                <a:lstStyle/>
                <a:p>
                  <a:pPr algn="ctr"/>
                  <a:r>
                    <a:rPr lang="en-US" sz="1200" b="1" u="sng" dirty="0">
                      <a:latin typeface="Consolas" panose="020B0609020204030204" pitchFamily="49" charset="0"/>
                    </a:rPr>
                    <a:t>6</a:t>
                  </a:r>
                </a:p>
                <a:p>
                  <a:pPr algn="ctr">
                    <a:lnSpc>
                      <a:spcPct val="80000"/>
                    </a:lnSpc>
                  </a:pPr>
                  <a:r>
                    <a:rPr lang="en-US" sz="1200" b="1" dirty="0">
                      <a:latin typeface="Consolas" panose="020B0609020204030204" pitchFamily="49" charset="0"/>
                    </a:rPr>
                    <a:t>s</a:t>
                  </a:r>
                </a:p>
              </p:txBody>
            </p:sp>
          </p:grpSp>
          <p:grpSp>
            <p:nvGrpSpPr>
              <p:cNvPr id="126" name="Group 125"/>
              <p:cNvGrpSpPr/>
              <p:nvPr/>
            </p:nvGrpSpPr>
            <p:grpSpPr>
              <a:xfrm>
                <a:off x="2692536" y="6814268"/>
                <a:ext cx="258385" cy="424732"/>
                <a:chOff x="4648200" y="1616403"/>
                <a:chExt cx="457200" cy="566117"/>
              </a:xfrm>
            </p:grpSpPr>
            <p:sp>
              <p:nvSpPr>
                <p:cNvPr id="156" name="Oval 155"/>
                <p:cNvSpPr/>
                <p:nvPr/>
              </p:nvSpPr>
              <p:spPr>
                <a:xfrm>
                  <a:off x="4648200" y="1676400"/>
                  <a:ext cx="457200" cy="457200"/>
                </a:xfrm>
                <a:prstGeom prst="ellipse">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7" name="TextBox 156"/>
                <p:cNvSpPr txBox="1"/>
                <p:nvPr/>
              </p:nvSpPr>
              <p:spPr>
                <a:xfrm>
                  <a:off x="4724400" y="1616403"/>
                  <a:ext cx="304801" cy="566117"/>
                </a:xfrm>
                <a:prstGeom prst="rect">
                  <a:avLst/>
                </a:prstGeom>
                <a:noFill/>
              </p:spPr>
              <p:txBody>
                <a:bodyPr wrap="square" rtlCol="0">
                  <a:spAutoFit/>
                </a:bodyPr>
                <a:lstStyle/>
                <a:p>
                  <a:pPr algn="ctr"/>
                  <a:r>
                    <a:rPr lang="en-US" sz="1200" b="1" u="sng" dirty="0">
                      <a:latin typeface="Consolas" panose="020B0609020204030204" pitchFamily="49" charset="0"/>
                    </a:rPr>
                    <a:t>2</a:t>
                  </a:r>
                </a:p>
                <a:p>
                  <a:pPr algn="ctr">
                    <a:lnSpc>
                      <a:spcPct val="80000"/>
                    </a:lnSpc>
                  </a:pPr>
                  <a:r>
                    <a:rPr lang="en-US" sz="1200" b="1" dirty="0">
                      <a:latin typeface="Consolas" panose="020B0609020204030204" pitchFamily="49" charset="0"/>
                    </a:rPr>
                    <a:t>i</a:t>
                  </a:r>
                </a:p>
              </p:txBody>
            </p:sp>
          </p:grpSp>
          <p:grpSp>
            <p:nvGrpSpPr>
              <p:cNvPr id="127" name="Group 126"/>
              <p:cNvGrpSpPr/>
              <p:nvPr/>
            </p:nvGrpSpPr>
            <p:grpSpPr>
              <a:xfrm>
                <a:off x="2050257" y="6814267"/>
                <a:ext cx="258385" cy="388029"/>
                <a:chOff x="4648200" y="1616403"/>
                <a:chExt cx="457200" cy="517197"/>
              </a:xfrm>
            </p:grpSpPr>
            <p:sp>
              <p:nvSpPr>
                <p:cNvPr id="154" name="Oval 153"/>
                <p:cNvSpPr/>
                <p:nvPr/>
              </p:nvSpPr>
              <p:spPr>
                <a:xfrm>
                  <a:off x="4648200" y="1676400"/>
                  <a:ext cx="457200" cy="457200"/>
                </a:xfrm>
                <a:prstGeom prst="ellipse">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5" name="TextBox 154"/>
                <p:cNvSpPr txBox="1"/>
                <p:nvPr/>
              </p:nvSpPr>
              <p:spPr>
                <a:xfrm>
                  <a:off x="4724400" y="1616403"/>
                  <a:ext cx="304801" cy="369207"/>
                </a:xfrm>
                <a:prstGeom prst="rect">
                  <a:avLst/>
                </a:prstGeom>
                <a:noFill/>
              </p:spPr>
              <p:txBody>
                <a:bodyPr wrap="square" rtlCol="0">
                  <a:spAutoFit/>
                </a:bodyPr>
                <a:lstStyle/>
                <a:p>
                  <a:pPr algn="ctr"/>
                  <a:r>
                    <a:rPr lang="en-US" sz="1200" b="1" u="sng" dirty="0">
                      <a:latin typeface="Consolas" panose="020B0609020204030204" pitchFamily="49" charset="0"/>
                    </a:rPr>
                    <a:t>2</a:t>
                  </a:r>
                </a:p>
              </p:txBody>
            </p:sp>
          </p:grpSp>
          <p:sp>
            <p:nvSpPr>
              <p:cNvPr id="128" name="TextBox 127"/>
              <p:cNvSpPr txBox="1"/>
              <p:nvPr/>
            </p:nvSpPr>
            <p:spPr>
              <a:xfrm>
                <a:off x="2694184" y="6557559"/>
                <a:ext cx="119261" cy="276999"/>
              </a:xfrm>
              <a:prstGeom prst="rect">
                <a:avLst/>
              </a:prstGeom>
              <a:noFill/>
            </p:spPr>
            <p:txBody>
              <a:bodyPr wrap="square" rtlCol="0">
                <a:spAutoFit/>
              </a:bodyPr>
              <a:lstStyle/>
              <a:p>
                <a:pPr algn="ctr"/>
                <a:r>
                  <a:rPr lang="en-US" sz="1200" b="1" dirty="0">
                    <a:latin typeface="Consolas" panose="020B0609020204030204" pitchFamily="49" charset="0"/>
                  </a:rPr>
                  <a:t>1</a:t>
                </a:r>
              </a:p>
            </p:txBody>
          </p:sp>
          <p:grpSp>
            <p:nvGrpSpPr>
              <p:cNvPr id="129" name="Group 128"/>
              <p:cNvGrpSpPr/>
              <p:nvPr/>
            </p:nvGrpSpPr>
            <p:grpSpPr>
              <a:xfrm>
                <a:off x="2676345" y="5783734"/>
                <a:ext cx="303595" cy="279664"/>
                <a:chOff x="4608898" y="1676401"/>
                <a:chExt cx="537197" cy="372758"/>
              </a:xfrm>
            </p:grpSpPr>
            <p:sp>
              <p:nvSpPr>
                <p:cNvPr id="143" name="Oval 142"/>
                <p:cNvSpPr/>
                <p:nvPr/>
              </p:nvSpPr>
              <p:spPr>
                <a:xfrm>
                  <a:off x="4648199" y="1676401"/>
                  <a:ext cx="457200" cy="372758"/>
                </a:xfrm>
                <a:prstGeom prst="ellipse">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3" name="TextBox 152"/>
                <p:cNvSpPr txBox="1"/>
                <p:nvPr/>
              </p:nvSpPr>
              <p:spPr>
                <a:xfrm>
                  <a:off x="4608898" y="1717539"/>
                  <a:ext cx="537197" cy="287161"/>
                </a:xfrm>
                <a:prstGeom prst="rect">
                  <a:avLst/>
                </a:prstGeom>
                <a:noFill/>
              </p:spPr>
              <p:txBody>
                <a:bodyPr wrap="square" rtlCol="0">
                  <a:spAutoFit/>
                </a:bodyPr>
                <a:lstStyle/>
                <a:p>
                  <a:pPr algn="ctr"/>
                  <a:r>
                    <a:rPr lang="en-US" sz="800" b="1" u="sng" dirty="0">
                      <a:latin typeface="Consolas" panose="020B0609020204030204" pitchFamily="49" charset="0"/>
                    </a:rPr>
                    <a:t>10</a:t>
                  </a:r>
                  <a:endParaRPr lang="en-US" sz="800" b="1" dirty="0">
                    <a:latin typeface="Consolas" panose="020B0609020204030204" pitchFamily="49" charset="0"/>
                  </a:endParaRPr>
                </a:p>
              </p:txBody>
            </p:sp>
          </p:grpSp>
          <p:grpSp>
            <p:nvGrpSpPr>
              <p:cNvPr id="130" name="Group 129"/>
              <p:cNvGrpSpPr/>
              <p:nvPr/>
            </p:nvGrpSpPr>
            <p:grpSpPr>
              <a:xfrm>
                <a:off x="1530359" y="5783734"/>
                <a:ext cx="303595" cy="279664"/>
                <a:chOff x="4608898" y="1676401"/>
                <a:chExt cx="537197" cy="372758"/>
              </a:xfrm>
            </p:grpSpPr>
            <p:sp>
              <p:nvSpPr>
                <p:cNvPr id="141" name="Oval 140"/>
                <p:cNvSpPr/>
                <p:nvPr/>
              </p:nvSpPr>
              <p:spPr>
                <a:xfrm>
                  <a:off x="4648199" y="1676401"/>
                  <a:ext cx="457200" cy="372758"/>
                </a:xfrm>
                <a:prstGeom prst="ellipse">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2" name="TextBox 141"/>
                <p:cNvSpPr txBox="1"/>
                <p:nvPr/>
              </p:nvSpPr>
              <p:spPr>
                <a:xfrm>
                  <a:off x="4608898" y="1717539"/>
                  <a:ext cx="537197" cy="287160"/>
                </a:xfrm>
                <a:prstGeom prst="rect">
                  <a:avLst/>
                </a:prstGeom>
                <a:noFill/>
              </p:spPr>
              <p:txBody>
                <a:bodyPr wrap="square" rtlCol="0">
                  <a:spAutoFit/>
                </a:bodyPr>
                <a:lstStyle/>
                <a:p>
                  <a:pPr algn="ctr"/>
                  <a:r>
                    <a:rPr lang="en-US" sz="800" b="1" u="sng" dirty="0">
                      <a:latin typeface="Consolas" panose="020B0609020204030204" pitchFamily="49" charset="0"/>
                    </a:rPr>
                    <a:t>6</a:t>
                  </a:r>
                  <a:endParaRPr lang="en-US" sz="800" b="1" dirty="0">
                    <a:latin typeface="Consolas" panose="020B0609020204030204" pitchFamily="49" charset="0"/>
                  </a:endParaRPr>
                </a:p>
              </p:txBody>
            </p:sp>
          </p:grpSp>
          <p:grpSp>
            <p:nvGrpSpPr>
              <p:cNvPr id="133" name="Group 132"/>
              <p:cNvGrpSpPr/>
              <p:nvPr/>
            </p:nvGrpSpPr>
            <p:grpSpPr>
              <a:xfrm>
                <a:off x="2355420" y="6345779"/>
                <a:ext cx="303595" cy="279664"/>
                <a:chOff x="4608898" y="1676401"/>
                <a:chExt cx="537197" cy="372758"/>
              </a:xfrm>
            </p:grpSpPr>
            <p:sp>
              <p:nvSpPr>
                <p:cNvPr id="137" name="Oval 136"/>
                <p:cNvSpPr/>
                <p:nvPr/>
              </p:nvSpPr>
              <p:spPr>
                <a:xfrm>
                  <a:off x="4648199" y="1676401"/>
                  <a:ext cx="457200" cy="372758"/>
                </a:xfrm>
                <a:prstGeom prst="ellipse">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8" name="TextBox 137"/>
                <p:cNvSpPr txBox="1"/>
                <p:nvPr/>
              </p:nvSpPr>
              <p:spPr>
                <a:xfrm>
                  <a:off x="4608898" y="1717539"/>
                  <a:ext cx="537197" cy="287161"/>
                </a:xfrm>
                <a:prstGeom prst="rect">
                  <a:avLst/>
                </a:prstGeom>
                <a:noFill/>
              </p:spPr>
              <p:txBody>
                <a:bodyPr wrap="square" rtlCol="0">
                  <a:spAutoFit/>
                </a:bodyPr>
                <a:lstStyle/>
                <a:p>
                  <a:pPr algn="ctr"/>
                  <a:r>
                    <a:rPr lang="en-US" sz="800" b="1" u="sng" dirty="0">
                      <a:latin typeface="Consolas" panose="020B0609020204030204" pitchFamily="49" charset="0"/>
                    </a:rPr>
                    <a:t>4</a:t>
                  </a:r>
                  <a:endParaRPr lang="en-US" sz="800" b="1" dirty="0">
                    <a:latin typeface="Consolas" panose="020B0609020204030204" pitchFamily="49" charset="0"/>
                  </a:endParaRPr>
                </a:p>
              </p:txBody>
            </p:sp>
          </p:grpSp>
          <p:sp>
            <p:nvSpPr>
              <p:cNvPr id="134" name="Rectangle 133"/>
              <p:cNvSpPr/>
              <p:nvPr/>
            </p:nvSpPr>
            <p:spPr>
              <a:xfrm>
                <a:off x="2111186" y="6945316"/>
                <a:ext cx="137858" cy="221599"/>
              </a:xfrm>
              <a:prstGeom prst="rect">
                <a:avLst/>
              </a:prstGeom>
            </p:spPr>
            <p:txBody>
              <a:bodyPr wrap="none" lIns="0" tIns="0" rIns="0" bIns="0">
                <a:spAutoFit/>
              </a:bodyPr>
              <a:lstStyle/>
              <a:p>
                <a:pPr algn="ctr">
                  <a:lnSpc>
                    <a:spcPct val="80000"/>
                  </a:lnSpc>
                </a:pPr>
                <a:r>
                  <a:rPr lang="en-US" b="1" dirty="0"/>
                  <a:t>␣</a:t>
                </a:r>
              </a:p>
            </p:txBody>
          </p:sp>
          <p:sp>
            <p:nvSpPr>
              <p:cNvPr id="135" name="TextBox 134"/>
              <p:cNvSpPr txBox="1"/>
              <p:nvPr/>
            </p:nvSpPr>
            <p:spPr>
              <a:xfrm>
                <a:off x="2517568" y="6003855"/>
                <a:ext cx="119261" cy="276999"/>
              </a:xfrm>
              <a:prstGeom prst="rect">
                <a:avLst/>
              </a:prstGeom>
              <a:noFill/>
            </p:spPr>
            <p:txBody>
              <a:bodyPr wrap="square" rtlCol="0">
                <a:spAutoFit/>
              </a:bodyPr>
              <a:lstStyle/>
              <a:p>
                <a:pPr algn="ctr"/>
                <a:r>
                  <a:rPr lang="en-US" sz="1200" b="1" dirty="0">
                    <a:latin typeface="Consolas" panose="020B0609020204030204" pitchFamily="49" charset="0"/>
                  </a:rPr>
                  <a:t>0</a:t>
                </a:r>
              </a:p>
            </p:txBody>
          </p:sp>
          <p:sp>
            <p:nvSpPr>
              <p:cNvPr id="136" name="TextBox 135"/>
              <p:cNvSpPr txBox="1"/>
              <p:nvPr/>
            </p:nvSpPr>
            <p:spPr>
              <a:xfrm>
                <a:off x="3016138" y="6003855"/>
                <a:ext cx="119261" cy="276999"/>
              </a:xfrm>
              <a:prstGeom prst="rect">
                <a:avLst/>
              </a:prstGeom>
              <a:noFill/>
            </p:spPr>
            <p:txBody>
              <a:bodyPr wrap="square" rtlCol="0">
                <a:spAutoFit/>
              </a:bodyPr>
              <a:lstStyle/>
              <a:p>
                <a:pPr algn="ctr"/>
                <a:r>
                  <a:rPr lang="en-US" sz="1200" b="1" dirty="0">
                    <a:latin typeface="Consolas" panose="020B0609020204030204" pitchFamily="49" charset="0"/>
                  </a:rPr>
                  <a:t>1</a:t>
                </a:r>
              </a:p>
            </p:txBody>
          </p:sp>
        </p:grpSp>
      </p:grpSp>
      <p:sp>
        <p:nvSpPr>
          <p:cNvPr id="101" name="TextBox 100"/>
          <p:cNvSpPr txBox="1"/>
          <p:nvPr/>
        </p:nvSpPr>
        <p:spPr>
          <a:xfrm>
            <a:off x="1094176" y="5832529"/>
            <a:ext cx="5943600" cy="369332"/>
          </a:xfrm>
          <a:prstGeom prst="rect">
            <a:avLst/>
          </a:prstGeom>
          <a:noFill/>
        </p:spPr>
        <p:txBody>
          <a:bodyPr wrap="square" rtlCol="0">
            <a:spAutoFit/>
          </a:bodyPr>
          <a:lstStyle/>
          <a:p>
            <a:r>
              <a:rPr lang="en-US" b="1" dirty="0">
                <a:latin typeface="Comic Sans MS" panose="030F0702030302020204" pitchFamily="66" charset="0"/>
                <a:cs typeface="Consolas" panose="020B0609020204030204" pitchFamily="49" charset="0"/>
              </a:rPr>
              <a:t>3. What is the bit stream for "An assassin sins"?</a:t>
            </a:r>
          </a:p>
        </p:txBody>
      </p:sp>
      <p:graphicFrame>
        <p:nvGraphicFramePr>
          <p:cNvPr id="2" name="Table 1">
            <a:extLst>
              <a:ext uri="{FF2B5EF4-FFF2-40B4-BE49-F238E27FC236}">
                <a16:creationId xmlns:a16="http://schemas.microsoft.com/office/drawing/2014/main" id="{8715126A-04EA-42BD-B8B7-EBD64C76FC4E}"/>
              </a:ext>
            </a:extLst>
          </p:cNvPr>
          <p:cNvGraphicFramePr>
            <a:graphicFrameLocks noGrp="1"/>
          </p:cNvGraphicFramePr>
          <p:nvPr/>
        </p:nvGraphicFramePr>
        <p:xfrm>
          <a:off x="8869501" y="484232"/>
          <a:ext cx="1050711" cy="1966629"/>
        </p:xfrm>
        <a:graphic>
          <a:graphicData uri="http://schemas.openxmlformats.org/drawingml/2006/table">
            <a:tbl>
              <a:tblPr firstRow="1" bandRow="1">
                <a:tableStyleId>{5C22544A-7EE6-4342-B048-85BDC9FD1C3A}</a:tableStyleId>
              </a:tblPr>
              <a:tblGrid>
                <a:gridCol w="1050711">
                  <a:extLst>
                    <a:ext uri="{9D8B030D-6E8A-4147-A177-3AD203B41FA5}">
                      <a16:colId xmlns:a16="http://schemas.microsoft.com/office/drawing/2014/main" val="817551556"/>
                    </a:ext>
                  </a:extLst>
                </a:gridCol>
              </a:tblGrid>
              <a:tr h="290229">
                <a:tc>
                  <a:txBody>
                    <a:bodyPr/>
                    <a:lstStyle/>
                    <a:p>
                      <a:pPr algn="ctr"/>
                      <a:r>
                        <a:rPr lang="en-US" sz="1200" dirty="0"/>
                        <a:t>encoding</a:t>
                      </a:r>
                    </a:p>
                  </a:txBody>
                  <a:tcPr/>
                </a:tc>
                <a:extLst>
                  <a:ext uri="{0D108BD9-81ED-4DB2-BD59-A6C34878D82A}">
                    <a16:rowId xmlns:a16="http://schemas.microsoft.com/office/drawing/2014/main" val="3954810021"/>
                  </a:ext>
                </a:extLst>
              </a:tr>
              <a:tr h="290229">
                <a:tc>
                  <a:txBody>
                    <a:bodyPr/>
                    <a:lstStyle/>
                    <a:p>
                      <a:pPr algn="ctr"/>
                      <a:r>
                        <a:rPr lang="en-US" sz="1600" dirty="0"/>
                        <a:t>00</a:t>
                      </a:r>
                    </a:p>
                  </a:txBody>
                  <a:tcPr/>
                </a:tc>
                <a:extLst>
                  <a:ext uri="{0D108BD9-81ED-4DB2-BD59-A6C34878D82A}">
                    <a16:rowId xmlns:a16="http://schemas.microsoft.com/office/drawing/2014/main" val="2466920313"/>
                  </a:ext>
                </a:extLst>
              </a:tr>
              <a:tr h="290229">
                <a:tc>
                  <a:txBody>
                    <a:bodyPr/>
                    <a:lstStyle/>
                    <a:p>
                      <a:pPr algn="ctr"/>
                      <a:r>
                        <a:rPr lang="en-US" sz="1600" dirty="0"/>
                        <a:t>01</a:t>
                      </a:r>
                    </a:p>
                  </a:txBody>
                  <a:tcPr/>
                </a:tc>
                <a:extLst>
                  <a:ext uri="{0D108BD9-81ED-4DB2-BD59-A6C34878D82A}">
                    <a16:rowId xmlns:a16="http://schemas.microsoft.com/office/drawing/2014/main" val="1115936051"/>
                  </a:ext>
                </a:extLst>
              </a:tr>
              <a:tr h="290229">
                <a:tc>
                  <a:txBody>
                    <a:bodyPr/>
                    <a:lstStyle/>
                    <a:p>
                      <a:pPr algn="ctr"/>
                      <a:r>
                        <a:rPr lang="en-US" sz="1600" dirty="0"/>
                        <a:t>100</a:t>
                      </a:r>
                    </a:p>
                  </a:txBody>
                  <a:tcPr/>
                </a:tc>
                <a:extLst>
                  <a:ext uri="{0D108BD9-81ED-4DB2-BD59-A6C34878D82A}">
                    <a16:rowId xmlns:a16="http://schemas.microsoft.com/office/drawing/2014/main" val="3203084418"/>
                  </a:ext>
                </a:extLst>
              </a:tr>
              <a:tr h="290229">
                <a:tc>
                  <a:txBody>
                    <a:bodyPr/>
                    <a:lstStyle/>
                    <a:p>
                      <a:pPr algn="ctr"/>
                      <a:r>
                        <a:rPr lang="en-US" sz="1600" dirty="0"/>
                        <a:t>101</a:t>
                      </a:r>
                    </a:p>
                  </a:txBody>
                  <a:tcPr/>
                </a:tc>
                <a:extLst>
                  <a:ext uri="{0D108BD9-81ED-4DB2-BD59-A6C34878D82A}">
                    <a16:rowId xmlns:a16="http://schemas.microsoft.com/office/drawing/2014/main" val="872716683"/>
                  </a:ext>
                </a:extLst>
              </a:tr>
              <a:tr h="290229">
                <a:tc>
                  <a:txBody>
                    <a:bodyPr/>
                    <a:lstStyle/>
                    <a:p>
                      <a:pPr algn="ctr"/>
                      <a:r>
                        <a:rPr lang="en-US" sz="1600" dirty="0"/>
                        <a:t>11</a:t>
                      </a:r>
                    </a:p>
                  </a:txBody>
                  <a:tcPr/>
                </a:tc>
                <a:extLst>
                  <a:ext uri="{0D108BD9-81ED-4DB2-BD59-A6C34878D82A}">
                    <a16:rowId xmlns:a16="http://schemas.microsoft.com/office/drawing/2014/main" val="4158236246"/>
                  </a:ext>
                </a:extLst>
              </a:tr>
            </a:tbl>
          </a:graphicData>
        </a:graphic>
      </p:graphicFrame>
      <p:sp>
        <p:nvSpPr>
          <p:cNvPr id="108" name="TextBox 107">
            <a:extLst>
              <a:ext uri="{FF2B5EF4-FFF2-40B4-BE49-F238E27FC236}">
                <a16:creationId xmlns:a16="http://schemas.microsoft.com/office/drawing/2014/main" id="{C5C5EAE6-FD30-448F-A3AE-572B09BBC329}"/>
              </a:ext>
            </a:extLst>
          </p:cNvPr>
          <p:cNvSpPr txBox="1"/>
          <p:nvPr/>
        </p:nvSpPr>
        <p:spPr>
          <a:xfrm>
            <a:off x="1855171" y="6248401"/>
            <a:ext cx="678480" cy="461665"/>
          </a:xfrm>
          <a:prstGeom prst="rect">
            <a:avLst/>
          </a:prstGeom>
          <a:noFill/>
        </p:spPr>
        <p:txBody>
          <a:bodyPr wrap="square" rtlCol="0">
            <a:spAutoFit/>
          </a:bodyPr>
          <a:lstStyle/>
          <a:p>
            <a:r>
              <a:rPr lang="en-US" sz="2400" b="1" dirty="0">
                <a:latin typeface="Comic Sans MS" panose="030F0702030302020204" pitchFamily="66" charset="0"/>
                <a:cs typeface="Consolas" panose="020B0609020204030204" pitchFamily="49" charset="0"/>
              </a:rPr>
              <a:t>00</a:t>
            </a:r>
          </a:p>
        </p:txBody>
      </p:sp>
      <p:sp>
        <p:nvSpPr>
          <p:cNvPr id="112" name="TextBox 111">
            <a:extLst>
              <a:ext uri="{FF2B5EF4-FFF2-40B4-BE49-F238E27FC236}">
                <a16:creationId xmlns:a16="http://schemas.microsoft.com/office/drawing/2014/main" id="{10A215D8-2DDC-4D81-90EF-EEF32584DA37}"/>
              </a:ext>
            </a:extLst>
          </p:cNvPr>
          <p:cNvSpPr txBox="1"/>
          <p:nvPr/>
        </p:nvSpPr>
        <p:spPr>
          <a:xfrm>
            <a:off x="2240280" y="6248401"/>
            <a:ext cx="598170" cy="461665"/>
          </a:xfrm>
          <a:prstGeom prst="rect">
            <a:avLst/>
          </a:prstGeom>
          <a:noFill/>
        </p:spPr>
        <p:txBody>
          <a:bodyPr wrap="square" rtlCol="0">
            <a:spAutoFit/>
          </a:bodyPr>
          <a:lstStyle/>
          <a:p>
            <a:r>
              <a:rPr lang="en-US" sz="2400" b="1" dirty="0">
                <a:latin typeface="Comic Sans MS" panose="030F0702030302020204" pitchFamily="66" charset="0"/>
                <a:cs typeface="Consolas" panose="020B0609020204030204" pitchFamily="49" charset="0"/>
              </a:rPr>
              <a:t>01</a:t>
            </a:r>
          </a:p>
        </p:txBody>
      </p:sp>
      <p:sp>
        <p:nvSpPr>
          <p:cNvPr id="117" name="TextBox 116">
            <a:extLst>
              <a:ext uri="{FF2B5EF4-FFF2-40B4-BE49-F238E27FC236}">
                <a16:creationId xmlns:a16="http://schemas.microsoft.com/office/drawing/2014/main" id="{E252D22F-4B1A-4842-AB00-1A132262A514}"/>
              </a:ext>
            </a:extLst>
          </p:cNvPr>
          <p:cNvSpPr txBox="1"/>
          <p:nvPr/>
        </p:nvSpPr>
        <p:spPr>
          <a:xfrm>
            <a:off x="2609849" y="6248401"/>
            <a:ext cx="750570" cy="461665"/>
          </a:xfrm>
          <a:prstGeom prst="rect">
            <a:avLst/>
          </a:prstGeom>
          <a:noFill/>
        </p:spPr>
        <p:txBody>
          <a:bodyPr wrap="square" rtlCol="0">
            <a:spAutoFit/>
          </a:bodyPr>
          <a:lstStyle/>
          <a:p>
            <a:r>
              <a:rPr lang="en-US" sz="2400" b="1" dirty="0">
                <a:latin typeface="Comic Sans MS" panose="030F0702030302020204" pitchFamily="66" charset="0"/>
                <a:cs typeface="Consolas" panose="020B0609020204030204" pitchFamily="49" charset="0"/>
              </a:rPr>
              <a:t>100</a:t>
            </a:r>
          </a:p>
        </p:txBody>
      </p:sp>
      <p:sp>
        <p:nvSpPr>
          <p:cNvPr id="121" name="TextBox 120">
            <a:extLst>
              <a:ext uri="{FF2B5EF4-FFF2-40B4-BE49-F238E27FC236}">
                <a16:creationId xmlns:a16="http://schemas.microsoft.com/office/drawing/2014/main" id="{A276E65C-246C-4CBB-B48C-871E624FE2A5}"/>
              </a:ext>
            </a:extLst>
          </p:cNvPr>
          <p:cNvSpPr txBox="1"/>
          <p:nvPr/>
        </p:nvSpPr>
        <p:spPr>
          <a:xfrm>
            <a:off x="3170220" y="6248401"/>
            <a:ext cx="598171" cy="461665"/>
          </a:xfrm>
          <a:prstGeom prst="rect">
            <a:avLst/>
          </a:prstGeom>
          <a:noFill/>
        </p:spPr>
        <p:txBody>
          <a:bodyPr wrap="square" rtlCol="0">
            <a:spAutoFit/>
          </a:bodyPr>
          <a:lstStyle/>
          <a:p>
            <a:r>
              <a:rPr lang="en-US" sz="2400" b="1" dirty="0">
                <a:latin typeface="Comic Sans MS" panose="030F0702030302020204" pitchFamily="66" charset="0"/>
                <a:cs typeface="Consolas" panose="020B0609020204030204" pitchFamily="49" charset="0"/>
              </a:rPr>
              <a:t>00</a:t>
            </a:r>
          </a:p>
        </p:txBody>
      </p:sp>
      <p:sp>
        <p:nvSpPr>
          <p:cNvPr id="122" name="TextBox 121">
            <a:extLst>
              <a:ext uri="{FF2B5EF4-FFF2-40B4-BE49-F238E27FC236}">
                <a16:creationId xmlns:a16="http://schemas.microsoft.com/office/drawing/2014/main" id="{41DF440F-8259-416C-A12B-E082AEDFE3EA}"/>
              </a:ext>
            </a:extLst>
          </p:cNvPr>
          <p:cNvSpPr txBox="1"/>
          <p:nvPr/>
        </p:nvSpPr>
        <p:spPr>
          <a:xfrm>
            <a:off x="3557234" y="6248401"/>
            <a:ext cx="583231" cy="461665"/>
          </a:xfrm>
          <a:prstGeom prst="rect">
            <a:avLst/>
          </a:prstGeom>
          <a:noFill/>
        </p:spPr>
        <p:txBody>
          <a:bodyPr wrap="square" rtlCol="0">
            <a:spAutoFit/>
          </a:bodyPr>
          <a:lstStyle/>
          <a:p>
            <a:r>
              <a:rPr lang="en-US" sz="2400" b="1" dirty="0">
                <a:latin typeface="Comic Sans MS" panose="030F0702030302020204" pitchFamily="66" charset="0"/>
                <a:cs typeface="Consolas" panose="020B0609020204030204" pitchFamily="49" charset="0"/>
              </a:rPr>
              <a:t>11</a:t>
            </a:r>
          </a:p>
        </p:txBody>
      </p:sp>
      <p:sp>
        <p:nvSpPr>
          <p:cNvPr id="131" name="TextBox 130">
            <a:extLst>
              <a:ext uri="{FF2B5EF4-FFF2-40B4-BE49-F238E27FC236}">
                <a16:creationId xmlns:a16="http://schemas.microsoft.com/office/drawing/2014/main" id="{45E16E96-4168-4932-9AA0-198DD45424DA}"/>
              </a:ext>
            </a:extLst>
          </p:cNvPr>
          <p:cNvSpPr txBox="1"/>
          <p:nvPr/>
        </p:nvSpPr>
        <p:spPr>
          <a:xfrm>
            <a:off x="3915374" y="6248401"/>
            <a:ext cx="598171" cy="461665"/>
          </a:xfrm>
          <a:prstGeom prst="rect">
            <a:avLst/>
          </a:prstGeom>
          <a:noFill/>
        </p:spPr>
        <p:txBody>
          <a:bodyPr wrap="square" rtlCol="0">
            <a:spAutoFit/>
          </a:bodyPr>
          <a:lstStyle/>
          <a:p>
            <a:r>
              <a:rPr lang="en-US" sz="2400" b="1" dirty="0">
                <a:latin typeface="Comic Sans MS" panose="030F0702030302020204" pitchFamily="66" charset="0"/>
                <a:cs typeface="Consolas" panose="020B0609020204030204" pitchFamily="49" charset="0"/>
              </a:rPr>
              <a:t>11</a:t>
            </a:r>
          </a:p>
        </p:txBody>
      </p:sp>
      <p:sp>
        <p:nvSpPr>
          <p:cNvPr id="132" name="TextBox 131">
            <a:extLst>
              <a:ext uri="{FF2B5EF4-FFF2-40B4-BE49-F238E27FC236}">
                <a16:creationId xmlns:a16="http://schemas.microsoft.com/office/drawing/2014/main" id="{9C3745BF-C102-4D6F-851D-910001FFC26E}"/>
              </a:ext>
            </a:extLst>
          </p:cNvPr>
          <p:cNvSpPr txBox="1"/>
          <p:nvPr/>
        </p:nvSpPr>
        <p:spPr>
          <a:xfrm>
            <a:off x="5349241" y="6248401"/>
            <a:ext cx="750571" cy="461665"/>
          </a:xfrm>
          <a:prstGeom prst="rect">
            <a:avLst/>
          </a:prstGeom>
          <a:noFill/>
        </p:spPr>
        <p:txBody>
          <a:bodyPr wrap="square" rtlCol="0">
            <a:spAutoFit/>
          </a:bodyPr>
          <a:lstStyle/>
          <a:p>
            <a:r>
              <a:rPr lang="en-US" sz="2400" b="1" dirty="0">
                <a:latin typeface="Comic Sans MS" panose="030F0702030302020204" pitchFamily="66" charset="0"/>
                <a:cs typeface="Consolas" panose="020B0609020204030204" pitchFamily="49" charset="0"/>
              </a:rPr>
              <a:t>101</a:t>
            </a:r>
          </a:p>
        </p:txBody>
      </p:sp>
      <p:sp>
        <p:nvSpPr>
          <p:cNvPr id="139" name="TextBox 138">
            <a:extLst>
              <a:ext uri="{FF2B5EF4-FFF2-40B4-BE49-F238E27FC236}">
                <a16:creationId xmlns:a16="http://schemas.microsoft.com/office/drawing/2014/main" id="{5085239B-0A45-4686-A4EC-23AB608F0D34}"/>
              </a:ext>
            </a:extLst>
          </p:cNvPr>
          <p:cNvSpPr txBox="1"/>
          <p:nvPr/>
        </p:nvSpPr>
        <p:spPr>
          <a:xfrm>
            <a:off x="4264996" y="6248401"/>
            <a:ext cx="598171" cy="461665"/>
          </a:xfrm>
          <a:prstGeom prst="rect">
            <a:avLst/>
          </a:prstGeom>
          <a:noFill/>
        </p:spPr>
        <p:txBody>
          <a:bodyPr wrap="square" rtlCol="0">
            <a:spAutoFit/>
          </a:bodyPr>
          <a:lstStyle/>
          <a:p>
            <a:r>
              <a:rPr lang="en-US" sz="2400" b="1" dirty="0">
                <a:latin typeface="Comic Sans MS" panose="030F0702030302020204" pitchFamily="66" charset="0"/>
                <a:cs typeface="Consolas" panose="020B0609020204030204" pitchFamily="49" charset="0"/>
              </a:rPr>
              <a:t>00</a:t>
            </a:r>
          </a:p>
        </p:txBody>
      </p:sp>
      <p:sp>
        <p:nvSpPr>
          <p:cNvPr id="140" name="TextBox 139">
            <a:extLst>
              <a:ext uri="{FF2B5EF4-FFF2-40B4-BE49-F238E27FC236}">
                <a16:creationId xmlns:a16="http://schemas.microsoft.com/office/drawing/2014/main" id="{9418E5A1-BE3A-4706-934A-A31217E7038C}"/>
              </a:ext>
            </a:extLst>
          </p:cNvPr>
          <p:cNvSpPr txBox="1"/>
          <p:nvPr/>
        </p:nvSpPr>
        <p:spPr>
          <a:xfrm>
            <a:off x="4629150" y="6248401"/>
            <a:ext cx="583231" cy="461665"/>
          </a:xfrm>
          <a:prstGeom prst="rect">
            <a:avLst/>
          </a:prstGeom>
          <a:noFill/>
        </p:spPr>
        <p:txBody>
          <a:bodyPr wrap="square" rtlCol="0">
            <a:spAutoFit/>
          </a:bodyPr>
          <a:lstStyle/>
          <a:p>
            <a:r>
              <a:rPr lang="en-US" sz="2400" b="1" dirty="0">
                <a:latin typeface="Comic Sans MS" panose="030F0702030302020204" pitchFamily="66" charset="0"/>
                <a:cs typeface="Consolas" panose="020B0609020204030204" pitchFamily="49" charset="0"/>
              </a:rPr>
              <a:t>11</a:t>
            </a:r>
          </a:p>
        </p:txBody>
      </p:sp>
      <p:sp>
        <p:nvSpPr>
          <p:cNvPr id="144" name="TextBox 143">
            <a:extLst>
              <a:ext uri="{FF2B5EF4-FFF2-40B4-BE49-F238E27FC236}">
                <a16:creationId xmlns:a16="http://schemas.microsoft.com/office/drawing/2014/main" id="{DC595266-0A77-4AFA-8C03-3216380540B1}"/>
              </a:ext>
            </a:extLst>
          </p:cNvPr>
          <p:cNvSpPr txBox="1"/>
          <p:nvPr/>
        </p:nvSpPr>
        <p:spPr>
          <a:xfrm>
            <a:off x="4987290" y="6248401"/>
            <a:ext cx="598171" cy="461665"/>
          </a:xfrm>
          <a:prstGeom prst="rect">
            <a:avLst/>
          </a:prstGeom>
          <a:noFill/>
        </p:spPr>
        <p:txBody>
          <a:bodyPr wrap="square" rtlCol="0">
            <a:spAutoFit/>
          </a:bodyPr>
          <a:lstStyle/>
          <a:p>
            <a:r>
              <a:rPr lang="en-US" sz="2400" b="1" dirty="0">
                <a:latin typeface="Comic Sans MS" panose="030F0702030302020204" pitchFamily="66" charset="0"/>
                <a:cs typeface="Consolas" panose="020B0609020204030204" pitchFamily="49" charset="0"/>
              </a:rPr>
              <a:t>11</a:t>
            </a:r>
          </a:p>
        </p:txBody>
      </p:sp>
      <p:sp>
        <p:nvSpPr>
          <p:cNvPr id="145" name="TextBox 144">
            <a:extLst>
              <a:ext uri="{FF2B5EF4-FFF2-40B4-BE49-F238E27FC236}">
                <a16:creationId xmlns:a16="http://schemas.microsoft.com/office/drawing/2014/main" id="{06F5EA87-0C26-4C3F-B964-641A5DEF71D7}"/>
              </a:ext>
            </a:extLst>
          </p:cNvPr>
          <p:cNvSpPr txBox="1"/>
          <p:nvPr/>
        </p:nvSpPr>
        <p:spPr>
          <a:xfrm>
            <a:off x="5923749" y="6248401"/>
            <a:ext cx="583232" cy="461665"/>
          </a:xfrm>
          <a:prstGeom prst="rect">
            <a:avLst/>
          </a:prstGeom>
          <a:noFill/>
        </p:spPr>
        <p:txBody>
          <a:bodyPr wrap="square" rtlCol="0">
            <a:spAutoFit/>
          </a:bodyPr>
          <a:lstStyle/>
          <a:p>
            <a:r>
              <a:rPr lang="en-US" sz="2400" b="1" dirty="0">
                <a:latin typeface="Comic Sans MS" panose="030F0702030302020204" pitchFamily="66" charset="0"/>
                <a:cs typeface="Consolas" panose="020B0609020204030204" pitchFamily="49" charset="0"/>
              </a:rPr>
              <a:t>01</a:t>
            </a:r>
          </a:p>
        </p:txBody>
      </p:sp>
      <p:sp>
        <p:nvSpPr>
          <p:cNvPr id="146" name="TextBox 145">
            <a:extLst>
              <a:ext uri="{FF2B5EF4-FFF2-40B4-BE49-F238E27FC236}">
                <a16:creationId xmlns:a16="http://schemas.microsoft.com/office/drawing/2014/main" id="{261FCAFC-00C7-41CB-9EDC-3D992FCAA37F}"/>
              </a:ext>
            </a:extLst>
          </p:cNvPr>
          <p:cNvSpPr txBox="1"/>
          <p:nvPr/>
        </p:nvSpPr>
        <p:spPr>
          <a:xfrm>
            <a:off x="6265752" y="6248401"/>
            <a:ext cx="799693" cy="461665"/>
          </a:xfrm>
          <a:prstGeom prst="rect">
            <a:avLst/>
          </a:prstGeom>
          <a:noFill/>
        </p:spPr>
        <p:txBody>
          <a:bodyPr wrap="square" rtlCol="0">
            <a:spAutoFit/>
          </a:bodyPr>
          <a:lstStyle/>
          <a:p>
            <a:r>
              <a:rPr lang="en-US" sz="2400" b="1" dirty="0">
                <a:latin typeface="Comic Sans MS" panose="030F0702030302020204" pitchFamily="66" charset="0"/>
                <a:cs typeface="Consolas" panose="020B0609020204030204" pitchFamily="49" charset="0"/>
              </a:rPr>
              <a:t>100</a:t>
            </a:r>
          </a:p>
        </p:txBody>
      </p:sp>
      <p:sp>
        <p:nvSpPr>
          <p:cNvPr id="147" name="TextBox 146">
            <a:extLst>
              <a:ext uri="{FF2B5EF4-FFF2-40B4-BE49-F238E27FC236}">
                <a16:creationId xmlns:a16="http://schemas.microsoft.com/office/drawing/2014/main" id="{28571281-FE23-4510-B7FC-61C83E5DCDF6}"/>
              </a:ext>
            </a:extLst>
          </p:cNvPr>
          <p:cNvSpPr txBox="1"/>
          <p:nvPr/>
        </p:nvSpPr>
        <p:spPr>
          <a:xfrm>
            <a:off x="6849579" y="6248401"/>
            <a:ext cx="1878330" cy="461665"/>
          </a:xfrm>
          <a:prstGeom prst="rect">
            <a:avLst/>
          </a:prstGeom>
          <a:noFill/>
        </p:spPr>
        <p:txBody>
          <a:bodyPr wrap="square" rtlCol="0">
            <a:spAutoFit/>
          </a:bodyPr>
          <a:lstStyle/>
          <a:p>
            <a:r>
              <a:rPr lang="en-US" sz="2400" b="1" dirty="0">
                <a:latin typeface="Comic Sans MS" panose="030F0702030302020204" pitchFamily="66" charset="0"/>
                <a:cs typeface="Consolas" panose="020B0609020204030204" pitchFamily="49" charset="0"/>
              </a:rPr>
              <a:t>11</a:t>
            </a:r>
          </a:p>
        </p:txBody>
      </p:sp>
      <p:sp>
        <p:nvSpPr>
          <p:cNvPr id="148" name="TextBox 147">
            <a:extLst>
              <a:ext uri="{FF2B5EF4-FFF2-40B4-BE49-F238E27FC236}">
                <a16:creationId xmlns:a16="http://schemas.microsoft.com/office/drawing/2014/main" id="{FFE90576-6753-442A-A9EC-729FB6612177}"/>
              </a:ext>
            </a:extLst>
          </p:cNvPr>
          <p:cNvSpPr txBox="1"/>
          <p:nvPr/>
        </p:nvSpPr>
        <p:spPr>
          <a:xfrm>
            <a:off x="7216141" y="6248401"/>
            <a:ext cx="799693" cy="461665"/>
          </a:xfrm>
          <a:prstGeom prst="rect">
            <a:avLst/>
          </a:prstGeom>
          <a:noFill/>
        </p:spPr>
        <p:txBody>
          <a:bodyPr wrap="square" rtlCol="0">
            <a:spAutoFit/>
          </a:bodyPr>
          <a:lstStyle/>
          <a:p>
            <a:r>
              <a:rPr lang="en-US" sz="2400" b="1" dirty="0">
                <a:latin typeface="Comic Sans MS" panose="030F0702030302020204" pitchFamily="66" charset="0"/>
                <a:cs typeface="Consolas" panose="020B0609020204030204" pitchFamily="49" charset="0"/>
              </a:rPr>
              <a:t>101</a:t>
            </a:r>
          </a:p>
        </p:txBody>
      </p:sp>
      <p:sp>
        <p:nvSpPr>
          <p:cNvPr id="149" name="TextBox 148">
            <a:extLst>
              <a:ext uri="{FF2B5EF4-FFF2-40B4-BE49-F238E27FC236}">
                <a16:creationId xmlns:a16="http://schemas.microsoft.com/office/drawing/2014/main" id="{49BCB063-37C7-4799-BBA8-08FBE863E196}"/>
              </a:ext>
            </a:extLst>
          </p:cNvPr>
          <p:cNvSpPr txBox="1"/>
          <p:nvPr/>
        </p:nvSpPr>
        <p:spPr>
          <a:xfrm>
            <a:off x="7762072" y="6248401"/>
            <a:ext cx="558468" cy="461665"/>
          </a:xfrm>
          <a:prstGeom prst="rect">
            <a:avLst/>
          </a:prstGeom>
          <a:noFill/>
        </p:spPr>
        <p:txBody>
          <a:bodyPr wrap="square" rtlCol="0">
            <a:spAutoFit/>
          </a:bodyPr>
          <a:lstStyle/>
          <a:p>
            <a:r>
              <a:rPr lang="en-US" sz="2400" b="1" dirty="0">
                <a:latin typeface="Comic Sans MS" panose="030F0702030302020204" pitchFamily="66" charset="0"/>
                <a:cs typeface="Consolas" panose="020B0609020204030204" pitchFamily="49" charset="0"/>
              </a:rPr>
              <a:t>01</a:t>
            </a:r>
          </a:p>
        </p:txBody>
      </p:sp>
      <p:sp>
        <p:nvSpPr>
          <p:cNvPr id="150" name="TextBox 149">
            <a:extLst>
              <a:ext uri="{FF2B5EF4-FFF2-40B4-BE49-F238E27FC236}">
                <a16:creationId xmlns:a16="http://schemas.microsoft.com/office/drawing/2014/main" id="{E8CC3913-7AAE-4A79-916A-9BA9364060AF}"/>
              </a:ext>
            </a:extLst>
          </p:cNvPr>
          <p:cNvSpPr txBox="1"/>
          <p:nvPr/>
        </p:nvSpPr>
        <p:spPr>
          <a:xfrm>
            <a:off x="8133239" y="6248401"/>
            <a:ext cx="558468" cy="461665"/>
          </a:xfrm>
          <a:prstGeom prst="rect">
            <a:avLst/>
          </a:prstGeom>
          <a:noFill/>
        </p:spPr>
        <p:txBody>
          <a:bodyPr wrap="square" rtlCol="0">
            <a:spAutoFit/>
          </a:bodyPr>
          <a:lstStyle/>
          <a:p>
            <a:r>
              <a:rPr lang="en-US" sz="2400" b="1" dirty="0">
                <a:latin typeface="Comic Sans MS" panose="030F0702030302020204" pitchFamily="66" charset="0"/>
                <a:cs typeface="Consolas" panose="020B0609020204030204" pitchFamily="49" charset="0"/>
              </a:rPr>
              <a:t>11</a:t>
            </a:r>
          </a:p>
        </p:txBody>
      </p:sp>
    </p:spTree>
    <p:extLst>
      <p:ext uri="{BB962C8B-B14F-4D97-AF65-F5344CB8AC3E}">
        <p14:creationId xmlns:p14="http://schemas.microsoft.com/office/powerpoint/2010/main" val="8123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5"/>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6"/>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8"/>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9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9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9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98"/>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99"/>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3"/>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9"/>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74"/>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6"/>
                                        </p:tgtEl>
                                        <p:attrNameLst>
                                          <p:attrName>style.visibility</p:attrName>
                                        </p:attrNameLst>
                                      </p:cBhvr>
                                      <p:to>
                                        <p:strVal val="visible"/>
                                      </p:to>
                                    </p:set>
                                    <p:animEffect transition="in" filter="fade">
                                      <p:cBhvr>
                                        <p:cTn id="73" dur="500"/>
                                        <p:tgtEl>
                                          <p:spTgt spid="6"/>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
                                        </p:tgtEl>
                                        <p:attrNameLst>
                                          <p:attrName>style.visibility</p:attrName>
                                        </p:attrNameLst>
                                      </p:cBhvr>
                                      <p:to>
                                        <p:strVal val="visible"/>
                                      </p:to>
                                    </p:set>
                                    <p:animEffect transition="in" filter="fade">
                                      <p:cBhvr>
                                        <p:cTn id="78" dur="500"/>
                                        <p:tgtEl>
                                          <p:spTgt spid="2"/>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101"/>
                                        </p:tgtEl>
                                        <p:attrNameLst>
                                          <p:attrName>style.visibility</p:attrName>
                                        </p:attrNameLst>
                                      </p:cBhvr>
                                      <p:to>
                                        <p:strVal val="visible"/>
                                      </p:to>
                                    </p:set>
                                    <p:animEffect transition="in" filter="fade">
                                      <p:cBhvr>
                                        <p:cTn id="83" dur="500"/>
                                        <p:tgtEl>
                                          <p:spTgt spid="10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fade">
                                      <p:cBhvr>
                                        <p:cTn id="88" dur="500"/>
                                        <p:tgtEl>
                                          <p:spTgt spid="108"/>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112"/>
                                        </p:tgtEl>
                                        <p:attrNameLst>
                                          <p:attrName>style.visibility</p:attrName>
                                        </p:attrNameLst>
                                      </p:cBhvr>
                                      <p:to>
                                        <p:strVal val="visible"/>
                                      </p:to>
                                    </p:set>
                                    <p:animEffect transition="in" filter="fade">
                                      <p:cBhvr>
                                        <p:cTn id="93" dur="500"/>
                                        <p:tgtEl>
                                          <p:spTgt spid="112"/>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117"/>
                                        </p:tgtEl>
                                        <p:attrNameLst>
                                          <p:attrName>style.visibility</p:attrName>
                                        </p:attrNameLst>
                                      </p:cBhvr>
                                      <p:to>
                                        <p:strVal val="visible"/>
                                      </p:to>
                                    </p:set>
                                    <p:animEffect transition="in" filter="fade">
                                      <p:cBhvr>
                                        <p:cTn id="98" dur="500"/>
                                        <p:tgtEl>
                                          <p:spTgt spid="117"/>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121"/>
                                        </p:tgtEl>
                                        <p:attrNameLst>
                                          <p:attrName>style.visibility</p:attrName>
                                        </p:attrNameLst>
                                      </p:cBhvr>
                                      <p:to>
                                        <p:strVal val="visible"/>
                                      </p:to>
                                    </p:set>
                                    <p:animEffect transition="in" filter="fade">
                                      <p:cBhvr>
                                        <p:cTn id="103" dur="500"/>
                                        <p:tgtEl>
                                          <p:spTgt spid="121"/>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122"/>
                                        </p:tgtEl>
                                        <p:attrNameLst>
                                          <p:attrName>style.visibility</p:attrName>
                                        </p:attrNameLst>
                                      </p:cBhvr>
                                      <p:to>
                                        <p:strVal val="visible"/>
                                      </p:to>
                                    </p:set>
                                    <p:animEffect transition="in" filter="fade">
                                      <p:cBhvr>
                                        <p:cTn id="108" dur="500"/>
                                        <p:tgtEl>
                                          <p:spTgt spid="122"/>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131"/>
                                        </p:tgtEl>
                                        <p:attrNameLst>
                                          <p:attrName>style.visibility</p:attrName>
                                        </p:attrNameLst>
                                      </p:cBhvr>
                                      <p:to>
                                        <p:strVal val="visible"/>
                                      </p:to>
                                    </p:set>
                                    <p:animEffect transition="in" filter="fade">
                                      <p:cBhvr>
                                        <p:cTn id="113" dur="500"/>
                                        <p:tgtEl>
                                          <p:spTgt spid="131"/>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139"/>
                                        </p:tgtEl>
                                        <p:attrNameLst>
                                          <p:attrName>style.visibility</p:attrName>
                                        </p:attrNameLst>
                                      </p:cBhvr>
                                      <p:to>
                                        <p:strVal val="visible"/>
                                      </p:to>
                                    </p:set>
                                    <p:animEffect transition="in" filter="fade">
                                      <p:cBhvr>
                                        <p:cTn id="118" dur="500"/>
                                        <p:tgtEl>
                                          <p:spTgt spid="139"/>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140"/>
                                        </p:tgtEl>
                                        <p:attrNameLst>
                                          <p:attrName>style.visibility</p:attrName>
                                        </p:attrNameLst>
                                      </p:cBhvr>
                                      <p:to>
                                        <p:strVal val="visible"/>
                                      </p:to>
                                    </p:set>
                                    <p:animEffect transition="in" filter="fade">
                                      <p:cBhvr>
                                        <p:cTn id="123" dur="500"/>
                                        <p:tgtEl>
                                          <p:spTgt spid="140"/>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144"/>
                                        </p:tgtEl>
                                        <p:attrNameLst>
                                          <p:attrName>style.visibility</p:attrName>
                                        </p:attrNameLst>
                                      </p:cBhvr>
                                      <p:to>
                                        <p:strVal val="visible"/>
                                      </p:to>
                                    </p:set>
                                    <p:animEffect transition="in" filter="fade">
                                      <p:cBhvr>
                                        <p:cTn id="128" dur="500"/>
                                        <p:tgtEl>
                                          <p:spTgt spid="144"/>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ntr" presetSubtype="0" fill="hold" grpId="0" nodeType="clickEffect">
                                  <p:stCondLst>
                                    <p:cond delay="0"/>
                                  </p:stCondLst>
                                  <p:childTnLst>
                                    <p:set>
                                      <p:cBhvr>
                                        <p:cTn id="132" dur="1" fill="hold">
                                          <p:stCondLst>
                                            <p:cond delay="0"/>
                                          </p:stCondLst>
                                        </p:cTn>
                                        <p:tgtEl>
                                          <p:spTgt spid="132"/>
                                        </p:tgtEl>
                                        <p:attrNameLst>
                                          <p:attrName>style.visibility</p:attrName>
                                        </p:attrNameLst>
                                      </p:cBhvr>
                                      <p:to>
                                        <p:strVal val="visible"/>
                                      </p:to>
                                    </p:set>
                                    <p:animEffect transition="in" filter="fade">
                                      <p:cBhvr>
                                        <p:cTn id="133" dur="500"/>
                                        <p:tgtEl>
                                          <p:spTgt spid="132"/>
                                        </p:tgtEl>
                                      </p:cBhvr>
                                    </p:animEffect>
                                  </p:childTnLst>
                                </p:cTn>
                              </p:par>
                            </p:childTnLst>
                          </p:cTn>
                        </p:par>
                      </p:childTnLst>
                    </p:cTn>
                  </p:par>
                  <p:par>
                    <p:cTn id="134" fill="hold">
                      <p:stCondLst>
                        <p:cond delay="indefinite"/>
                      </p:stCondLst>
                      <p:childTnLst>
                        <p:par>
                          <p:cTn id="135" fill="hold">
                            <p:stCondLst>
                              <p:cond delay="0"/>
                            </p:stCondLst>
                            <p:childTnLst>
                              <p:par>
                                <p:cTn id="136" presetID="10" presetClass="entr" presetSubtype="0" fill="hold" grpId="0" nodeType="clickEffect">
                                  <p:stCondLst>
                                    <p:cond delay="0"/>
                                  </p:stCondLst>
                                  <p:childTnLst>
                                    <p:set>
                                      <p:cBhvr>
                                        <p:cTn id="137" dur="1" fill="hold">
                                          <p:stCondLst>
                                            <p:cond delay="0"/>
                                          </p:stCondLst>
                                        </p:cTn>
                                        <p:tgtEl>
                                          <p:spTgt spid="145"/>
                                        </p:tgtEl>
                                        <p:attrNameLst>
                                          <p:attrName>style.visibility</p:attrName>
                                        </p:attrNameLst>
                                      </p:cBhvr>
                                      <p:to>
                                        <p:strVal val="visible"/>
                                      </p:to>
                                    </p:set>
                                    <p:animEffect transition="in" filter="fade">
                                      <p:cBhvr>
                                        <p:cTn id="138" dur="500"/>
                                        <p:tgtEl>
                                          <p:spTgt spid="145"/>
                                        </p:tgtEl>
                                      </p:cBhvr>
                                    </p:animEffect>
                                  </p:childTnLst>
                                </p:cTn>
                              </p:par>
                            </p:childTnLst>
                          </p:cTn>
                        </p:par>
                      </p:childTnLst>
                    </p:cTn>
                  </p:par>
                  <p:par>
                    <p:cTn id="139" fill="hold">
                      <p:stCondLst>
                        <p:cond delay="indefinite"/>
                      </p:stCondLst>
                      <p:childTnLst>
                        <p:par>
                          <p:cTn id="140" fill="hold">
                            <p:stCondLst>
                              <p:cond delay="0"/>
                            </p:stCondLst>
                            <p:childTnLst>
                              <p:par>
                                <p:cTn id="141" presetID="10" presetClass="entr" presetSubtype="0" fill="hold" grpId="0" nodeType="click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fade">
                                      <p:cBhvr>
                                        <p:cTn id="143" dur="500"/>
                                        <p:tgtEl>
                                          <p:spTgt spid="146"/>
                                        </p:tgtEl>
                                      </p:cBhvr>
                                    </p:animEffect>
                                  </p:childTnLst>
                                </p:cTn>
                              </p:par>
                            </p:childTnLst>
                          </p:cTn>
                        </p:par>
                      </p:childTnLst>
                    </p:cTn>
                  </p:par>
                  <p:par>
                    <p:cTn id="144" fill="hold">
                      <p:stCondLst>
                        <p:cond delay="indefinite"/>
                      </p:stCondLst>
                      <p:childTnLst>
                        <p:par>
                          <p:cTn id="145" fill="hold">
                            <p:stCondLst>
                              <p:cond delay="0"/>
                            </p:stCondLst>
                            <p:childTnLst>
                              <p:par>
                                <p:cTn id="146" presetID="10" presetClass="entr" presetSubtype="0" fill="hold" grpId="0" nodeType="clickEffect">
                                  <p:stCondLst>
                                    <p:cond delay="0"/>
                                  </p:stCondLst>
                                  <p:childTnLst>
                                    <p:set>
                                      <p:cBhvr>
                                        <p:cTn id="147" dur="1" fill="hold">
                                          <p:stCondLst>
                                            <p:cond delay="0"/>
                                          </p:stCondLst>
                                        </p:cTn>
                                        <p:tgtEl>
                                          <p:spTgt spid="147"/>
                                        </p:tgtEl>
                                        <p:attrNameLst>
                                          <p:attrName>style.visibility</p:attrName>
                                        </p:attrNameLst>
                                      </p:cBhvr>
                                      <p:to>
                                        <p:strVal val="visible"/>
                                      </p:to>
                                    </p:set>
                                    <p:animEffect transition="in" filter="fade">
                                      <p:cBhvr>
                                        <p:cTn id="148" dur="500"/>
                                        <p:tgtEl>
                                          <p:spTgt spid="147"/>
                                        </p:tgtEl>
                                      </p:cBhvr>
                                    </p:animEffect>
                                  </p:childTnLst>
                                </p:cTn>
                              </p:par>
                            </p:childTnLst>
                          </p:cTn>
                        </p:par>
                      </p:childTnLst>
                    </p:cTn>
                  </p:par>
                  <p:par>
                    <p:cTn id="149" fill="hold">
                      <p:stCondLst>
                        <p:cond delay="indefinite"/>
                      </p:stCondLst>
                      <p:childTnLst>
                        <p:par>
                          <p:cTn id="150" fill="hold">
                            <p:stCondLst>
                              <p:cond delay="0"/>
                            </p:stCondLst>
                            <p:childTnLst>
                              <p:par>
                                <p:cTn id="151" presetID="10" presetClass="entr" presetSubtype="0" fill="hold" grpId="0" nodeType="clickEffect">
                                  <p:stCondLst>
                                    <p:cond delay="0"/>
                                  </p:stCondLst>
                                  <p:childTnLst>
                                    <p:set>
                                      <p:cBhvr>
                                        <p:cTn id="152" dur="1" fill="hold">
                                          <p:stCondLst>
                                            <p:cond delay="0"/>
                                          </p:stCondLst>
                                        </p:cTn>
                                        <p:tgtEl>
                                          <p:spTgt spid="148"/>
                                        </p:tgtEl>
                                        <p:attrNameLst>
                                          <p:attrName>style.visibility</p:attrName>
                                        </p:attrNameLst>
                                      </p:cBhvr>
                                      <p:to>
                                        <p:strVal val="visible"/>
                                      </p:to>
                                    </p:set>
                                    <p:animEffect transition="in" filter="fade">
                                      <p:cBhvr>
                                        <p:cTn id="153" dur="500"/>
                                        <p:tgtEl>
                                          <p:spTgt spid="148"/>
                                        </p:tgtEl>
                                      </p:cBhvr>
                                    </p:animEffect>
                                  </p:childTnLst>
                                </p:cTn>
                              </p:par>
                            </p:childTnLst>
                          </p:cTn>
                        </p:par>
                      </p:childTnLst>
                    </p:cTn>
                  </p:par>
                  <p:par>
                    <p:cTn id="154" fill="hold">
                      <p:stCondLst>
                        <p:cond delay="indefinite"/>
                      </p:stCondLst>
                      <p:childTnLst>
                        <p:par>
                          <p:cTn id="155" fill="hold">
                            <p:stCondLst>
                              <p:cond delay="0"/>
                            </p:stCondLst>
                            <p:childTnLst>
                              <p:par>
                                <p:cTn id="156" presetID="10" presetClass="entr" presetSubtype="0" fill="hold" grpId="0" nodeType="clickEffect">
                                  <p:stCondLst>
                                    <p:cond delay="0"/>
                                  </p:stCondLst>
                                  <p:childTnLst>
                                    <p:set>
                                      <p:cBhvr>
                                        <p:cTn id="157" dur="1" fill="hold">
                                          <p:stCondLst>
                                            <p:cond delay="0"/>
                                          </p:stCondLst>
                                        </p:cTn>
                                        <p:tgtEl>
                                          <p:spTgt spid="149"/>
                                        </p:tgtEl>
                                        <p:attrNameLst>
                                          <p:attrName>style.visibility</p:attrName>
                                        </p:attrNameLst>
                                      </p:cBhvr>
                                      <p:to>
                                        <p:strVal val="visible"/>
                                      </p:to>
                                    </p:set>
                                    <p:animEffect transition="in" filter="fade">
                                      <p:cBhvr>
                                        <p:cTn id="158" dur="500"/>
                                        <p:tgtEl>
                                          <p:spTgt spid="149"/>
                                        </p:tgtEl>
                                      </p:cBhvr>
                                    </p:animEffect>
                                  </p:childTnLst>
                                </p:cTn>
                              </p:par>
                            </p:childTnLst>
                          </p:cTn>
                        </p:par>
                      </p:childTnLst>
                    </p:cTn>
                  </p:par>
                  <p:par>
                    <p:cTn id="159" fill="hold">
                      <p:stCondLst>
                        <p:cond delay="indefinite"/>
                      </p:stCondLst>
                      <p:childTnLst>
                        <p:par>
                          <p:cTn id="160" fill="hold">
                            <p:stCondLst>
                              <p:cond delay="0"/>
                            </p:stCondLst>
                            <p:childTnLst>
                              <p:par>
                                <p:cTn id="161" presetID="10" presetClass="entr" presetSubtype="0" fill="hold" grpId="0" nodeType="clickEffect">
                                  <p:stCondLst>
                                    <p:cond delay="0"/>
                                  </p:stCondLst>
                                  <p:childTnLst>
                                    <p:set>
                                      <p:cBhvr>
                                        <p:cTn id="162" dur="1" fill="hold">
                                          <p:stCondLst>
                                            <p:cond delay="0"/>
                                          </p:stCondLst>
                                        </p:cTn>
                                        <p:tgtEl>
                                          <p:spTgt spid="150"/>
                                        </p:tgtEl>
                                        <p:attrNameLst>
                                          <p:attrName>style.visibility</p:attrName>
                                        </p:attrNameLst>
                                      </p:cBhvr>
                                      <p:to>
                                        <p:strVal val="visible"/>
                                      </p:to>
                                    </p:set>
                                    <p:animEffect transition="in" filter="fade">
                                      <p:cBhvr>
                                        <p:cTn id="163"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101" grpId="0"/>
      <p:bldP spid="108" grpId="0"/>
      <p:bldP spid="112" grpId="0"/>
      <p:bldP spid="117" grpId="0"/>
      <p:bldP spid="121" grpId="0"/>
      <p:bldP spid="122" grpId="0"/>
      <p:bldP spid="131" grpId="0"/>
      <p:bldP spid="132" grpId="0"/>
      <p:bldP spid="139" grpId="0"/>
      <p:bldP spid="140" grpId="0"/>
      <p:bldP spid="144" grpId="0"/>
      <p:bldP spid="145" grpId="0"/>
      <p:bldP spid="146" grpId="0"/>
      <p:bldP spid="147" grpId="0"/>
      <p:bldP spid="148" grpId="0"/>
      <p:bldP spid="149" grpId="0"/>
      <p:bldP spid="150"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 name="Group 183"/>
          <p:cNvGrpSpPr/>
          <p:nvPr/>
        </p:nvGrpSpPr>
        <p:grpSpPr>
          <a:xfrm>
            <a:off x="5486400" y="4861644"/>
            <a:ext cx="457200" cy="457200"/>
            <a:chOff x="1676400" y="4191000"/>
            <a:chExt cx="457200" cy="457200"/>
          </a:xfrm>
        </p:grpSpPr>
        <p:cxnSp>
          <p:nvCxnSpPr>
            <p:cNvPr id="185" name="Straight Connector 184"/>
            <p:cNvCxnSpPr/>
            <p:nvPr/>
          </p:nvCxnSpPr>
          <p:spPr>
            <a:xfrm flipH="1">
              <a:off x="1676400" y="4191000"/>
              <a:ext cx="2286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905000" y="4191000"/>
              <a:ext cx="228600" cy="4572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aphicFrame>
        <p:nvGraphicFramePr>
          <p:cNvPr id="187" name="Table 186"/>
          <p:cNvGraphicFramePr>
            <a:graphicFrameLocks noGrp="1"/>
          </p:cNvGraphicFramePr>
          <p:nvPr/>
        </p:nvGraphicFramePr>
        <p:xfrm>
          <a:off x="5257800" y="5163312"/>
          <a:ext cx="914400" cy="475488"/>
        </p:xfrm>
        <a:graphic>
          <a:graphicData uri="http://schemas.openxmlformats.org/drawingml/2006/table">
            <a:tbl>
              <a:tblPr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70840">
                <a:tc>
                  <a:txBody>
                    <a:bodyPr/>
                    <a:lstStyle/>
                    <a:p>
                      <a:pPr algn="ctr"/>
                      <a:r>
                        <a:rPr lang="en-US" sz="1400" b="1" u="sng" dirty="0"/>
                        <a:t>1</a:t>
                      </a:r>
                    </a:p>
                    <a:p>
                      <a:pPr algn="ctr">
                        <a:lnSpc>
                          <a:spcPct val="80000"/>
                        </a:lnSpc>
                      </a:pPr>
                      <a:r>
                        <a:rPr lang="en-US" sz="1400" b="1" dirty="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u="sng" dirty="0"/>
                        <a:t>2</a:t>
                      </a:r>
                    </a:p>
                    <a:p>
                      <a:pPr algn="ctr">
                        <a:lnSpc>
                          <a:spcPct val="80000"/>
                        </a:lnSpc>
                      </a:pPr>
                      <a:r>
                        <a:rPr lang="en-US" sz="1400" b="1" dirty="0"/>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pSp>
        <p:nvGrpSpPr>
          <p:cNvPr id="82" name="Group 81"/>
          <p:cNvGrpSpPr/>
          <p:nvPr/>
        </p:nvGrpSpPr>
        <p:grpSpPr>
          <a:xfrm>
            <a:off x="5235450" y="4223850"/>
            <a:ext cx="457200" cy="457200"/>
            <a:chOff x="1676400" y="4191000"/>
            <a:chExt cx="457200" cy="457200"/>
          </a:xfrm>
        </p:grpSpPr>
        <p:cxnSp>
          <p:nvCxnSpPr>
            <p:cNvPr id="83" name="Straight Connector 82"/>
            <p:cNvCxnSpPr/>
            <p:nvPr/>
          </p:nvCxnSpPr>
          <p:spPr>
            <a:xfrm flipH="1">
              <a:off x="1676400" y="4191000"/>
              <a:ext cx="228600" cy="457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905000" y="4191000"/>
              <a:ext cx="228600" cy="457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3597375" y="4223850"/>
            <a:ext cx="457200" cy="457200"/>
            <a:chOff x="1676400" y="4191000"/>
            <a:chExt cx="457200" cy="457200"/>
          </a:xfrm>
        </p:grpSpPr>
        <p:cxnSp>
          <p:nvCxnSpPr>
            <p:cNvPr id="4" name="Straight Connector 3"/>
            <p:cNvCxnSpPr/>
            <p:nvPr/>
          </p:nvCxnSpPr>
          <p:spPr>
            <a:xfrm flipH="1">
              <a:off x="1676400" y="4191000"/>
              <a:ext cx="228600" cy="457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905000" y="4191000"/>
              <a:ext cx="228600" cy="4572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55" name="TextBox 54"/>
          <p:cNvSpPr txBox="1"/>
          <p:nvPr/>
        </p:nvSpPr>
        <p:spPr>
          <a:xfrm>
            <a:off x="1905000" y="0"/>
            <a:ext cx="4343400" cy="523220"/>
          </a:xfrm>
          <a:prstGeom prst="rect">
            <a:avLst/>
          </a:prstGeom>
          <a:noFill/>
        </p:spPr>
        <p:txBody>
          <a:bodyPr wrap="square" rtlCol="0">
            <a:spAutoFit/>
          </a:bodyPr>
          <a:lstStyle/>
          <a:p>
            <a:r>
              <a:rPr lang="en-US" sz="2800" b="1" dirty="0" err="1">
                <a:latin typeface="Comic Sans MS" panose="030F0702030302020204" pitchFamily="66" charset="0"/>
                <a:cs typeface="Consolas" panose="020B0609020204030204" pitchFamily="49" charset="0"/>
              </a:rPr>
              <a:t>aaabbc</a:t>
            </a:r>
            <a:endParaRPr lang="en-US" sz="2800" b="1" dirty="0">
              <a:latin typeface="Comic Sans MS" panose="030F0702030302020204" pitchFamily="66" charset="0"/>
              <a:cs typeface="Consolas" panose="020B0609020204030204" pitchFamily="49" charset="0"/>
            </a:endParaRPr>
          </a:p>
        </p:txBody>
      </p:sp>
      <p:graphicFrame>
        <p:nvGraphicFramePr>
          <p:cNvPr id="167" name="Table 166"/>
          <p:cNvGraphicFramePr>
            <a:graphicFrameLocks noGrp="1"/>
          </p:cNvGraphicFramePr>
          <p:nvPr/>
        </p:nvGraphicFramePr>
        <p:xfrm>
          <a:off x="6692312" y="106090"/>
          <a:ext cx="3289888" cy="1483360"/>
        </p:xfrm>
        <a:graphic>
          <a:graphicData uri="http://schemas.openxmlformats.org/drawingml/2006/table">
            <a:tbl>
              <a:tblPr firstRow="1" bandRow="1">
                <a:tableStyleId>{5C22544A-7EE6-4342-B048-85BDC9FD1C3A}</a:tableStyleId>
              </a:tblPr>
              <a:tblGrid>
                <a:gridCol w="775288">
                  <a:extLst>
                    <a:ext uri="{9D8B030D-6E8A-4147-A177-3AD203B41FA5}">
                      <a16:colId xmlns:a16="http://schemas.microsoft.com/office/drawing/2014/main" val="20000"/>
                    </a:ext>
                  </a:extLst>
                </a:gridCol>
                <a:gridCol w="1283879">
                  <a:extLst>
                    <a:ext uri="{9D8B030D-6E8A-4147-A177-3AD203B41FA5}">
                      <a16:colId xmlns:a16="http://schemas.microsoft.com/office/drawing/2014/main" val="20001"/>
                    </a:ext>
                  </a:extLst>
                </a:gridCol>
                <a:gridCol w="1230721">
                  <a:extLst>
                    <a:ext uri="{9D8B030D-6E8A-4147-A177-3AD203B41FA5}">
                      <a16:colId xmlns:a16="http://schemas.microsoft.com/office/drawing/2014/main" val="20002"/>
                    </a:ext>
                  </a:extLst>
                </a:gridCol>
              </a:tblGrid>
              <a:tr h="370840">
                <a:tc>
                  <a:txBody>
                    <a:bodyPr/>
                    <a:lstStyle/>
                    <a:p>
                      <a:pPr algn="ctr"/>
                      <a:r>
                        <a:rPr lang="en-US" dirty="0"/>
                        <a:t>char</a:t>
                      </a:r>
                    </a:p>
                  </a:txBody>
                  <a:tcPr/>
                </a:tc>
                <a:tc>
                  <a:txBody>
                    <a:bodyPr/>
                    <a:lstStyle/>
                    <a:p>
                      <a:pPr algn="ctr"/>
                      <a:r>
                        <a:rPr lang="en-US" dirty="0"/>
                        <a:t>frequency</a:t>
                      </a:r>
                    </a:p>
                  </a:txBody>
                  <a:tcPr/>
                </a:tc>
                <a:tc>
                  <a:txBody>
                    <a:bodyPr/>
                    <a:lstStyle/>
                    <a:p>
                      <a:pPr algn="ctr"/>
                      <a:r>
                        <a:rPr lang="en-US" dirty="0"/>
                        <a:t>encoding</a:t>
                      </a:r>
                    </a:p>
                  </a:txBody>
                  <a:tcPr/>
                </a:tc>
                <a:extLst>
                  <a:ext uri="{0D108BD9-81ED-4DB2-BD59-A6C34878D82A}">
                    <a16:rowId xmlns:a16="http://schemas.microsoft.com/office/drawing/2014/main" val="10000"/>
                  </a:ext>
                </a:extLst>
              </a:tr>
              <a:tr h="370840">
                <a:tc>
                  <a:txBody>
                    <a:bodyPr/>
                    <a:lstStyle/>
                    <a:p>
                      <a:pPr algn="ctr"/>
                      <a:r>
                        <a:rPr lang="en-US" b="1" dirty="0">
                          <a:latin typeface="Consolas" panose="020B0609020204030204" pitchFamily="49" charset="0"/>
                          <a:cs typeface="Consolas" panose="020B0609020204030204" pitchFamily="49" charset="0"/>
                        </a:rPr>
                        <a:t>a</a:t>
                      </a:r>
                    </a:p>
                  </a:txBody>
                  <a:tcPr/>
                </a:tc>
                <a:tc>
                  <a:txBody>
                    <a:bodyPr/>
                    <a:lstStyle/>
                    <a:p>
                      <a:pPr algn="ctr"/>
                      <a:endParaRPr lang="en-US" b="1" dirty="0">
                        <a:latin typeface="Consolas" panose="020B0609020204030204" pitchFamily="49" charset="0"/>
                        <a:cs typeface="Consolas" panose="020B0609020204030204" pitchFamily="49" charset="0"/>
                      </a:endParaRPr>
                    </a:p>
                  </a:txBody>
                  <a:tcPr/>
                </a:tc>
                <a:tc>
                  <a:txBody>
                    <a:bodyPr/>
                    <a:lstStyle/>
                    <a:p>
                      <a:pPr algn="ctr"/>
                      <a:endParaRPr lang="en-US" b="1"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1"/>
                  </a:ext>
                </a:extLst>
              </a:tr>
              <a:tr h="370840">
                <a:tc>
                  <a:txBody>
                    <a:bodyPr/>
                    <a:lstStyle/>
                    <a:p>
                      <a:pPr algn="ctr"/>
                      <a:r>
                        <a:rPr lang="en-US" b="1" dirty="0">
                          <a:latin typeface="Consolas" panose="020B0609020204030204" pitchFamily="49" charset="0"/>
                          <a:cs typeface="Consolas" panose="020B0609020204030204" pitchFamily="49" charset="0"/>
                        </a:rPr>
                        <a:t>b</a:t>
                      </a:r>
                    </a:p>
                  </a:txBody>
                  <a:tcPr/>
                </a:tc>
                <a:tc>
                  <a:txBody>
                    <a:bodyPr/>
                    <a:lstStyle/>
                    <a:p>
                      <a:pPr algn="ctr"/>
                      <a:endParaRPr lang="en-US" b="1" dirty="0">
                        <a:latin typeface="Consolas" panose="020B0609020204030204" pitchFamily="49" charset="0"/>
                        <a:cs typeface="Consolas" panose="020B0609020204030204" pitchFamily="49" charset="0"/>
                      </a:endParaRPr>
                    </a:p>
                  </a:txBody>
                  <a:tcPr/>
                </a:tc>
                <a:tc>
                  <a:txBody>
                    <a:bodyPr/>
                    <a:lstStyle/>
                    <a:p>
                      <a:pPr algn="ctr"/>
                      <a:endParaRPr lang="en-US" b="1"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2"/>
                  </a:ext>
                </a:extLst>
              </a:tr>
              <a:tr h="370840">
                <a:tc>
                  <a:txBody>
                    <a:bodyPr/>
                    <a:lstStyle/>
                    <a:p>
                      <a:pPr algn="ctr"/>
                      <a:r>
                        <a:rPr lang="en-US" b="1" dirty="0">
                          <a:latin typeface="Consolas" panose="020B0609020204030204" pitchFamily="49" charset="0"/>
                          <a:cs typeface="Consolas" panose="020B0609020204030204" pitchFamily="49" charset="0"/>
                        </a:rPr>
                        <a:t>c</a:t>
                      </a:r>
                    </a:p>
                  </a:txBody>
                  <a:tcPr/>
                </a:tc>
                <a:tc>
                  <a:txBody>
                    <a:bodyPr/>
                    <a:lstStyle/>
                    <a:p>
                      <a:pPr algn="ctr"/>
                      <a:endParaRPr lang="en-US" b="1" dirty="0">
                        <a:latin typeface="Consolas" panose="020B0609020204030204" pitchFamily="49" charset="0"/>
                        <a:cs typeface="Consolas" panose="020B0609020204030204" pitchFamily="49" charset="0"/>
                      </a:endParaRPr>
                    </a:p>
                  </a:txBody>
                  <a:tcPr/>
                </a:tc>
                <a:tc>
                  <a:txBody>
                    <a:bodyPr/>
                    <a:lstStyle/>
                    <a:p>
                      <a:pPr algn="ctr"/>
                      <a:endParaRPr lang="en-US" b="1" dirty="0">
                        <a:latin typeface="Consolas" panose="020B0609020204030204" pitchFamily="49" charset="0"/>
                        <a:cs typeface="Consolas" panose="020B0609020204030204" pitchFamily="49" charset="0"/>
                      </a:endParaRPr>
                    </a:p>
                  </a:txBody>
                  <a:tcPr/>
                </a:tc>
                <a:extLst>
                  <a:ext uri="{0D108BD9-81ED-4DB2-BD59-A6C34878D82A}">
                    <a16:rowId xmlns:a16="http://schemas.microsoft.com/office/drawing/2014/main" val="10003"/>
                  </a:ext>
                </a:extLst>
              </a:tr>
            </a:tbl>
          </a:graphicData>
        </a:graphic>
      </p:graphicFrame>
      <p:graphicFrame>
        <p:nvGraphicFramePr>
          <p:cNvPr id="50" name="Table 49"/>
          <p:cNvGraphicFramePr>
            <a:graphicFrameLocks noGrp="1"/>
          </p:cNvGraphicFramePr>
          <p:nvPr/>
        </p:nvGraphicFramePr>
        <p:xfrm>
          <a:off x="2643405" y="1491274"/>
          <a:ext cx="1645920" cy="1010920"/>
        </p:xfrm>
        <a:graphic>
          <a:graphicData uri="http://schemas.openxmlformats.org/drawingml/2006/table">
            <a:tbl>
              <a:tblPr bandRow="1">
                <a:tableStyleId>{5C22544A-7EE6-4342-B048-85BDC9FD1C3A}</a:tableStyleId>
              </a:tblPr>
              <a:tblGrid>
                <a:gridCol w="548640">
                  <a:extLst>
                    <a:ext uri="{9D8B030D-6E8A-4147-A177-3AD203B41FA5}">
                      <a16:colId xmlns:a16="http://schemas.microsoft.com/office/drawing/2014/main" val="20000"/>
                    </a:ext>
                  </a:extLst>
                </a:gridCol>
                <a:gridCol w="548640">
                  <a:extLst>
                    <a:ext uri="{9D8B030D-6E8A-4147-A177-3AD203B41FA5}">
                      <a16:colId xmlns:a16="http://schemas.microsoft.com/office/drawing/2014/main" val="20001"/>
                    </a:ext>
                  </a:extLst>
                </a:gridCol>
                <a:gridCol w="548640">
                  <a:extLst>
                    <a:ext uri="{9D8B030D-6E8A-4147-A177-3AD203B41FA5}">
                      <a16:colId xmlns:a16="http://schemas.microsoft.com/office/drawing/2014/main" val="20002"/>
                    </a:ext>
                  </a:extLst>
                </a:gridCol>
              </a:tblGrid>
              <a:tr h="370840">
                <a:tc>
                  <a:txBody>
                    <a:bodyPr/>
                    <a:lstStyle/>
                    <a:p>
                      <a:pPr algn="ctr"/>
                      <a:r>
                        <a:rPr lang="en-US" sz="14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4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endParaRPr lang="en-US" b="1" dirty="0"/>
                    </a:p>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53" name="Table 52"/>
          <p:cNvGraphicFramePr>
            <a:graphicFrameLocks noGrp="1"/>
          </p:cNvGraphicFramePr>
          <p:nvPr/>
        </p:nvGraphicFramePr>
        <p:xfrm>
          <a:off x="3140175" y="3657600"/>
          <a:ext cx="914400" cy="749808"/>
        </p:xfrm>
        <a:graphic>
          <a:graphicData uri="http://schemas.openxmlformats.org/drawingml/2006/table">
            <a:tbl>
              <a:tblPr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274320">
                <a:tc>
                  <a:txBody>
                    <a:bodyPr/>
                    <a:lstStyle/>
                    <a:p>
                      <a:pPr algn="ctr"/>
                      <a:r>
                        <a:rPr lang="en-US" sz="12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sz="1400" b="1" i="0" u="sng" dirty="0"/>
                        <a:t>3</a:t>
                      </a:r>
                    </a:p>
                    <a:p>
                      <a:pPr algn="ctr">
                        <a:lnSpc>
                          <a:spcPct val="80000"/>
                        </a:lnSpc>
                      </a:pPr>
                      <a:r>
                        <a:rPr lang="en-US" sz="1400" b="1"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u="sng" dirty="0">
                          <a:solidFill>
                            <a:srgbClr val="FF0000"/>
                          </a:solidFill>
                        </a:rPr>
                        <a:t>3</a:t>
                      </a:r>
                    </a:p>
                    <a:p>
                      <a:pPr algn="ctr">
                        <a:lnSpc>
                          <a:spcPct val="80000"/>
                        </a:lnSpc>
                      </a:pPr>
                      <a:r>
                        <a:rPr lang="en-US" sz="1400" b="1" dirty="0">
                          <a:solidFill>
                            <a:srgbClr val="FF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54" name="Table 53"/>
          <p:cNvGraphicFramePr>
            <a:graphicFrameLocks noGrp="1"/>
          </p:cNvGraphicFramePr>
          <p:nvPr/>
        </p:nvGraphicFramePr>
        <p:xfrm>
          <a:off x="3368775" y="4525518"/>
          <a:ext cx="914400" cy="475488"/>
        </p:xfrm>
        <a:graphic>
          <a:graphicData uri="http://schemas.openxmlformats.org/drawingml/2006/table">
            <a:tbl>
              <a:tblPr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70840">
                <a:tc>
                  <a:txBody>
                    <a:bodyPr/>
                    <a:lstStyle/>
                    <a:p>
                      <a:pPr algn="ctr"/>
                      <a:r>
                        <a:rPr lang="en-US" sz="1400" b="1" u="sng" dirty="0"/>
                        <a:t>1</a:t>
                      </a:r>
                    </a:p>
                    <a:p>
                      <a:pPr algn="ctr">
                        <a:lnSpc>
                          <a:spcPct val="80000"/>
                        </a:lnSpc>
                      </a:pPr>
                      <a:r>
                        <a:rPr lang="en-US" sz="1400" b="1" dirty="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u="sng" dirty="0"/>
                        <a:t>2</a:t>
                      </a:r>
                    </a:p>
                    <a:p>
                      <a:pPr algn="ctr">
                        <a:lnSpc>
                          <a:spcPct val="80000"/>
                        </a:lnSpc>
                      </a:pPr>
                      <a:r>
                        <a:rPr lang="en-US" sz="1400" b="1" dirty="0"/>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58" name="Table 57"/>
          <p:cNvGraphicFramePr>
            <a:graphicFrameLocks noGrp="1"/>
          </p:cNvGraphicFramePr>
          <p:nvPr/>
        </p:nvGraphicFramePr>
        <p:xfrm>
          <a:off x="5234692" y="3657600"/>
          <a:ext cx="457200" cy="749808"/>
        </p:xfrm>
        <a:graphic>
          <a:graphicData uri="http://schemas.openxmlformats.org/drawingml/2006/table">
            <a:tbl>
              <a:tblPr bandRow="1">
                <a:tableStyleId>{5C22544A-7EE6-4342-B048-85BDC9FD1C3A}</a:tableStyleId>
              </a:tblPr>
              <a:tblGrid>
                <a:gridCol w="457200">
                  <a:extLst>
                    <a:ext uri="{9D8B030D-6E8A-4147-A177-3AD203B41FA5}">
                      <a16:colId xmlns:a16="http://schemas.microsoft.com/office/drawing/2014/main" val="20000"/>
                    </a:ext>
                  </a:extLst>
                </a:gridCol>
              </a:tblGrid>
              <a:tr h="274320">
                <a:tc>
                  <a:txBody>
                    <a:bodyPr/>
                    <a:lstStyle/>
                    <a:p>
                      <a:pPr algn="ctr"/>
                      <a:r>
                        <a:rPr lang="en-US" sz="12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sz="1400" b="1" u="sng" dirty="0">
                          <a:solidFill>
                            <a:srgbClr val="FF0000"/>
                          </a:solidFill>
                        </a:rPr>
                        <a:t>6</a:t>
                      </a:r>
                    </a:p>
                    <a:p>
                      <a:pPr algn="ctr">
                        <a:lnSpc>
                          <a:spcPct val="80000"/>
                        </a:lnSpc>
                      </a:pPr>
                      <a:r>
                        <a:rPr lang="en-US" sz="1400" b="1" dirty="0">
                          <a:solidFill>
                            <a:srgbClr val="FF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graphicFrame>
        <p:nvGraphicFramePr>
          <p:cNvPr id="63" name="Table 62"/>
          <p:cNvGraphicFramePr>
            <a:graphicFrameLocks noGrp="1"/>
          </p:cNvGraphicFramePr>
          <p:nvPr/>
        </p:nvGraphicFramePr>
        <p:xfrm>
          <a:off x="5034225" y="4525518"/>
          <a:ext cx="914400" cy="475488"/>
        </p:xfrm>
        <a:graphic>
          <a:graphicData uri="http://schemas.openxmlformats.org/drawingml/2006/table">
            <a:tbl>
              <a:tblPr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tblGrid>
              <a:tr h="370840">
                <a:tc>
                  <a:txBody>
                    <a:bodyPr/>
                    <a:lstStyle/>
                    <a:p>
                      <a:pPr algn="ctr"/>
                      <a:r>
                        <a:rPr lang="en-US" sz="1400" b="1" i="0" u="sng" dirty="0">
                          <a:solidFill>
                            <a:srgbClr val="FF0000"/>
                          </a:solidFill>
                        </a:rPr>
                        <a:t>3</a:t>
                      </a:r>
                    </a:p>
                    <a:p>
                      <a:pPr algn="ctr">
                        <a:lnSpc>
                          <a:spcPct val="80000"/>
                        </a:lnSpc>
                      </a:pPr>
                      <a:r>
                        <a:rPr lang="en-US" sz="1400" b="1" dirty="0">
                          <a:solidFill>
                            <a:srgbClr val="FF0000"/>
                          </a:solidFill>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u="sng" dirty="0">
                          <a:solidFill>
                            <a:srgbClr val="FF0000"/>
                          </a:solidFill>
                        </a:rPr>
                        <a:t>3</a:t>
                      </a:r>
                    </a:p>
                    <a:p>
                      <a:pPr algn="ctr">
                        <a:lnSpc>
                          <a:spcPct val="80000"/>
                        </a:lnSpc>
                      </a:pPr>
                      <a:r>
                        <a:rPr lang="en-US" sz="1400" b="1" dirty="0">
                          <a:solidFill>
                            <a:srgbClr val="FF0000"/>
                          </a:solidFill>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pSp>
        <p:nvGrpSpPr>
          <p:cNvPr id="19" name="Group 18"/>
          <p:cNvGrpSpPr/>
          <p:nvPr/>
        </p:nvGrpSpPr>
        <p:grpSpPr>
          <a:xfrm>
            <a:off x="6781800" y="3809825"/>
            <a:ext cx="1800110" cy="1742451"/>
            <a:chOff x="5759956" y="4142254"/>
            <a:chExt cx="1269108" cy="1428401"/>
          </a:xfrm>
        </p:grpSpPr>
        <p:cxnSp>
          <p:nvCxnSpPr>
            <p:cNvPr id="159" name="Straight Connector 158"/>
            <p:cNvCxnSpPr/>
            <p:nvPr/>
          </p:nvCxnSpPr>
          <p:spPr>
            <a:xfrm>
              <a:off x="6589572" y="4887587"/>
              <a:ext cx="370908" cy="55637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flipH="1">
              <a:off x="6204219" y="4882447"/>
              <a:ext cx="370908" cy="55637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221128" y="4323031"/>
              <a:ext cx="370908" cy="556371"/>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5835775" y="4317891"/>
              <a:ext cx="370908" cy="556371"/>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112" name="Group 111"/>
            <p:cNvGrpSpPr/>
            <p:nvPr/>
          </p:nvGrpSpPr>
          <p:grpSpPr>
            <a:xfrm>
              <a:off x="5759956" y="4612504"/>
              <a:ext cx="258385" cy="393595"/>
              <a:chOff x="4648200" y="1616403"/>
              <a:chExt cx="457200" cy="524615"/>
            </a:xfrm>
          </p:grpSpPr>
          <p:sp>
            <p:nvSpPr>
              <p:cNvPr id="131" name="Oval 130"/>
              <p:cNvSpPr/>
              <p:nvPr/>
            </p:nvSpPr>
            <p:spPr>
              <a:xfrm>
                <a:off x="4648200" y="1676400"/>
                <a:ext cx="457200" cy="457200"/>
              </a:xfrm>
              <a:prstGeom prst="ellipse">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32" name="TextBox 131"/>
              <p:cNvSpPr txBox="1"/>
              <p:nvPr/>
            </p:nvSpPr>
            <p:spPr>
              <a:xfrm>
                <a:off x="4724401" y="1616403"/>
                <a:ext cx="304801" cy="524615"/>
              </a:xfrm>
              <a:prstGeom prst="rect">
                <a:avLst/>
              </a:prstGeom>
              <a:noFill/>
            </p:spPr>
            <p:txBody>
              <a:bodyPr wrap="square" rtlCol="0">
                <a:spAutoFit/>
              </a:bodyPr>
              <a:lstStyle/>
              <a:p>
                <a:pPr algn="ctr"/>
                <a:r>
                  <a:rPr lang="en-US" sz="1400" b="1" u="sng" dirty="0">
                    <a:latin typeface="Consolas" panose="020B0609020204030204" pitchFamily="49" charset="0"/>
                  </a:rPr>
                  <a:t>3</a:t>
                </a:r>
              </a:p>
              <a:p>
                <a:pPr algn="ctr">
                  <a:lnSpc>
                    <a:spcPct val="80000"/>
                  </a:lnSpc>
                </a:pPr>
                <a:r>
                  <a:rPr lang="en-US" sz="1400" b="1" dirty="0">
                    <a:latin typeface="Consolas" panose="020B0609020204030204" pitchFamily="49" charset="0"/>
                  </a:rPr>
                  <a:t>a</a:t>
                </a:r>
              </a:p>
            </p:txBody>
          </p:sp>
        </p:grpSp>
        <p:sp>
          <p:nvSpPr>
            <p:cNvPr id="117" name="TextBox 116"/>
            <p:cNvSpPr txBox="1"/>
            <p:nvPr/>
          </p:nvSpPr>
          <p:spPr>
            <a:xfrm>
              <a:off x="6273757" y="4920351"/>
              <a:ext cx="119261" cy="252305"/>
            </a:xfrm>
            <a:prstGeom prst="rect">
              <a:avLst/>
            </a:prstGeom>
            <a:noFill/>
          </p:spPr>
          <p:txBody>
            <a:bodyPr wrap="square" rtlCol="0">
              <a:spAutoFit/>
            </a:bodyPr>
            <a:lstStyle/>
            <a:p>
              <a:pPr algn="ctr"/>
              <a:r>
                <a:rPr lang="en-US" sz="1400" b="1" dirty="0">
                  <a:latin typeface="Consolas" panose="020B0609020204030204" pitchFamily="49" charset="0"/>
                </a:rPr>
                <a:t>0</a:t>
              </a:r>
            </a:p>
          </p:txBody>
        </p:sp>
        <p:sp>
          <p:nvSpPr>
            <p:cNvPr id="121" name="TextBox 120"/>
            <p:cNvSpPr txBox="1"/>
            <p:nvPr/>
          </p:nvSpPr>
          <p:spPr>
            <a:xfrm>
              <a:off x="5911429" y="4366647"/>
              <a:ext cx="119261" cy="252305"/>
            </a:xfrm>
            <a:prstGeom prst="rect">
              <a:avLst/>
            </a:prstGeom>
            <a:noFill/>
          </p:spPr>
          <p:txBody>
            <a:bodyPr wrap="square" rtlCol="0">
              <a:spAutoFit/>
            </a:bodyPr>
            <a:lstStyle/>
            <a:p>
              <a:pPr algn="ctr"/>
              <a:r>
                <a:rPr lang="en-US" sz="1400" b="1" dirty="0">
                  <a:latin typeface="Consolas" panose="020B0609020204030204" pitchFamily="49" charset="0"/>
                </a:rPr>
                <a:t>0</a:t>
              </a:r>
            </a:p>
          </p:txBody>
        </p:sp>
        <p:sp>
          <p:nvSpPr>
            <p:cNvPr id="122" name="TextBox 121"/>
            <p:cNvSpPr txBox="1"/>
            <p:nvPr/>
          </p:nvSpPr>
          <p:spPr>
            <a:xfrm>
              <a:off x="6388959" y="4366647"/>
              <a:ext cx="119261" cy="252305"/>
            </a:xfrm>
            <a:prstGeom prst="rect">
              <a:avLst/>
            </a:prstGeom>
            <a:noFill/>
          </p:spPr>
          <p:txBody>
            <a:bodyPr wrap="square" rtlCol="0">
              <a:spAutoFit/>
            </a:bodyPr>
            <a:lstStyle/>
            <a:p>
              <a:pPr algn="ctr"/>
              <a:r>
                <a:rPr lang="en-US" sz="1400" b="1" dirty="0">
                  <a:latin typeface="Consolas" panose="020B0609020204030204" pitchFamily="49" charset="0"/>
                </a:rPr>
                <a:t>1</a:t>
              </a:r>
            </a:p>
          </p:txBody>
        </p:sp>
        <p:grpSp>
          <p:nvGrpSpPr>
            <p:cNvPr id="161" name="Group 160"/>
            <p:cNvGrpSpPr/>
            <p:nvPr/>
          </p:nvGrpSpPr>
          <p:grpSpPr>
            <a:xfrm>
              <a:off x="6770679" y="5177060"/>
              <a:ext cx="258385" cy="393595"/>
              <a:chOff x="4648200" y="1616403"/>
              <a:chExt cx="457200" cy="524615"/>
            </a:xfrm>
          </p:grpSpPr>
          <p:sp>
            <p:nvSpPr>
              <p:cNvPr id="162" name="Oval 161"/>
              <p:cNvSpPr/>
              <p:nvPr/>
            </p:nvSpPr>
            <p:spPr>
              <a:xfrm>
                <a:off x="4648200" y="1676400"/>
                <a:ext cx="457200" cy="457200"/>
              </a:xfrm>
              <a:prstGeom prst="ellipse">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3" name="TextBox 162"/>
              <p:cNvSpPr txBox="1"/>
              <p:nvPr/>
            </p:nvSpPr>
            <p:spPr>
              <a:xfrm>
                <a:off x="4724401" y="1616403"/>
                <a:ext cx="304801" cy="524615"/>
              </a:xfrm>
              <a:prstGeom prst="rect">
                <a:avLst/>
              </a:prstGeom>
              <a:noFill/>
            </p:spPr>
            <p:txBody>
              <a:bodyPr wrap="square" rtlCol="0">
                <a:spAutoFit/>
              </a:bodyPr>
              <a:lstStyle/>
              <a:p>
                <a:pPr algn="ctr"/>
                <a:r>
                  <a:rPr lang="en-US" sz="1400" b="1" u="sng" dirty="0">
                    <a:latin typeface="Consolas" panose="020B0609020204030204" pitchFamily="49" charset="0"/>
                  </a:rPr>
                  <a:t>2</a:t>
                </a:r>
              </a:p>
              <a:p>
                <a:pPr algn="ctr">
                  <a:lnSpc>
                    <a:spcPct val="80000"/>
                  </a:lnSpc>
                </a:pPr>
                <a:r>
                  <a:rPr lang="en-US" sz="1400" b="1" dirty="0">
                    <a:latin typeface="Consolas" panose="020B0609020204030204" pitchFamily="49" charset="0"/>
                  </a:rPr>
                  <a:t>b</a:t>
                </a:r>
              </a:p>
            </p:txBody>
          </p:sp>
        </p:grpSp>
        <p:grpSp>
          <p:nvGrpSpPr>
            <p:cNvPr id="164" name="Group 163"/>
            <p:cNvGrpSpPr/>
            <p:nvPr/>
          </p:nvGrpSpPr>
          <p:grpSpPr>
            <a:xfrm>
              <a:off x="6128400" y="5177058"/>
              <a:ext cx="258385" cy="393595"/>
              <a:chOff x="4648200" y="1616403"/>
              <a:chExt cx="457200" cy="524616"/>
            </a:xfrm>
          </p:grpSpPr>
          <p:sp>
            <p:nvSpPr>
              <p:cNvPr id="165" name="Oval 164"/>
              <p:cNvSpPr/>
              <p:nvPr/>
            </p:nvSpPr>
            <p:spPr>
              <a:xfrm>
                <a:off x="4648200" y="1676400"/>
                <a:ext cx="457200" cy="457200"/>
              </a:xfrm>
              <a:prstGeom prst="ellipse">
                <a:avLst/>
              </a:prstGeom>
              <a:solidFill>
                <a:srgbClr val="FFFF0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66" name="TextBox 165"/>
              <p:cNvSpPr txBox="1"/>
              <p:nvPr/>
            </p:nvSpPr>
            <p:spPr>
              <a:xfrm>
                <a:off x="4724401" y="1616403"/>
                <a:ext cx="304801" cy="524616"/>
              </a:xfrm>
              <a:prstGeom prst="rect">
                <a:avLst/>
              </a:prstGeom>
              <a:noFill/>
            </p:spPr>
            <p:txBody>
              <a:bodyPr wrap="square" rtlCol="0">
                <a:spAutoFit/>
              </a:bodyPr>
              <a:lstStyle/>
              <a:p>
                <a:pPr algn="ctr"/>
                <a:r>
                  <a:rPr lang="en-US" sz="1400" b="1" u="sng" dirty="0">
                    <a:latin typeface="Consolas" panose="020B0609020204030204" pitchFamily="49" charset="0"/>
                  </a:rPr>
                  <a:t>1</a:t>
                </a:r>
              </a:p>
              <a:p>
                <a:pPr algn="ctr">
                  <a:lnSpc>
                    <a:spcPct val="80000"/>
                  </a:lnSpc>
                </a:pPr>
                <a:r>
                  <a:rPr lang="en-US" sz="1400" b="1" dirty="0">
                    <a:latin typeface="Consolas" panose="020B0609020204030204" pitchFamily="49" charset="0"/>
                  </a:rPr>
                  <a:t>c</a:t>
                </a:r>
              </a:p>
            </p:txBody>
          </p:sp>
        </p:grpSp>
        <p:sp>
          <p:nvSpPr>
            <p:cNvPr id="169" name="TextBox 168"/>
            <p:cNvSpPr txBox="1"/>
            <p:nvPr/>
          </p:nvSpPr>
          <p:spPr>
            <a:xfrm>
              <a:off x="6772327" y="4920351"/>
              <a:ext cx="119261" cy="252305"/>
            </a:xfrm>
            <a:prstGeom prst="rect">
              <a:avLst/>
            </a:prstGeom>
            <a:noFill/>
          </p:spPr>
          <p:txBody>
            <a:bodyPr wrap="square" rtlCol="0">
              <a:spAutoFit/>
            </a:bodyPr>
            <a:lstStyle/>
            <a:p>
              <a:pPr algn="ctr"/>
              <a:r>
                <a:rPr lang="en-US" sz="1400" b="1" dirty="0">
                  <a:latin typeface="Consolas" panose="020B0609020204030204" pitchFamily="49" charset="0"/>
                </a:rPr>
                <a:t>1</a:t>
              </a:r>
            </a:p>
          </p:txBody>
        </p:sp>
        <p:grpSp>
          <p:nvGrpSpPr>
            <p:cNvPr id="174" name="Group 173"/>
            <p:cNvGrpSpPr/>
            <p:nvPr/>
          </p:nvGrpSpPr>
          <p:grpSpPr>
            <a:xfrm>
              <a:off x="6057379" y="4142254"/>
              <a:ext cx="303595" cy="283937"/>
              <a:chOff x="4608898" y="1670706"/>
              <a:chExt cx="537197" cy="378453"/>
            </a:xfrm>
          </p:grpSpPr>
          <p:sp>
            <p:nvSpPr>
              <p:cNvPr id="175" name="Oval 174"/>
              <p:cNvSpPr/>
              <p:nvPr/>
            </p:nvSpPr>
            <p:spPr>
              <a:xfrm>
                <a:off x="4648199" y="1676401"/>
                <a:ext cx="457200" cy="372758"/>
              </a:xfrm>
              <a:prstGeom prst="ellipse">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6" name="TextBox 175"/>
              <p:cNvSpPr txBox="1"/>
              <p:nvPr/>
            </p:nvSpPr>
            <p:spPr>
              <a:xfrm>
                <a:off x="4608898" y="1670706"/>
                <a:ext cx="537197" cy="336292"/>
              </a:xfrm>
              <a:prstGeom prst="rect">
                <a:avLst/>
              </a:prstGeom>
              <a:noFill/>
            </p:spPr>
            <p:txBody>
              <a:bodyPr wrap="square" rtlCol="0">
                <a:spAutoFit/>
              </a:bodyPr>
              <a:lstStyle/>
              <a:p>
                <a:pPr algn="ctr"/>
                <a:r>
                  <a:rPr lang="en-US" sz="1400" b="1" u="sng" dirty="0">
                    <a:latin typeface="Consolas" panose="020B0609020204030204" pitchFamily="49" charset="0"/>
                  </a:rPr>
                  <a:t>6</a:t>
                </a:r>
                <a:endParaRPr lang="en-US" sz="1400" b="1" dirty="0">
                  <a:latin typeface="Consolas" panose="020B0609020204030204" pitchFamily="49" charset="0"/>
                </a:endParaRPr>
              </a:p>
            </p:txBody>
          </p:sp>
        </p:grpSp>
        <p:grpSp>
          <p:nvGrpSpPr>
            <p:cNvPr id="178" name="Group 177"/>
            <p:cNvGrpSpPr/>
            <p:nvPr/>
          </p:nvGrpSpPr>
          <p:grpSpPr>
            <a:xfrm>
              <a:off x="6433563" y="4703858"/>
              <a:ext cx="303595" cy="284396"/>
              <a:chOff x="4608898" y="1670098"/>
              <a:chExt cx="537197" cy="379061"/>
            </a:xfrm>
          </p:grpSpPr>
          <p:sp>
            <p:nvSpPr>
              <p:cNvPr id="179" name="Oval 178"/>
              <p:cNvSpPr/>
              <p:nvPr/>
            </p:nvSpPr>
            <p:spPr>
              <a:xfrm>
                <a:off x="4648199" y="1676401"/>
                <a:ext cx="457200" cy="372758"/>
              </a:xfrm>
              <a:prstGeom prst="ellipse">
                <a:avLst/>
              </a:prstGeom>
              <a:solidFill>
                <a:srgbClr val="92D050"/>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80" name="TextBox 179"/>
              <p:cNvSpPr txBox="1"/>
              <p:nvPr/>
            </p:nvSpPr>
            <p:spPr>
              <a:xfrm>
                <a:off x="4608898" y="1670098"/>
                <a:ext cx="537197" cy="336292"/>
              </a:xfrm>
              <a:prstGeom prst="rect">
                <a:avLst/>
              </a:prstGeom>
              <a:noFill/>
            </p:spPr>
            <p:txBody>
              <a:bodyPr wrap="square" rtlCol="0">
                <a:spAutoFit/>
              </a:bodyPr>
              <a:lstStyle/>
              <a:p>
                <a:pPr algn="ctr"/>
                <a:r>
                  <a:rPr lang="en-US" sz="1400" b="1" u="sng" dirty="0">
                    <a:latin typeface="Consolas" panose="020B0609020204030204" pitchFamily="49" charset="0"/>
                  </a:rPr>
                  <a:t>3</a:t>
                </a:r>
                <a:endParaRPr lang="en-US" sz="1400" b="1" dirty="0">
                  <a:latin typeface="Consolas" panose="020B0609020204030204" pitchFamily="49" charset="0"/>
                </a:endParaRPr>
              </a:p>
            </p:txBody>
          </p:sp>
        </p:grpSp>
      </p:grpSp>
      <p:sp>
        <p:nvSpPr>
          <p:cNvPr id="183" name="TextBox 182"/>
          <p:cNvSpPr txBox="1"/>
          <p:nvPr/>
        </p:nvSpPr>
        <p:spPr>
          <a:xfrm>
            <a:off x="5550820" y="6052651"/>
            <a:ext cx="1165476" cy="461665"/>
          </a:xfrm>
          <a:prstGeom prst="rect">
            <a:avLst/>
          </a:prstGeom>
          <a:noFill/>
        </p:spPr>
        <p:txBody>
          <a:bodyPr wrap="square" rtlCol="0">
            <a:spAutoFit/>
          </a:bodyPr>
          <a:lstStyle/>
          <a:p>
            <a:r>
              <a:rPr lang="en-US" sz="2400" b="1" dirty="0">
                <a:latin typeface="Comic Sans MS" panose="030F0702030302020204" pitchFamily="66" charset="0"/>
                <a:cs typeface="Consolas" panose="020B0609020204030204" pitchFamily="49" charset="0"/>
              </a:rPr>
              <a:t>1100</a:t>
            </a:r>
          </a:p>
        </p:txBody>
      </p:sp>
      <p:graphicFrame>
        <p:nvGraphicFramePr>
          <p:cNvPr id="20" name="Table 19"/>
          <p:cNvGraphicFramePr>
            <a:graphicFrameLocks noGrp="1"/>
          </p:cNvGraphicFramePr>
          <p:nvPr/>
        </p:nvGraphicFramePr>
        <p:xfrm>
          <a:off x="7488908" y="479100"/>
          <a:ext cx="1283879" cy="1107440"/>
        </p:xfrm>
        <a:graphic>
          <a:graphicData uri="http://schemas.openxmlformats.org/drawingml/2006/table">
            <a:tbl>
              <a:tblPr bandRow="1">
                <a:tableStyleId>{5C22544A-7EE6-4342-B048-85BDC9FD1C3A}</a:tableStyleId>
              </a:tblPr>
              <a:tblGrid>
                <a:gridCol w="1283879">
                  <a:extLst>
                    <a:ext uri="{9D8B030D-6E8A-4147-A177-3AD203B41FA5}">
                      <a16:colId xmlns:a16="http://schemas.microsoft.com/office/drawing/2014/main" val="20000"/>
                    </a:ext>
                  </a:extLst>
                </a:gridCol>
              </a:tblGrid>
              <a:tr h="142240">
                <a:tc>
                  <a:txBody>
                    <a:bodyPr/>
                    <a:lstStyle/>
                    <a:p>
                      <a:pPr algn="ctr"/>
                      <a:r>
                        <a:rPr lang="en-US" b="1" dirty="0">
                          <a:latin typeface="Consolas" panose="020B0609020204030204" pitchFamily="49" charset="0"/>
                          <a:cs typeface="Consolas" panose="020B0609020204030204" pitchFamily="49" charset="0"/>
                        </a:rPr>
                        <a:t>3</a:t>
                      </a:r>
                    </a:p>
                  </a:txBody>
                  <a:tcPr/>
                </a:tc>
                <a:extLst>
                  <a:ext uri="{0D108BD9-81ED-4DB2-BD59-A6C34878D82A}">
                    <a16:rowId xmlns:a16="http://schemas.microsoft.com/office/drawing/2014/main" val="10000"/>
                  </a:ext>
                </a:extLst>
              </a:tr>
              <a:tr h="370840">
                <a:tc>
                  <a:txBody>
                    <a:bodyPr/>
                    <a:lstStyle/>
                    <a:p>
                      <a:pPr algn="ctr"/>
                      <a:r>
                        <a:rPr lang="en-US" b="1" dirty="0">
                          <a:latin typeface="Consolas" panose="020B0609020204030204" pitchFamily="49" charset="0"/>
                          <a:cs typeface="Consolas" panose="020B0609020204030204" pitchFamily="49" charset="0"/>
                        </a:rPr>
                        <a:t>2</a:t>
                      </a:r>
                    </a:p>
                  </a:txBody>
                  <a:tcPr/>
                </a:tc>
                <a:extLst>
                  <a:ext uri="{0D108BD9-81ED-4DB2-BD59-A6C34878D82A}">
                    <a16:rowId xmlns:a16="http://schemas.microsoft.com/office/drawing/2014/main" val="10001"/>
                  </a:ext>
                </a:extLst>
              </a:tr>
              <a:tr h="370840">
                <a:tc>
                  <a:txBody>
                    <a:bodyPr/>
                    <a:lstStyle/>
                    <a:p>
                      <a:pPr algn="ctr"/>
                      <a:r>
                        <a:rPr lang="en-US" b="1" dirty="0">
                          <a:latin typeface="Consolas" panose="020B0609020204030204" pitchFamily="49" charset="0"/>
                          <a:cs typeface="Consolas" panose="020B0609020204030204" pitchFamily="49" charset="0"/>
                        </a:rPr>
                        <a:t>1</a:t>
                      </a:r>
                    </a:p>
                  </a:txBody>
                  <a:tcPr/>
                </a:tc>
                <a:extLst>
                  <a:ext uri="{0D108BD9-81ED-4DB2-BD59-A6C34878D82A}">
                    <a16:rowId xmlns:a16="http://schemas.microsoft.com/office/drawing/2014/main" val="10002"/>
                  </a:ext>
                </a:extLst>
              </a:tr>
            </a:tbl>
          </a:graphicData>
        </a:graphic>
      </p:graphicFrame>
      <p:graphicFrame>
        <p:nvGraphicFramePr>
          <p:cNvPr id="189" name="Table 188"/>
          <p:cNvGraphicFramePr>
            <a:graphicFrameLocks noGrp="1"/>
          </p:cNvGraphicFramePr>
          <p:nvPr/>
        </p:nvGraphicFramePr>
        <p:xfrm>
          <a:off x="8789925" y="479100"/>
          <a:ext cx="1192275" cy="1107440"/>
        </p:xfrm>
        <a:graphic>
          <a:graphicData uri="http://schemas.openxmlformats.org/drawingml/2006/table">
            <a:tbl>
              <a:tblPr bandRow="1">
                <a:tableStyleId>{5C22544A-7EE6-4342-B048-85BDC9FD1C3A}</a:tableStyleId>
              </a:tblPr>
              <a:tblGrid>
                <a:gridCol w="1192275">
                  <a:extLst>
                    <a:ext uri="{9D8B030D-6E8A-4147-A177-3AD203B41FA5}">
                      <a16:colId xmlns:a16="http://schemas.microsoft.com/office/drawing/2014/main" val="20000"/>
                    </a:ext>
                  </a:extLst>
                </a:gridCol>
              </a:tblGrid>
              <a:tr h="142240">
                <a:tc>
                  <a:txBody>
                    <a:bodyPr/>
                    <a:lstStyle/>
                    <a:p>
                      <a:pPr algn="ctr"/>
                      <a:r>
                        <a:rPr lang="en-US" b="1" dirty="0">
                          <a:latin typeface="Consolas" panose="020B0609020204030204" pitchFamily="49" charset="0"/>
                          <a:cs typeface="Consolas" panose="020B0609020204030204" pitchFamily="49" charset="0"/>
                        </a:rPr>
                        <a:t>0</a:t>
                      </a:r>
                    </a:p>
                  </a:txBody>
                  <a:tcPr/>
                </a:tc>
                <a:extLst>
                  <a:ext uri="{0D108BD9-81ED-4DB2-BD59-A6C34878D82A}">
                    <a16:rowId xmlns:a16="http://schemas.microsoft.com/office/drawing/2014/main" val="10000"/>
                  </a:ext>
                </a:extLst>
              </a:tr>
              <a:tr h="370840">
                <a:tc>
                  <a:txBody>
                    <a:bodyPr/>
                    <a:lstStyle/>
                    <a:p>
                      <a:pPr algn="ctr"/>
                      <a:r>
                        <a:rPr lang="en-US" b="1" dirty="0">
                          <a:latin typeface="Consolas" panose="020B0609020204030204" pitchFamily="49" charset="0"/>
                          <a:cs typeface="Consolas" panose="020B0609020204030204" pitchFamily="49" charset="0"/>
                        </a:rPr>
                        <a:t>11</a:t>
                      </a:r>
                    </a:p>
                  </a:txBody>
                  <a:tcPr/>
                </a:tc>
                <a:extLst>
                  <a:ext uri="{0D108BD9-81ED-4DB2-BD59-A6C34878D82A}">
                    <a16:rowId xmlns:a16="http://schemas.microsoft.com/office/drawing/2014/main" val="10001"/>
                  </a:ext>
                </a:extLst>
              </a:tr>
              <a:tr h="370840">
                <a:tc>
                  <a:txBody>
                    <a:bodyPr/>
                    <a:lstStyle/>
                    <a:p>
                      <a:pPr algn="ctr"/>
                      <a:r>
                        <a:rPr lang="en-US" b="1" dirty="0">
                          <a:latin typeface="Consolas" panose="020B0609020204030204" pitchFamily="49" charset="0"/>
                          <a:cs typeface="Consolas" panose="020B0609020204030204" pitchFamily="49" charset="0"/>
                        </a:rPr>
                        <a:t>10</a:t>
                      </a:r>
                    </a:p>
                  </a:txBody>
                  <a:tcPr/>
                </a:tc>
                <a:extLst>
                  <a:ext uri="{0D108BD9-81ED-4DB2-BD59-A6C34878D82A}">
                    <a16:rowId xmlns:a16="http://schemas.microsoft.com/office/drawing/2014/main" val="10002"/>
                  </a:ext>
                </a:extLst>
              </a:tr>
            </a:tbl>
          </a:graphicData>
        </a:graphic>
      </p:graphicFrame>
      <p:sp>
        <p:nvSpPr>
          <p:cNvPr id="191" name="TextBox 190"/>
          <p:cNvSpPr txBox="1"/>
          <p:nvPr/>
        </p:nvSpPr>
        <p:spPr>
          <a:xfrm>
            <a:off x="8803324" y="6396336"/>
            <a:ext cx="950277" cy="461665"/>
          </a:xfrm>
          <a:prstGeom prst="rect">
            <a:avLst/>
          </a:prstGeom>
          <a:noFill/>
        </p:spPr>
        <p:txBody>
          <a:bodyPr wrap="square" rtlCol="0">
            <a:spAutoFit/>
          </a:bodyPr>
          <a:lstStyle/>
          <a:p>
            <a:r>
              <a:rPr lang="en-US" sz="2400" b="1" dirty="0">
                <a:latin typeface="Comic Sans MS" panose="030F0702030302020204" pitchFamily="66" charset="0"/>
                <a:cs typeface="Consolas" panose="020B0609020204030204" pitchFamily="49" charset="0"/>
              </a:rPr>
              <a:t>4:24</a:t>
            </a:r>
          </a:p>
        </p:txBody>
      </p:sp>
      <p:graphicFrame>
        <p:nvGraphicFramePr>
          <p:cNvPr id="192" name="Table 191"/>
          <p:cNvGraphicFramePr>
            <a:graphicFrameLocks noGrp="1"/>
          </p:cNvGraphicFramePr>
          <p:nvPr/>
        </p:nvGraphicFramePr>
        <p:xfrm>
          <a:off x="2667000" y="1890896"/>
          <a:ext cx="1600200" cy="585216"/>
        </p:xfrm>
        <a:graphic>
          <a:graphicData uri="http://schemas.openxmlformats.org/drawingml/2006/table">
            <a:tbl>
              <a:tblPr bandRow="1">
                <a:tableStyleId>{5C22544A-7EE6-4342-B048-85BDC9FD1C3A}</a:tableStyleId>
              </a:tblPr>
              <a:tblGrid>
                <a:gridCol w="533400">
                  <a:extLst>
                    <a:ext uri="{9D8B030D-6E8A-4147-A177-3AD203B41FA5}">
                      <a16:colId xmlns:a16="http://schemas.microsoft.com/office/drawing/2014/main" val="20000"/>
                    </a:ext>
                  </a:extLst>
                </a:gridCol>
                <a:gridCol w="533400">
                  <a:extLst>
                    <a:ext uri="{9D8B030D-6E8A-4147-A177-3AD203B41FA5}">
                      <a16:colId xmlns:a16="http://schemas.microsoft.com/office/drawing/2014/main" val="20001"/>
                    </a:ext>
                  </a:extLst>
                </a:gridCol>
                <a:gridCol w="533400">
                  <a:extLst>
                    <a:ext uri="{9D8B030D-6E8A-4147-A177-3AD203B41FA5}">
                      <a16:colId xmlns:a16="http://schemas.microsoft.com/office/drawing/2014/main" val="20002"/>
                    </a:ext>
                  </a:extLst>
                </a:gridCol>
              </a:tblGrid>
              <a:tr h="370840">
                <a:tc>
                  <a:txBody>
                    <a:bodyPr/>
                    <a:lstStyle/>
                    <a:p>
                      <a:pPr algn="ctr"/>
                      <a:r>
                        <a:rPr lang="en-US" b="1" i="0" u="sng" dirty="0"/>
                        <a:t>1</a:t>
                      </a:r>
                    </a:p>
                    <a:p>
                      <a:pPr algn="ctr">
                        <a:lnSpc>
                          <a:spcPct val="80000"/>
                        </a:lnSpc>
                      </a:pPr>
                      <a:r>
                        <a:rPr lang="en-US" b="1" dirty="0"/>
                        <a:t>c</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u="sng" dirty="0"/>
                        <a:t>3</a:t>
                      </a:r>
                    </a:p>
                    <a:p>
                      <a:pPr algn="ctr">
                        <a:lnSpc>
                          <a:spcPct val="80000"/>
                        </a:lnSpc>
                      </a:pPr>
                      <a:r>
                        <a:rPr lang="en-US" b="1"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b="1" u="sng" dirty="0"/>
                        <a:t>2</a:t>
                      </a:r>
                    </a:p>
                    <a:p>
                      <a:pPr algn="ctr">
                        <a:lnSpc>
                          <a:spcPct val="80000"/>
                        </a:lnSpc>
                      </a:pPr>
                      <a:r>
                        <a:rPr lang="en-US" b="1" dirty="0"/>
                        <a:t>b</a:t>
                      </a: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graphicFrame>
        <p:nvGraphicFramePr>
          <p:cNvPr id="193" name="Table 192"/>
          <p:cNvGraphicFramePr>
            <a:graphicFrameLocks noGrp="1"/>
          </p:cNvGraphicFramePr>
          <p:nvPr/>
        </p:nvGraphicFramePr>
        <p:xfrm>
          <a:off x="1312520" y="3656724"/>
          <a:ext cx="1371600" cy="749808"/>
        </p:xfrm>
        <a:graphic>
          <a:graphicData uri="http://schemas.openxmlformats.org/drawingml/2006/table">
            <a:tbl>
              <a:tblPr bandRow="1">
                <a:tableStyleId>{5C22544A-7EE6-4342-B048-85BDC9FD1C3A}</a:tableStyleId>
              </a:tblPr>
              <a:tblGrid>
                <a:gridCol w="457200">
                  <a:extLst>
                    <a:ext uri="{9D8B030D-6E8A-4147-A177-3AD203B41FA5}">
                      <a16:colId xmlns:a16="http://schemas.microsoft.com/office/drawing/2014/main" val="20000"/>
                    </a:ext>
                  </a:extLst>
                </a:gridCol>
                <a:gridCol w="457200">
                  <a:extLst>
                    <a:ext uri="{9D8B030D-6E8A-4147-A177-3AD203B41FA5}">
                      <a16:colId xmlns:a16="http://schemas.microsoft.com/office/drawing/2014/main" val="20001"/>
                    </a:ext>
                  </a:extLst>
                </a:gridCol>
                <a:gridCol w="457200">
                  <a:extLst>
                    <a:ext uri="{9D8B030D-6E8A-4147-A177-3AD203B41FA5}">
                      <a16:colId xmlns:a16="http://schemas.microsoft.com/office/drawing/2014/main" val="20002"/>
                    </a:ext>
                  </a:extLst>
                </a:gridCol>
              </a:tblGrid>
              <a:tr h="274320">
                <a:tc>
                  <a:txBody>
                    <a:bodyPr/>
                    <a:lstStyle/>
                    <a:p>
                      <a:pPr algn="ctr"/>
                      <a:r>
                        <a:rPr lang="en-US" sz="1200" dirty="0">
                          <a:latin typeface="Comic Sans MS" panose="030F0702030302020204" pitchFamily="66" charset="0"/>
                        </a:rPr>
                        <a:t>0</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latin typeface="Comic Sans MS" panose="030F0702030302020204" pitchFamily="66" charset="0"/>
                        </a:rPr>
                        <a:t>1</a:t>
                      </a:r>
                    </a:p>
                  </a:txBody>
                  <a:tcPr anchor="b">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1200" dirty="0">
                          <a:latin typeface="Comic Sans MS" panose="030F0702030302020204" pitchFamily="66" charset="0"/>
                        </a:rPr>
                        <a:t>2</a:t>
                      </a:r>
                    </a:p>
                  </a:txBody>
                  <a:tcPr anchor="b">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370840">
                <a:tc>
                  <a:txBody>
                    <a:bodyPr/>
                    <a:lstStyle/>
                    <a:p>
                      <a:pPr algn="ctr"/>
                      <a:r>
                        <a:rPr lang="en-US" sz="1400" b="1" u="sng" dirty="0"/>
                        <a:t>1</a:t>
                      </a:r>
                    </a:p>
                    <a:p>
                      <a:pPr algn="ctr">
                        <a:lnSpc>
                          <a:spcPct val="80000"/>
                        </a:lnSpc>
                      </a:pPr>
                      <a:r>
                        <a:rPr lang="en-US" sz="1400" b="1" dirty="0"/>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i="0" u="sng" dirty="0"/>
                        <a:t>3</a:t>
                      </a:r>
                    </a:p>
                    <a:p>
                      <a:pPr algn="ctr">
                        <a:lnSpc>
                          <a:spcPct val="80000"/>
                        </a:lnSpc>
                      </a:pPr>
                      <a:r>
                        <a:rPr lang="en-US" sz="1400" b="1" dirty="0"/>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u="sng" dirty="0"/>
                        <a:t>2</a:t>
                      </a:r>
                    </a:p>
                    <a:p>
                      <a:pPr algn="ctr">
                        <a:lnSpc>
                          <a:spcPct val="80000"/>
                        </a:lnSpc>
                      </a:pPr>
                      <a:r>
                        <a:rPr lang="en-US" sz="1400" b="1" dirty="0"/>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56" name="TextBox 55">
            <a:extLst>
              <a:ext uri="{FF2B5EF4-FFF2-40B4-BE49-F238E27FC236}">
                <a16:creationId xmlns:a16="http://schemas.microsoft.com/office/drawing/2014/main" id="{45ABFB63-66F0-47D7-98B7-E04AB8DE6E73}"/>
              </a:ext>
            </a:extLst>
          </p:cNvPr>
          <p:cNvSpPr txBox="1"/>
          <p:nvPr/>
        </p:nvSpPr>
        <p:spPr>
          <a:xfrm>
            <a:off x="706541" y="609600"/>
            <a:ext cx="5665400" cy="923330"/>
          </a:xfrm>
          <a:prstGeom prst="rect">
            <a:avLst/>
          </a:prstGeom>
          <a:noFill/>
        </p:spPr>
        <p:txBody>
          <a:bodyPr wrap="square" rtlCol="0">
            <a:spAutoFit/>
          </a:bodyPr>
          <a:lstStyle/>
          <a:p>
            <a:r>
              <a:rPr lang="en-US" b="1" dirty="0">
                <a:latin typeface="Comic Sans MS" panose="030F0702030302020204" pitchFamily="66" charset="0"/>
                <a:cs typeface="Consolas" panose="020B0609020204030204" pitchFamily="49" charset="0"/>
              </a:rPr>
              <a:t>1. Using the above character stream, create a leaf node for each unique character and build a min-heap of all leaf nodes.</a:t>
            </a:r>
          </a:p>
        </p:txBody>
      </p:sp>
      <p:sp>
        <p:nvSpPr>
          <p:cNvPr id="59" name="TextBox 58">
            <a:extLst>
              <a:ext uri="{FF2B5EF4-FFF2-40B4-BE49-F238E27FC236}">
                <a16:creationId xmlns:a16="http://schemas.microsoft.com/office/drawing/2014/main" id="{E6EBE9BA-613A-46E6-B2A3-289F6EAE8740}"/>
              </a:ext>
            </a:extLst>
          </p:cNvPr>
          <p:cNvSpPr txBox="1"/>
          <p:nvPr/>
        </p:nvSpPr>
        <p:spPr>
          <a:xfrm>
            <a:off x="706541" y="2590801"/>
            <a:ext cx="9275659" cy="646331"/>
          </a:xfrm>
          <a:prstGeom prst="rect">
            <a:avLst/>
          </a:prstGeom>
          <a:noFill/>
        </p:spPr>
        <p:txBody>
          <a:bodyPr wrap="square" rtlCol="0">
            <a:spAutoFit/>
          </a:bodyPr>
          <a:lstStyle/>
          <a:p>
            <a:r>
              <a:rPr lang="en-US" b="1" dirty="0">
                <a:latin typeface="Comic Sans MS" panose="030F0702030302020204" pitchFamily="66" charset="0"/>
                <a:cs typeface="Consolas" panose="020B0609020204030204" pitchFamily="49" charset="0"/>
              </a:rPr>
              <a:t>2. Extract two nodes, create new node w/frequency equal to the sum of the two node frequencies, and add back to min-heap.  Repeat until 1 node.</a:t>
            </a:r>
          </a:p>
        </p:txBody>
      </p:sp>
      <p:sp>
        <p:nvSpPr>
          <p:cNvPr id="60" name="TextBox 59">
            <a:extLst>
              <a:ext uri="{FF2B5EF4-FFF2-40B4-BE49-F238E27FC236}">
                <a16:creationId xmlns:a16="http://schemas.microsoft.com/office/drawing/2014/main" id="{ABDDD8E7-8647-4A7D-9155-81E6916F6930}"/>
              </a:ext>
            </a:extLst>
          </p:cNvPr>
          <p:cNvSpPr txBox="1"/>
          <p:nvPr/>
        </p:nvSpPr>
        <p:spPr>
          <a:xfrm>
            <a:off x="706541" y="6107668"/>
            <a:ext cx="4800560" cy="369332"/>
          </a:xfrm>
          <a:prstGeom prst="rect">
            <a:avLst/>
          </a:prstGeom>
          <a:noFill/>
        </p:spPr>
        <p:txBody>
          <a:bodyPr wrap="square" rtlCol="0">
            <a:spAutoFit/>
          </a:bodyPr>
          <a:lstStyle/>
          <a:p>
            <a:r>
              <a:rPr lang="en-US" b="1" dirty="0">
                <a:latin typeface="Comic Sans MS" panose="030F0702030302020204" pitchFamily="66" charset="0"/>
                <a:cs typeface="Consolas" panose="020B0609020204030204" pitchFamily="49" charset="0"/>
              </a:rPr>
              <a:t>3. What is the bit stream for "baa"?</a:t>
            </a:r>
          </a:p>
        </p:txBody>
      </p:sp>
      <p:sp>
        <p:nvSpPr>
          <p:cNvPr id="61" name="TextBox 60">
            <a:extLst>
              <a:ext uri="{FF2B5EF4-FFF2-40B4-BE49-F238E27FC236}">
                <a16:creationId xmlns:a16="http://schemas.microsoft.com/office/drawing/2014/main" id="{1644F9DF-ADD2-4CB5-84CE-9D7B47F8F44C}"/>
              </a:ext>
            </a:extLst>
          </p:cNvPr>
          <p:cNvSpPr txBox="1"/>
          <p:nvPr/>
        </p:nvSpPr>
        <p:spPr>
          <a:xfrm>
            <a:off x="706541" y="6488668"/>
            <a:ext cx="8136543" cy="369332"/>
          </a:xfrm>
          <a:prstGeom prst="rect">
            <a:avLst/>
          </a:prstGeom>
          <a:noFill/>
        </p:spPr>
        <p:txBody>
          <a:bodyPr wrap="square" rtlCol="0">
            <a:spAutoFit/>
          </a:bodyPr>
          <a:lstStyle/>
          <a:p>
            <a:r>
              <a:rPr lang="en-US" b="1" dirty="0">
                <a:latin typeface="Comic Sans MS" panose="030F0702030302020204" pitchFamily="66" charset="0"/>
                <a:cs typeface="Consolas" panose="020B0609020204030204" pitchFamily="49" charset="0"/>
              </a:rPr>
              <a:t>4. What is the resulting compression ratio of Huffman to ASCII?</a:t>
            </a:r>
          </a:p>
        </p:txBody>
      </p:sp>
    </p:spTree>
    <p:extLst>
      <p:ext uri="{BB962C8B-B14F-4D97-AF65-F5344CB8AC3E}">
        <p14:creationId xmlns:p14="http://schemas.microsoft.com/office/powerpoint/2010/main" val="329011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8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83"/>
                                        </p:tgtEl>
                                        <p:attrNameLst>
                                          <p:attrName>style.visibility</p:attrName>
                                        </p:attrNameLst>
                                      </p:cBhvr>
                                      <p:to>
                                        <p:strVal val="visible"/>
                                      </p:to>
                                    </p:set>
                                    <p:animEffect transition="in" filter="fade">
                                      <p:cBhvr>
                                        <p:cTn id="47" dur="500"/>
                                        <p:tgtEl>
                                          <p:spTgt spid="18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1"/>
                                        </p:tgtEl>
                                        <p:attrNameLst>
                                          <p:attrName>style.visibility</p:attrName>
                                        </p:attrNameLst>
                                      </p:cBhvr>
                                      <p:to>
                                        <p:strVal val="visible"/>
                                      </p:to>
                                    </p:set>
                                    <p:animEffect transition="in" filter="fade">
                                      <p:cBhvr>
                                        <p:cTn id="52" dur="500"/>
                                        <p:tgtEl>
                                          <p:spTgt spid="1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 grpId="0"/>
      <p:bldP spid="19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monkey programmers">
            <a:extLst>
              <a:ext uri="{FF2B5EF4-FFF2-40B4-BE49-F238E27FC236}">
                <a16:creationId xmlns:a16="http://schemas.microsoft.com/office/drawing/2014/main" id="{541F3F45-3494-4844-B869-92B6B1BEC979}"/>
              </a:ext>
            </a:extLst>
          </p:cNvPr>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09728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8F3E42C3-0146-41D4-98D1-826C8870EFD0}"/>
              </a:ext>
            </a:extLst>
          </p:cNvPr>
          <p:cNvSpPr/>
          <p:nvPr/>
        </p:nvSpPr>
        <p:spPr>
          <a:xfrm>
            <a:off x="4434348" y="324464"/>
            <a:ext cx="2182761" cy="1229032"/>
          </a:xfrm>
          <a:prstGeom prst="cloudCallout">
            <a:avLst>
              <a:gd name="adj1" fmla="val 91605"/>
              <a:gd name="adj2" fmla="val 5210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Comic Sans MS" panose="030F0702030302020204" pitchFamily="66" charset="0"/>
              </a:rPr>
              <a:t>Be Safe</a:t>
            </a:r>
          </a:p>
        </p:txBody>
      </p:sp>
      <p:pic>
        <p:nvPicPr>
          <p:cNvPr id="6" name="Picture 5">
            <a:extLst>
              <a:ext uri="{FF2B5EF4-FFF2-40B4-BE49-F238E27FC236}">
                <a16:creationId xmlns:a16="http://schemas.microsoft.com/office/drawing/2014/main" id="{7EDB1758-187B-4E58-A8B9-4D2448FA96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547633">
            <a:off x="7704102" y="1889526"/>
            <a:ext cx="1246948" cy="1051464"/>
          </a:xfrm>
          <a:prstGeom prst="rect">
            <a:avLst/>
          </a:prstGeom>
        </p:spPr>
      </p:pic>
    </p:spTree>
    <p:extLst>
      <p:ext uri="{BB962C8B-B14F-4D97-AF65-F5344CB8AC3E}">
        <p14:creationId xmlns:p14="http://schemas.microsoft.com/office/powerpoint/2010/main" val="29210756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Copy Constructor</a:t>
            </a:r>
          </a:p>
        </p:txBody>
      </p:sp>
      <p:sp>
        <p:nvSpPr>
          <p:cNvPr id="4" name="Footer Placeholder 3"/>
          <p:cNvSpPr>
            <a:spLocks noGrp="1"/>
          </p:cNvSpPr>
          <p:nvPr>
            <p:ph type="ftr" sz="quarter" idx="11"/>
          </p:nvPr>
        </p:nvSpPr>
        <p:spPr/>
        <p:txBody>
          <a:bodyPr/>
          <a:lstStyle/>
          <a:p>
            <a:r>
              <a:rPr lang="en-US"/>
              <a:t>Trees (29)</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7</a:t>
            </a:fld>
            <a:endParaRPr lang="en-US" dirty="0"/>
          </a:p>
        </p:txBody>
      </p:sp>
      <p:sp>
        <p:nvSpPr>
          <p:cNvPr id="6" name="TextBox 5"/>
          <p:cNvSpPr txBox="1"/>
          <p:nvPr/>
        </p:nvSpPr>
        <p:spPr>
          <a:xfrm>
            <a:off x="658367" y="1461991"/>
            <a:ext cx="8616261" cy="2862322"/>
          </a:xfrm>
          <a:prstGeom prst="rect">
            <a:avLst/>
          </a:prstGeom>
          <a:noFill/>
        </p:spPr>
        <p:txBody>
          <a:bodyPr wrap="square" rtlCol="0">
            <a:spAutoFit/>
          </a:bodyPr>
          <a:lstStyle/>
          <a:p>
            <a:r>
              <a:rPr lang="en-US" sz="2000" b="1" dirty="0">
                <a:latin typeface="Consolas" panose="020B0609020204030204" pitchFamily="49" charset="0"/>
                <a:cs typeface="Courier New" pitchFamily="49" charset="0"/>
              </a:rPr>
              <a:t>/** Deep copy constructor.</a:t>
            </a:r>
          </a:p>
          <a:p>
            <a:r>
              <a:rPr lang="en-US" sz="2000" b="1" dirty="0">
                <a:latin typeface="Consolas" panose="020B0609020204030204" pitchFamily="49" charset="0"/>
                <a:cs typeface="Courier New" pitchFamily="49" charset="0"/>
              </a:rPr>
              <a:t>    @param </a:t>
            </a:r>
            <a:r>
              <a:rPr lang="en-US" sz="2000" b="1" dirty="0" err="1">
                <a:latin typeface="Consolas" panose="020B0609020204030204" pitchFamily="49" charset="0"/>
                <a:cs typeface="Courier New" pitchFamily="49" charset="0"/>
              </a:rPr>
              <a:t>bst</a:t>
            </a:r>
            <a:r>
              <a:rPr lang="en-US" sz="2000" b="1" dirty="0">
                <a:latin typeface="Consolas" panose="020B0609020204030204" pitchFamily="49" charset="0"/>
                <a:cs typeface="Courier New" pitchFamily="49" charset="0"/>
              </a:rPr>
              <a:t>   The BST to be copied</a:t>
            </a:r>
          </a:p>
          <a:p>
            <a:r>
              <a:rPr lang="en-US" sz="2000" b="1" dirty="0">
                <a:latin typeface="Consolas" panose="020B0609020204030204" pitchFamily="49" charset="0"/>
                <a:cs typeface="Courier New" pitchFamily="49" charset="0"/>
              </a:rPr>
              <a:t>    @return This BST with a new copy of the </a:t>
            </a:r>
            <a:r>
              <a:rPr lang="en-US" sz="2000" b="1" dirty="0" err="1">
                <a:latin typeface="Consolas" panose="020B0609020204030204" pitchFamily="49" charset="0"/>
                <a:cs typeface="Courier New" pitchFamily="49" charset="0"/>
              </a:rPr>
              <a:t>bst's</a:t>
            </a:r>
            <a:r>
              <a:rPr lang="en-US" sz="2000" b="1" dirty="0">
                <a:latin typeface="Consolas" panose="020B0609020204030204" pitchFamily="49" charset="0"/>
                <a:cs typeface="Courier New" pitchFamily="49" charset="0"/>
              </a:rPr>
              <a:t> contents</a:t>
            </a:r>
          </a:p>
          <a:p>
            <a:r>
              <a:rPr lang="en-US" sz="2000" b="1" dirty="0">
                <a:latin typeface="Consolas" panose="020B0609020204030204" pitchFamily="49" charset="0"/>
                <a:cs typeface="Courier New" pitchFamily="49" charset="0"/>
              </a:rPr>
              <a:t>*/</a:t>
            </a:r>
          </a:p>
          <a:p>
            <a:r>
              <a:rPr lang="en-US" sz="2000" b="1" dirty="0">
                <a:solidFill>
                  <a:srgbClr val="FF0000"/>
                </a:solidFill>
                <a:latin typeface="Consolas" panose="020B0609020204030204" pitchFamily="49" charset="0"/>
                <a:cs typeface="Courier New" pitchFamily="49" charset="0"/>
              </a:rPr>
              <a:t>BST&lt;T&gt;(const BST&lt;T&gt;&amp; </a:t>
            </a:r>
            <a:r>
              <a:rPr lang="en-US" sz="2000" b="1" dirty="0" err="1">
                <a:solidFill>
                  <a:srgbClr val="FF0000"/>
                </a:solidFill>
                <a:latin typeface="Consolas" panose="020B0609020204030204" pitchFamily="49" charset="0"/>
                <a:cs typeface="Courier New" pitchFamily="49" charset="0"/>
              </a:rPr>
              <a:t>bst</a:t>
            </a:r>
            <a:r>
              <a:rPr lang="en-US" sz="2000" b="1" dirty="0">
                <a:solidFill>
                  <a:srgbClr val="FF0000"/>
                </a:solidFill>
                <a:latin typeface="Consolas" panose="020B0609020204030204" pitchFamily="49" charset="0"/>
                <a:cs typeface="Courier New" pitchFamily="49" charset="0"/>
              </a:rPr>
              <a:t>) : root_(NULL), size_(0)</a:t>
            </a:r>
          </a:p>
          <a:p>
            <a:r>
              <a:rPr lang="en-US" sz="2000" b="1" dirty="0">
                <a:latin typeface="Consolas" panose="020B0609020204030204" pitchFamily="49" charset="0"/>
                <a:cs typeface="Courier New" pitchFamily="49" charset="0"/>
              </a:rPr>
              <a:t>{</a:t>
            </a:r>
          </a:p>
          <a:p>
            <a:r>
              <a:rPr lang="en-US" sz="2000" b="1" dirty="0">
                <a:latin typeface="Consolas" panose="020B0609020204030204" pitchFamily="49" charset="0"/>
                <a:cs typeface="Courier New" pitchFamily="49" charset="0"/>
              </a:rPr>
              <a:t>   // recursively copy nodes from </a:t>
            </a:r>
            <a:r>
              <a:rPr lang="en-US" sz="2000" b="1" dirty="0" err="1">
                <a:latin typeface="Consolas" panose="020B0609020204030204" pitchFamily="49" charset="0"/>
                <a:cs typeface="Courier New" pitchFamily="49" charset="0"/>
              </a:rPr>
              <a:t>bst</a:t>
            </a:r>
            <a:r>
              <a:rPr lang="en-US" sz="2000" b="1" dirty="0">
                <a:latin typeface="Consolas" panose="020B0609020204030204" pitchFamily="49" charset="0"/>
                <a:cs typeface="Courier New" pitchFamily="49" charset="0"/>
              </a:rPr>
              <a:t> to this </a:t>
            </a:r>
            <a:r>
              <a:rPr lang="en-US" sz="2000" b="1" dirty="0" err="1">
                <a:latin typeface="Consolas" panose="020B0609020204030204" pitchFamily="49" charset="0"/>
                <a:cs typeface="Courier New" pitchFamily="49" charset="0"/>
              </a:rPr>
              <a:t>bst</a:t>
            </a:r>
            <a:r>
              <a:rPr lang="en-US" sz="2000" b="1" dirty="0">
                <a:latin typeface="Consolas" panose="020B0609020204030204" pitchFamily="49" charset="0"/>
                <a:cs typeface="Courier New" pitchFamily="49" charset="0"/>
              </a:rPr>
              <a:t>.</a:t>
            </a:r>
          </a:p>
          <a:p>
            <a:r>
              <a:rPr lang="en-US" sz="2000" b="1" dirty="0">
                <a:solidFill>
                  <a:srgbClr val="FF0000"/>
                </a:solidFill>
                <a:latin typeface="Consolas" panose="020B0609020204030204" pitchFamily="49" charset="0"/>
                <a:cs typeface="Courier New" pitchFamily="49" charset="0"/>
              </a:rPr>
              <a:t>   </a:t>
            </a:r>
            <a:r>
              <a:rPr lang="en-US" sz="2000" b="1" dirty="0" err="1">
                <a:solidFill>
                  <a:srgbClr val="FF0000"/>
                </a:solidFill>
                <a:latin typeface="Consolas" panose="020B0609020204030204" pitchFamily="49" charset="0"/>
                <a:cs typeface="Courier New" pitchFamily="49" charset="0"/>
              </a:rPr>
              <a:t>copyNode</a:t>
            </a:r>
            <a:r>
              <a:rPr lang="en-US" sz="2000" b="1" dirty="0">
                <a:solidFill>
                  <a:srgbClr val="FF0000"/>
                </a:solidFill>
                <a:latin typeface="Consolas" panose="020B0609020204030204" pitchFamily="49" charset="0"/>
                <a:cs typeface="Courier New" pitchFamily="49" charset="0"/>
              </a:rPr>
              <a:t>(</a:t>
            </a:r>
            <a:r>
              <a:rPr lang="en-US" sz="2000" b="1" dirty="0" err="1">
                <a:solidFill>
                  <a:srgbClr val="FF0000"/>
                </a:solidFill>
                <a:latin typeface="Consolas" panose="020B0609020204030204" pitchFamily="49" charset="0"/>
                <a:cs typeface="Courier New" pitchFamily="49" charset="0"/>
              </a:rPr>
              <a:t>bst.root</a:t>
            </a:r>
            <a:r>
              <a:rPr lang="en-US" sz="2000" b="1" dirty="0">
                <a:solidFill>
                  <a:srgbClr val="FF0000"/>
                </a:solidFill>
                <a:latin typeface="Consolas" panose="020B0609020204030204" pitchFamily="49" charset="0"/>
                <a:cs typeface="Courier New" pitchFamily="49" charset="0"/>
              </a:rPr>
              <a:t>_);</a:t>
            </a:r>
          </a:p>
          <a:p>
            <a:r>
              <a:rPr lang="en-US" sz="2000" b="1" dirty="0">
                <a:latin typeface="Consolas" panose="020B0609020204030204" pitchFamily="49" charset="0"/>
                <a:cs typeface="Courier New" pitchFamily="49" charset="0"/>
              </a:rPr>
              <a:t>}</a:t>
            </a:r>
          </a:p>
        </p:txBody>
      </p:sp>
      <p:sp>
        <p:nvSpPr>
          <p:cNvPr id="7" name="TextBox 6"/>
          <p:cNvSpPr txBox="1"/>
          <p:nvPr/>
        </p:nvSpPr>
        <p:spPr>
          <a:xfrm>
            <a:off x="7800977" y="3913628"/>
            <a:ext cx="2819400" cy="646331"/>
          </a:xfrm>
          <a:prstGeom prst="rect">
            <a:avLst/>
          </a:prstGeom>
          <a:noFill/>
        </p:spPr>
        <p:txBody>
          <a:bodyPr wrap="square" rtlCol="0">
            <a:spAutoFit/>
          </a:bodyPr>
          <a:lstStyle/>
          <a:p>
            <a:r>
              <a:rPr lang="en-US" b="1" i="1" dirty="0">
                <a:solidFill>
                  <a:srgbClr val="FF0000"/>
                </a:solidFill>
                <a:latin typeface="Consolas" panose="020B0609020204030204" pitchFamily="49" charset="0"/>
                <a:cs typeface="Consolas" panose="020B0609020204030204" pitchFamily="49" charset="0"/>
              </a:rPr>
              <a:t>BST&lt;int&gt; bst1;</a:t>
            </a:r>
          </a:p>
          <a:p>
            <a:r>
              <a:rPr lang="en-US" b="1" i="1" dirty="0">
                <a:solidFill>
                  <a:srgbClr val="FF0000"/>
                </a:solidFill>
                <a:latin typeface="Consolas" panose="020B0609020204030204" pitchFamily="49" charset="0"/>
                <a:cs typeface="Consolas" panose="020B0609020204030204" pitchFamily="49" charset="0"/>
              </a:rPr>
              <a:t>BST&lt;int&gt; bst2(bst1);</a:t>
            </a:r>
          </a:p>
        </p:txBody>
      </p:sp>
      <p:sp>
        <p:nvSpPr>
          <p:cNvPr id="11" name="Line Callout 1 6">
            <a:extLst>
              <a:ext uri="{FF2B5EF4-FFF2-40B4-BE49-F238E27FC236}">
                <a16:creationId xmlns:a16="http://schemas.microsoft.com/office/drawing/2014/main" id="{9FB12552-4C1E-457F-B77C-550910DDFFDF}"/>
              </a:ext>
            </a:extLst>
          </p:cNvPr>
          <p:cNvSpPr/>
          <p:nvPr/>
        </p:nvSpPr>
        <p:spPr>
          <a:xfrm>
            <a:off x="7920833" y="5265994"/>
            <a:ext cx="685800" cy="481548"/>
          </a:xfrm>
          <a:prstGeom prst="borderCallout1">
            <a:avLst>
              <a:gd name="adj1" fmla="val -745"/>
              <a:gd name="adj2" fmla="val 21717"/>
              <a:gd name="adj3" fmla="val -154257"/>
              <a:gd name="adj4" fmla="val 20754"/>
            </a:avLst>
          </a:prstGeom>
          <a:ln>
            <a:tailEnd type="arrow"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Consolas" panose="020B0609020204030204" pitchFamily="49" charset="0"/>
              </a:rPr>
              <a:t>this</a:t>
            </a:r>
          </a:p>
        </p:txBody>
      </p:sp>
      <p:sp>
        <p:nvSpPr>
          <p:cNvPr id="12" name="Line Callout 1 6">
            <a:extLst>
              <a:ext uri="{FF2B5EF4-FFF2-40B4-BE49-F238E27FC236}">
                <a16:creationId xmlns:a16="http://schemas.microsoft.com/office/drawing/2014/main" id="{F4816CE2-EE59-4E7D-87D4-160B33360758}"/>
              </a:ext>
            </a:extLst>
          </p:cNvPr>
          <p:cNvSpPr/>
          <p:nvPr/>
        </p:nvSpPr>
        <p:spPr>
          <a:xfrm>
            <a:off x="8943977" y="5265740"/>
            <a:ext cx="990600" cy="481548"/>
          </a:xfrm>
          <a:prstGeom prst="borderCallout1">
            <a:avLst>
              <a:gd name="adj1" fmla="val -745"/>
              <a:gd name="adj2" fmla="val 21717"/>
              <a:gd name="adj3" fmla="val -163219"/>
              <a:gd name="adj4" fmla="val 95013"/>
            </a:avLst>
          </a:prstGeom>
          <a:ln>
            <a:tailEnd type="arrow"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err="1">
                <a:latin typeface="Consolas" panose="020B0609020204030204" pitchFamily="49" charset="0"/>
              </a:rPr>
              <a:t>bst</a:t>
            </a:r>
            <a:endParaRPr lang="en-US" b="1" dirty="0">
              <a:latin typeface="Consolas" panose="020B0609020204030204" pitchFamily="49" charset="0"/>
            </a:endParaRPr>
          </a:p>
        </p:txBody>
      </p:sp>
      <p:sp>
        <p:nvSpPr>
          <p:cNvPr id="13" name="TextBox 12">
            <a:extLst>
              <a:ext uri="{FF2B5EF4-FFF2-40B4-BE49-F238E27FC236}">
                <a16:creationId xmlns:a16="http://schemas.microsoft.com/office/drawing/2014/main" id="{91EF5C6C-EF21-4194-B3A4-0F1BFEB9B80E}"/>
              </a:ext>
            </a:extLst>
          </p:cNvPr>
          <p:cNvSpPr txBox="1"/>
          <p:nvPr/>
        </p:nvSpPr>
        <p:spPr>
          <a:xfrm>
            <a:off x="658367" y="5849859"/>
            <a:ext cx="7348845" cy="707886"/>
          </a:xfrm>
          <a:prstGeom prst="rect">
            <a:avLst/>
          </a:prstGeom>
          <a:noFill/>
        </p:spPr>
        <p:txBody>
          <a:bodyPr wrap="square" rtlCol="0">
            <a:spAutoFit/>
          </a:bodyPr>
          <a:lstStyle/>
          <a:p>
            <a:pPr marL="342900" indent="-342900">
              <a:buAutoNum type="arabicPeriod"/>
            </a:pPr>
            <a:r>
              <a:rPr lang="en-US" sz="2000" b="1" dirty="0">
                <a:latin typeface="Consolas" panose="020B0609020204030204" pitchFamily="49" charset="0"/>
                <a:cs typeface="Consolas" panose="020B0609020204030204" pitchFamily="49" charset="0"/>
              </a:rPr>
              <a:t>Construct a new BST&lt;T&gt; (</a:t>
            </a:r>
            <a:r>
              <a:rPr lang="en-US" sz="2000" b="1" i="1" dirty="0">
                <a:solidFill>
                  <a:srgbClr val="FF0000"/>
                </a:solidFill>
                <a:latin typeface="Consolas" panose="020B0609020204030204" pitchFamily="49" charset="0"/>
                <a:cs typeface="Consolas" panose="020B0609020204030204" pitchFamily="49" charset="0"/>
              </a:rPr>
              <a:t>*this</a:t>
            </a:r>
            <a:r>
              <a:rPr lang="en-US" sz="2000" b="1" dirty="0">
                <a:latin typeface="Consolas" panose="020B0609020204030204" pitchFamily="49" charset="0"/>
                <a:cs typeface="Consolas" panose="020B0609020204030204" pitchFamily="49" charset="0"/>
              </a:rPr>
              <a:t>).</a:t>
            </a:r>
          </a:p>
          <a:p>
            <a:pPr marL="342900" indent="-342900">
              <a:buAutoNum type="arabicPeriod"/>
            </a:pPr>
            <a:r>
              <a:rPr lang="en-US" sz="2000" b="1" dirty="0">
                <a:latin typeface="Consolas" panose="020B0609020204030204" pitchFamily="49" charset="0"/>
                <a:cs typeface="Consolas" panose="020B0609020204030204" pitchFamily="49" charset="0"/>
              </a:rPr>
              <a:t>Recursively copy nodes from </a:t>
            </a:r>
            <a:r>
              <a:rPr lang="en-US" sz="2000" b="1" i="1" dirty="0" err="1">
                <a:solidFill>
                  <a:srgbClr val="FF0000"/>
                </a:solidFill>
                <a:latin typeface="Consolas" panose="020B0609020204030204" pitchFamily="49" charset="0"/>
                <a:cs typeface="Consolas" panose="020B0609020204030204" pitchFamily="49" charset="0"/>
              </a:rPr>
              <a:t>bst</a:t>
            </a:r>
            <a:r>
              <a:rPr lang="en-US" sz="2000" b="1" dirty="0">
                <a:latin typeface="Consolas" panose="020B0609020204030204" pitchFamily="49" charset="0"/>
                <a:cs typeface="Consolas" panose="020B0609020204030204" pitchFamily="49" charset="0"/>
              </a:rPr>
              <a:t> to the new BST.</a:t>
            </a:r>
          </a:p>
        </p:txBody>
      </p:sp>
    </p:spTree>
    <p:extLst>
      <p:ext uri="{BB962C8B-B14F-4D97-AF65-F5344CB8AC3E}">
        <p14:creationId xmlns:p14="http://schemas.microsoft.com/office/powerpoint/2010/main" val="174092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500"/>
                                        <p:tgtEl>
                                          <p:spTgt spid="1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Assignment Operator</a:t>
            </a:r>
          </a:p>
        </p:txBody>
      </p:sp>
      <p:sp>
        <p:nvSpPr>
          <p:cNvPr id="4" name="Footer Placeholder 3"/>
          <p:cNvSpPr>
            <a:spLocks noGrp="1"/>
          </p:cNvSpPr>
          <p:nvPr>
            <p:ph type="ftr" sz="quarter" idx="11"/>
          </p:nvPr>
        </p:nvSpPr>
        <p:spPr/>
        <p:txBody>
          <a:bodyPr/>
          <a:lstStyle/>
          <a:p>
            <a:r>
              <a:rPr lang="en-US"/>
              <a:t>Trees (29)</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8</a:t>
            </a:fld>
            <a:endParaRPr lang="en-US" dirty="0"/>
          </a:p>
        </p:txBody>
      </p:sp>
      <p:sp>
        <p:nvSpPr>
          <p:cNvPr id="6" name="TextBox 5"/>
          <p:cNvSpPr txBox="1"/>
          <p:nvPr/>
        </p:nvSpPr>
        <p:spPr>
          <a:xfrm>
            <a:off x="658368" y="1461991"/>
            <a:ext cx="8409432" cy="3693319"/>
          </a:xfrm>
          <a:prstGeom prst="rect">
            <a:avLst/>
          </a:prstGeom>
          <a:noFill/>
        </p:spPr>
        <p:txBody>
          <a:bodyPr wrap="square" rtlCol="0">
            <a:spAutoFit/>
          </a:bodyPr>
          <a:lstStyle/>
          <a:p>
            <a:r>
              <a:rPr lang="en-US" b="1" dirty="0">
                <a:latin typeface="Consolas" panose="020B0609020204030204" pitchFamily="49" charset="0"/>
                <a:cs typeface="Courier New" pitchFamily="49" charset="0"/>
              </a:rPr>
              <a:t>/** Assign the contents of one BST to another.</a:t>
            </a:r>
          </a:p>
          <a:p>
            <a:r>
              <a:rPr lang="en-US" b="1" dirty="0">
                <a:latin typeface="Consolas" panose="020B0609020204030204" pitchFamily="49" charset="0"/>
                <a:cs typeface="Courier New" pitchFamily="49" charset="0"/>
              </a:rPr>
              <a:t>    @param other The BST to be assigned to this BST</a:t>
            </a:r>
          </a:p>
          <a:p>
            <a:r>
              <a:rPr lang="en-US" b="1" dirty="0">
                <a:latin typeface="Consolas" panose="020B0609020204030204" pitchFamily="49" charset="0"/>
                <a:cs typeface="Courier New" pitchFamily="49" charset="0"/>
              </a:rPr>
              <a:t>    @return This BST with a copy of the other BST's contents</a:t>
            </a:r>
          </a:p>
          <a:p>
            <a:r>
              <a:rPr lang="en-US" b="1" dirty="0">
                <a:latin typeface="Consolas" panose="020B0609020204030204" pitchFamily="49" charset="0"/>
                <a:cs typeface="Courier New" pitchFamily="49" charset="0"/>
              </a:rPr>
              <a:t>*/</a:t>
            </a:r>
          </a:p>
          <a:p>
            <a:r>
              <a:rPr lang="en-US" b="1" dirty="0">
                <a:solidFill>
                  <a:srgbClr val="FF0000"/>
                </a:solidFill>
                <a:latin typeface="Consolas" panose="020B0609020204030204" pitchFamily="49" charset="0"/>
                <a:cs typeface="Courier New" pitchFamily="49" charset="0"/>
              </a:rPr>
              <a:t>BST&lt;T&gt;&amp; operator=(const BST&lt;T&gt;&amp; </a:t>
            </a:r>
            <a:r>
              <a:rPr lang="en-US" b="1" dirty="0" err="1">
                <a:solidFill>
                  <a:srgbClr val="FF0000"/>
                </a:solidFill>
                <a:latin typeface="Consolas" panose="020B0609020204030204" pitchFamily="49" charset="0"/>
                <a:cs typeface="Courier New" pitchFamily="49" charset="0"/>
              </a:rPr>
              <a:t>rhs</a:t>
            </a:r>
            <a:r>
              <a:rPr lang="en-US" b="1" dirty="0">
                <a:solidFill>
                  <a:srgbClr val="FF0000"/>
                </a:solidFill>
                <a:latin typeface="Consolas" panose="020B0609020204030204" pitchFamily="49" charset="0"/>
                <a:cs typeface="Courier New" pitchFamily="49" charset="0"/>
              </a:rPr>
              <a:t>)</a:t>
            </a:r>
          </a:p>
          <a:p>
            <a:r>
              <a:rPr lang="en-US" b="1" dirty="0">
                <a:latin typeface="Consolas" panose="020B0609020204030204" pitchFamily="49" charset="0"/>
                <a:cs typeface="Courier New" pitchFamily="49" charset="0"/>
              </a:rPr>
              <a:t>{</a:t>
            </a:r>
          </a:p>
          <a:p>
            <a:r>
              <a:rPr lang="en-US" b="1" dirty="0">
                <a:latin typeface="Consolas" panose="020B0609020204030204" pitchFamily="49" charset="0"/>
                <a:cs typeface="Courier New" pitchFamily="49" charset="0"/>
              </a:rPr>
              <a:t>   // Make a copy of the </a:t>
            </a:r>
            <a:r>
              <a:rPr lang="en-US" b="1" dirty="0" err="1">
                <a:latin typeface="Consolas" panose="020B0609020204030204" pitchFamily="49" charset="0"/>
                <a:cs typeface="Courier New" pitchFamily="49" charset="0"/>
              </a:rPr>
              <a:t>rhs</a:t>
            </a:r>
            <a:r>
              <a:rPr lang="en-US" b="1" dirty="0">
                <a:latin typeface="Consolas" panose="020B0609020204030204" pitchFamily="49" charset="0"/>
                <a:cs typeface="Courier New" pitchFamily="49" charset="0"/>
              </a:rPr>
              <a:t> BST.</a:t>
            </a:r>
          </a:p>
          <a:p>
            <a:r>
              <a:rPr lang="en-US" b="1" dirty="0">
                <a:latin typeface="Consolas" panose="020B0609020204030204" pitchFamily="49" charset="0"/>
                <a:cs typeface="Courier New" pitchFamily="49" charset="0"/>
              </a:rPr>
              <a:t>   </a:t>
            </a:r>
            <a:r>
              <a:rPr lang="en-US" b="1" dirty="0">
                <a:solidFill>
                  <a:srgbClr val="FF0000"/>
                </a:solidFill>
                <a:latin typeface="Consolas" panose="020B0609020204030204" pitchFamily="49" charset="0"/>
                <a:cs typeface="Courier New" pitchFamily="49" charset="0"/>
              </a:rPr>
              <a:t>BST&lt;T&gt; </a:t>
            </a:r>
            <a:r>
              <a:rPr lang="en-US" b="1" dirty="0" err="1">
                <a:solidFill>
                  <a:srgbClr val="FF0000"/>
                </a:solidFill>
                <a:latin typeface="Consolas" panose="020B0609020204030204" pitchFamily="49" charset="0"/>
                <a:cs typeface="Courier New" pitchFamily="49" charset="0"/>
              </a:rPr>
              <a:t>the_copy</a:t>
            </a:r>
            <a:r>
              <a:rPr lang="en-US" b="1" dirty="0">
                <a:solidFill>
                  <a:srgbClr val="FF0000"/>
                </a:solidFill>
                <a:latin typeface="Consolas" panose="020B0609020204030204" pitchFamily="49" charset="0"/>
                <a:cs typeface="Courier New" pitchFamily="49" charset="0"/>
              </a:rPr>
              <a:t>(</a:t>
            </a:r>
            <a:r>
              <a:rPr lang="en-US" b="1" dirty="0" err="1">
                <a:solidFill>
                  <a:srgbClr val="FF0000"/>
                </a:solidFill>
                <a:latin typeface="Consolas" panose="020B0609020204030204" pitchFamily="49" charset="0"/>
                <a:cs typeface="Courier New" pitchFamily="49" charset="0"/>
              </a:rPr>
              <a:t>rhs</a:t>
            </a:r>
            <a:r>
              <a:rPr lang="en-US" b="1" dirty="0">
                <a:solidFill>
                  <a:srgbClr val="FF0000"/>
                </a:solidFill>
                <a:latin typeface="Consolas" panose="020B0609020204030204" pitchFamily="49" charset="0"/>
                <a:cs typeface="Courier New" pitchFamily="49" charset="0"/>
              </a:rPr>
              <a:t>);</a:t>
            </a:r>
            <a:endParaRPr lang="en-US" b="1" dirty="0">
              <a:latin typeface="Consolas" panose="020B0609020204030204" pitchFamily="49" charset="0"/>
              <a:cs typeface="Courier New" pitchFamily="49" charset="0"/>
            </a:endParaRPr>
          </a:p>
          <a:p>
            <a:r>
              <a:rPr lang="en-US" b="1" dirty="0">
                <a:latin typeface="Consolas" panose="020B0609020204030204" pitchFamily="49" charset="0"/>
                <a:cs typeface="Courier New" pitchFamily="49" charset="0"/>
              </a:rPr>
              <a:t>   // Swap this' root with </a:t>
            </a:r>
            <a:r>
              <a:rPr lang="en-US" b="1" dirty="0" err="1">
                <a:latin typeface="Consolas" panose="020B0609020204030204" pitchFamily="49" charset="0"/>
                <a:cs typeface="Courier New" pitchFamily="49" charset="0"/>
              </a:rPr>
              <a:t>the_copy</a:t>
            </a:r>
            <a:r>
              <a:rPr lang="en-US" b="1" dirty="0">
                <a:latin typeface="Consolas" panose="020B0609020204030204" pitchFamily="49" charset="0"/>
                <a:cs typeface="Courier New" pitchFamily="49" charset="0"/>
              </a:rPr>
              <a:t> root.</a:t>
            </a:r>
          </a:p>
          <a:p>
            <a:r>
              <a:rPr lang="en-US" b="1" dirty="0">
                <a:solidFill>
                  <a:srgbClr val="FF0000"/>
                </a:solidFill>
                <a:latin typeface="Consolas" panose="020B0609020204030204" pitchFamily="49" charset="0"/>
                <a:cs typeface="Courier New" pitchFamily="49" charset="0"/>
              </a:rPr>
              <a:t>   swap(this-&gt;root, </a:t>
            </a:r>
            <a:r>
              <a:rPr lang="en-US" b="1" dirty="0" err="1">
                <a:solidFill>
                  <a:srgbClr val="FF0000"/>
                </a:solidFill>
                <a:latin typeface="Consolas" panose="020B0609020204030204" pitchFamily="49" charset="0"/>
                <a:cs typeface="Courier New" pitchFamily="49" charset="0"/>
              </a:rPr>
              <a:t>the_copy.root</a:t>
            </a:r>
            <a:r>
              <a:rPr lang="en-US" b="1" dirty="0">
                <a:solidFill>
                  <a:srgbClr val="FF0000"/>
                </a:solidFill>
                <a:latin typeface="Consolas" panose="020B0609020204030204" pitchFamily="49" charset="0"/>
                <a:cs typeface="Courier New" pitchFamily="49" charset="0"/>
              </a:rPr>
              <a:t>);</a:t>
            </a:r>
            <a:endParaRPr lang="en-US" b="1" dirty="0">
              <a:latin typeface="Consolas" panose="020B0609020204030204" pitchFamily="49" charset="0"/>
              <a:cs typeface="Courier New" pitchFamily="49" charset="0"/>
            </a:endParaRPr>
          </a:p>
          <a:p>
            <a:r>
              <a:rPr lang="en-US" b="1" dirty="0">
                <a:latin typeface="Consolas" panose="020B0609020204030204" pitchFamily="49" charset="0"/>
                <a:cs typeface="Courier New" pitchFamily="49" charset="0"/>
              </a:rPr>
              <a:t>   // Return self (the copy will be deleted)</a:t>
            </a:r>
          </a:p>
          <a:p>
            <a:r>
              <a:rPr lang="en-US" b="1" dirty="0">
                <a:latin typeface="Consolas" panose="020B0609020204030204" pitchFamily="49" charset="0"/>
                <a:cs typeface="Courier New" pitchFamily="49" charset="0"/>
              </a:rPr>
              <a:t>   </a:t>
            </a:r>
            <a:r>
              <a:rPr lang="en-US" b="1" dirty="0">
                <a:solidFill>
                  <a:srgbClr val="FF0000"/>
                </a:solidFill>
                <a:latin typeface="Consolas" panose="020B0609020204030204" pitchFamily="49" charset="0"/>
                <a:cs typeface="Courier New" pitchFamily="49" charset="0"/>
              </a:rPr>
              <a:t>return *this;</a:t>
            </a:r>
          </a:p>
          <a:p>
            <a:r>
              <a:rPr lang="en-US" b="1" dirty="0">
                <a:latin typeface="Consolas" panose="020B0609020204030204" pitchFamily="49" charset="0"/>
                <a:cs typeface="Courier New" pitchFamily="49" charset="0"/>
              </a:rPr>
              <a:t>}</a:t>
            </a:r>
          </a:p>
        </p:txBody>
      </p:sp>
      <p:sp>
        <p:nvSpPr>
          <p:cNvPr id="7" name="TextBox 6"/>
          <p:cNvSpPr txBox="1"/>
          <p:nvPr/>
        </p:nvSpPr>
        <p:spPr>
          <a:xfrm>
            <a:off x="7924800" y="2797628"/>
            <a:ext cx="2819400" cy="923330"/>
          </a:xfrm>
          <a:prstGeom prst="rect">
            <a:avLst/>
          </a:prstGeom>
          <a:noFill/>
        </p:spPr>
        <p:txBody>
          <a:bodyPr wrap="square" rtlCol="0">
            <a:spAutoFit/>
          </a:bodyPr>
          <a:lstStyle/>
          <a:p>
            <a:r>
              <a:rPr lang="en-US" b="1" i="1" dirty="0">
                <a:solidFill>
                  <a:srgbClr val="FF0000"/>
                </a:solidFill>
                <a:latin typeface="Consolas" panose="020B0609020204030204" pitchFamily="49" charset="0"/>
                <a:cs typeface="Consolas" panose="020B0609020204030204" pitchFamily="49" charset="0"/>
              </a:rPr>
              <a:t>BST&lt;int&gt; bst1;</a:t>
            </a:r>
          </a:p>
          <a:p>
            <a:r>
              <a:rPr lang="en-US" b="1" i="1" dirty="0">
                <a:solidFill>
                  <a:srgbClr val="FF0000"/>
                </a:solidFill>
                <a:latin typeface="Consolas" panose="020B0609020204030204" pitchFamily="49" charset="0"/>
                <a:cs typeface="Consolas" panose="020B0609020204030204" pitchFamily="49" charset="0"/>
              </a:rPr>
              <a:t>BST&lt;int&gt; bst2(bst1);</a:t>
            </a:r>
          </a:p>
          <a:p>
            <a:r>
              <a:rPr lang="en-US" b="1" i="1" dirty="0">
                <a:solidFill>
                  <a:srgbClr val="FF0000"/>
                </a:solidFill>
                <a:latin typeface="Consolas" panose="020B0609020204030204" pitchFamily="49" charset="0"/>
                <a:cs typeface="Consolas" panose="020B0609020204030204" pitchFamily="49" charset="0"/>
              </a:rPr>
              <a:t>bst2 = bst1</a:t>
            </a:r>
            <a:r>
              <a:rPr lang="en-US" b="1" dirty="0">
                <a:solidFill>
                  <a:srgbClr val="FF0000"/>
                </a:solidFill>
                <a:latin typeface="Consolas" panose="020B0609020204030204" pitchFamily="49" charset="0"/>
                <a:cs typeface="Consolas" panose="020B0609020204030204" pitchFamily="49" charset="0"/>
              </a:rPr>
              <a:t>;</a:t>
            </a:r>
          </a:p>
        </p:txBody>
      </p:sp>
      <p:sp>
        <p:nvSpPr>
          <p:cNvPr id="11" name="Line Callout 1 6">
            <a:extLst>
              <a:ext uri="{FF2B5EF4-FFF2-40B4-BE49-F238E27FC236}">
                <a16:creationId xmlns:a16="http://schemas.microsoft.com/office/drawing/2014/main" id="{9FB12552-4C1E-457F-B77C-550910DDFFDF}"/>
              </a:ext>
            </a:extLst>
          </p:cNvPr>
          <p:cNvSpPr/>
          <p:nvPr/>
        </p:nvSpPr>
        <p:spPr>
          <a:xfrm>
            <a:off x="8044656" y="4149994"/>
            <a:ext cx="685800" cy="481548"/>
          </a:xfrm>
          <a:prstGeom prst="borderCallout1">
            <a:avLst>
              <a:gd name="adj1" fmla="val -745"/>
              <a:gd name="adj2" fmla="val 21717"/>
              <a:gd name="adj3" fmla="val -90139"/>
              <a:gd name="adj4" fmla="val 22486"/>
            </a:avLst>
          </a:prstGeom>
          <a:ln>
            <a:tailEnd type="arrow"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Consolas" panose="020B0609020204030204" pitchFamily="49" charset="0"/>
              </a:rPr>
              <a:t>this</a:t>
            </a:r>
          </a:p>
        </p:txBody>
      </p:sp>
      <p:sp>
        <p:nvSpPr>
          <p:cNvPr id="12" name="Line Callout 1 6">
            <a:extLst>
              <a:ext uri="{FF2B5EF4-FFF2-40B4-BE49-F238E27FC236}">
                <a16:creationId xmlns:a16="http://schemas.microsoft.com/office/drawing/2014/main" id="{F4816CE2-EE59-4E7D-87D4-160B33360758}"/>
              </a:ext>
            </a:extLst>
          </p:cNvPr>
          <p:cNvSpPr/>
          <p:nvPr/>
        </p:nvSpPr>
        <p:spPr>
          <a:xfrm>
            <a:off x="9067800" y="4149740"/>
            <a:ext cx="990600" cy="481548"/>
          </a:xfrm>
          <a:prstGeom prst="borderCallout1">
            <a:avLst>
              <a:gd name="adj1" fmla="val -745"/>
              <a:gd name="adj2" fmla="val 21717"/>
              <a:gd name="adj3" fmla="val -104033"/>
              <a:gd name="adj4" fmla="val -23668"/>
            </a:avLst>
          </a:prstGeom>
          <a:ln>
            <a:tailEnd type="arrow" w="lg" len="lg"/>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latin typeface="Consolas" panose="020B0609020204030204" pitchFamily="49" charset="0"/>
              </a:rPr>
              <a:t>other</a:t>
            </a:r>
          </a:p>
        </p:txBody>
      </p:sp>
      <p:sp>
        <p:nvSpPr>
          <p:cNvPr id="13" name="TextBox 12">
            <a:extLst>
              <a:ext uri="{FF2B5EF4-FFF2-40B4-BE49-F238E27FC236}">
                <a16:creationId xmlns:a16="http://schemas.microsoft.com/office/drawing/2014/main" id="{91EF5C6C-EF21-4194-B3A4-0F1BFEB9B80E}"/>
              </a:ext>
            </a:extLst>
          </p:cNvPr>
          <p:cNvSpPr txBox="1"/>
          <p:nvPr/>
        </p:nvSpPr>
        <p:spPr>
          <a:xfrm>
            <a:off x="642309" y="5480282"/>
            <a:ext cx="8703571" cy="1200329"/>
          </a:xfrm>
          <a:prstGeom prst="rect">
            <a:avLst/>
          </a:prstGeom>
          <a:noFill/>
        </p:spPr>
        <p:txBody>
          <a:bodyPr wrap="square" rtlCol="0">
            <a:spAutoFit/>
          </a:bodyPr>
          <a:lstStyle/>
          <a:p>
            <a:pPr marL="342900" indent="-342900">
              <a:buAutoNum type="arabicPeriod"/>
            </a:pPr>
            <a:r>
              <a:rPr lang="en-US" b="1" dirty="0">
                <a:latin typeface="Consolas" panose="020B0609020204030204" pitchFamily="49" charset="0"/>
                <a:cs typeface="Consolas" panose="020B0609020204030204" pitchFamily="49" charset="0"/>
              </a:rPr>
              <a:t>Make a deep copy of </a:t>
            </a:r>
            <a:r>
              <a:rPr lang="en-US" b="1" i="1" dirty="0" err="1">
                <a:solidFill>
                  <a:srgbClr val="FF0000"/>
                </a:solidFill>
                <a:latin typeface="Consolas" panose="020B0609020204030204" pitchFamily="49" charset="0"/>
                <a:cs typeface="Courier New" pitchFamily="49" charset="0"/>
              </a:rPr>
              <a:t>rhs</a:t>
            </a:r>
            <a:r>
              <a:rPr lang="en-US" b="1" dirty="0">
                <a:latin typeface="Consolas" panose="020B0609020204030204" pitchFamily="49" charset="0"/>
                <a:cs typeface="Consolas" panose="020B0609020204030204" pitchFamily="49" charset="0"/>
              </a:rPr>
              <a:t> (</a:t>
            </a:r>
            <a:r>
              <a:rPr lang="en-US" b="1" i="1" dirty="0" err="1">
                <a:solidFill>
                  <a:srgbClr val="FF0000"/>
                </a:solidFill>
                <a:latin typeface="Consolas" panose="020B0609020204030204" pitchFamily="49" charset="0"/>
                <a:cs typeface="Courier New" pitchFamily="49" charset="0"/>
              </a:rPr>
              <a:t>rhs</a:t>
            </a:r>
            <a:r>
              <a:rPr lang="en-US" b="1" dirty="0">
                <a:latin typeface="Consolas" panose="020B0609020204030204" pitchFamily="49" charset="0"/>
                <a:cs typeface="Consolas" panose="020B0609020204030204" pitchFamily="49" charset="0"/>
              </a:rPr>
              <a:t> </a:t>
            </a:r>
            <a:r>
              <a:rPr lang="en-US" b="1" dirty="0">
                <a:latin typeface="Consolas" panose="020B0609020204030204" pitchFamily="49" charset="0"/>
                <a:cs typeface="Consolas" panose="020B0609020204030204" pitchFamily="49" charset="0"/>
                <a:sym typeface="Wingdings" panose="05000000000000000000" pitchFamily="2" charset="2"/>
              </a:rPr>
              <a:t></a:t>
            </a:r>
            <a:r>
              <a:rPr lang="en-US" b="1" dirty="0">
                <a:latin typeface="Consolas" panose="020B0609020204030204" pitchFamily="49" charset="0"/>
                <a:cs typeface="Consolas" panose="020B0609020204030204" pitchFamily="49" charset="0"/>
              </a:rPr>
              <a:t> </a:t>
            </a:r>
            <a:r>
              <a:rPr lang="en-US" b="1" i="1" dirty="0" err="1">
                <a:solidFill>
                  <a:srgbClr val="FF0000"/>
                </a:solidFill>
                <a:latin typeface="Consolas" panose="020B0609020204030204" pitchFamily="49" charset="0"/>
                <a:cs typeface="Consolas" panose="020B0609020204030204" pitchFamily="49" charset="0"/>
              </a:rPr>
              <a:t>the_copy</a:t>
            </a:r>
            <a:r>
              <a:rPr lang="en-US" b="1" dirty="0">
                <a:latin typeface="Consolas" panose="020B0609020204030204" pitchFamily="49" charset="0"/>
                <a:cs typeface="Consolas" panose="020B0609020204030204" pitchFamily="49" charset="0"/>
              </a:rPr>
              <a:t>)</a:t>
            </a:r>
          </a:p>
          <a:p>
            <a:pPr marL="342900" indent="-342900">
              <a:buAutoNum type="arabicPeriod"/>
            </a:pPr>
            <a:r>
              <a:rPr lang="en-US" b="1" dirty="0">
                <a:latin typeface="Consolas" panose="020B0609020204030204" pitchFamily="49" charset="0"/>
                <a:cs typeface="Consolas" panose="020B0609020204030204" pitchFamily="49" charset="0"/>
              </a:rPr>
              <a:t>Exchange </a:t>
            </a:r>
            <a:r>
              <a:rPr lang="en-US" b="1" i="1" dirty="0">
                <a:solidFill>
                  <a:srgbClr val="FF0000"/>
                </a:solidFill>
                <a:latin typeface="Consolas" panose="020B0609020204030204" pitchFamily="49" charset="0"/>
                <a:cs typeface="Consolas" panose="020B0609020204030204" pitchFamily="49" charset="0"/>
              </a:rPr>
              <a:t>*this</a:t>
            </a:r>
            <a:r>
              <a:rPr lang="en-US" b="1" dirty="0">
                <a:latin typeface="Consolas" panose="020B0609020204030204" pitchFamily="49" charset="0"/>
                <a:cs typeface="Consolas" panose="020B0609020204030204" pitchFamily="49" charset="0"/>
              </a:rPr>
              <a:t> and </a:t>
            </a:r>
            <a:r>
              <a:rPr lang="en-US" b="1" i="1" dirty="0" err="1">
                <a:solidFill>
                  <a:srgbClr val="FF0000"/>
                </a:solidFill>
                <a:latin typeface="Consolas" panose="020B0609020204030204" pitchFamily="49" charset="0"/>
                <a:cs typeface="Consolas" panose="020B0609020204030204" pitchFamily="49" charset="0"/>
              </a:rPr>
              <a:t>the_copy</a:t>
            </a:r>
            <a:r>
              <a:rPr lang="en-US" b="1" dirty="0">
                <a:latin typeface="Consolas" panose="020B0609020204030204" pitchFamily="49" charset="0"/>
                <a:cs typeface="Consolas" panose="020B0609020204030204" pitchFamily="49" charset="0"/>
              </a:rPr>
              <a:t> elements only (</a:t>
            </a:r>
            <a:r>
              <a:rPr lang="en-US" b="1" i="1" dirty="0">
                <a:solidFill>
                  <a:srgbClr val="FF0000"/>
                </a:solidFill>
                <a:latin typeface="Consolas" panose="020B0609020204030204" pitchFamily="49" charset="0"/>
                <a:cs typeface="Consolas" panose="020B0609020204030204" pitchFamily="49" charset="0"/>
              </a:rPr>
              <a:t>*this</a:t>
            </a:r>
            <a:r>
              <a:rPr lang="en-US" b="1" dirty="0">
                <a:latin typeface="Consolas" panose="020B0609020204030204" pitchFamily="49" charset="0"/>
                <a:cs typeface="Consolas" panose="020B0609020204030204" pitchFamily="49" charset="0"/>
              </a:rPr>
              <a:t> </a:t>
            </a:r>
            <a:r>
              <a:rPr lang="en-US" b="1" dirty="0">
                <a:latin typeface="Consolas" panose="020B0609020204030204" pitchFamily="49" charset="0"/>
                <a:cs typeface="Consolas" panose="020B0609020204030204" pitchFamily="49" charset="0"/>
                <a:sym typeface="Wingdings" panose="05000000000000000000" pitchFamily="2" charset="2"/>
              </a:rPr>
              <a:t> </a:t>
            </a:r>
            <a:r>
              <a:rPr lang="en-US" b="1" i="1" dirty="0" err="1">
                <a:solidFill>
                  <a:srgbClr val="FF0000"/>
                </a:solidFill>
                <a:latin typeface="Consolas" panose="020B0609020204030204" pitchFamily="49" charset="0"/>
                <a:cs typeface="Consolas" panose="020B0609020204030204" pitchFamily="49" charset="0"/>
                <a:sym typeface="Wingdings" panose="05000000000000000000" pitchFamily="2" charset="2"/>
              </a:rPr>
              <a:t>the_copy</a:t>
            </a:r>
            <a:r>
              <a:rPr lang="en-US" b="1" dirty="0">
                <a:latin typeface="Consolas" panose="020B0609020204030204" pitchFamily="49" charset="0"/>
                <a:cs typeface="Consolas" panose="020B0609020204030204" pitchFamily="49" charset="0"/>
                <a:sym typeface="Wingdings" panose="05000000000000000000" pitchFamily="2" charset="2"/>
              </a:rPr>
              <a:t>)</a:t>
            </a:r>
          </a:p>
          <a:p>
            <a:pPr marL="342900" indent="-342900">
              <a:buAutoNum type="arabicPeriod"/>
            </a:pPr>
            <a:r>
              <a:rPr lang="en-US" b="1" dirty="0">
                <a:latin typeface="Consolas" panose="020B0609020204030204" pitchFamily="49" charset="0"/>
                <a:cs typeface="Consolas" panose="020B0609020204030204" pitchFamily="49" charset="0"/>
                <a:sym typeface="Wingdings" panose="05000000000000000000" pitchFamily="2" charset="2"/>
              </a:rPr>
              <a:t>Return </a:t>
            </a:r>
            <a:r>
              <a:rPr lang="en-US" b="1" i="1" dirty="0">
                <a:solidFill>
                  <a:srgbClr val="FF0000"/>
                </a:solidFill>
                <a:latin typeface="Consolas" panose="020B0609020204030204" pitchFamily="49" charset="0"/>
                <a:cs typeface="Consolas" panose="020B0609020204030204" pitchFamily="49" charset="0"/>
                <a:sym typeface="Wingdings" panose="05000000000000000000" pitchFamily="2" charset="2"/>
              </a:rPr>
              <a:t>*this</a:t>
            </a:r>
            <a:r>
              <a:rPr lang="en-US" b="1" dirty="0">
                <a:latin typeface="Consolas" panose="020B0609020204030204" pitchFamily="49" charset="0"/>
                <a:cs typeface="Consolas" panose="020B0609020204030204" pitchFamily="49" charset="0"/>
                <a:sym typeface="Wingdings" panose="05000000000000000000" pitchFamily="2" charset="2"/>
              </a:rPr>
              <a:t> and</a:t>
            </a:r>
          </a:p>
          <a:p>
            <a:pPr marL="342900" indent="-342900">
              <a:buAutoNum type="arabicPeriod"/>
            </a:pPr>
            <a:r>
              <a:rPr lang="en-US" b="1" dirty="0">
                <a:latin typeface="Consolas" panose="020B0609020204030204" pitchFamily="49" charset="0"/>
                <a:cs typeface="Consolas" panose="020B0609020204030204" pitchFamily="49" charset="0"/>
                <a:sym typeface="Wingdings" panose="05000000000000000000" pitchFamily="2" charset="2"/>
              </a:rPr>
              <a:t>Delete </a:t>
            </a:r>
            <a:r>
              <a:rPr lang="en-US" b="1" i="1" dirty="0" err="1">
                <a:solidFill>
                  <a:srgbClr val="FF0000"/>
                </a:solidFill>
                <a:latin typeface="Consolas" panose="020B0609020204030204" pitchFamily="49" charset="0"/>
                <a:cs typeface="Consolas" panose="020B0609020204030204" pitchFamily="49" charset="0"/>
                <a:sym typeface="Wingdings" panose="05000000000000000000" pitchFamily="2" charset="2"/>
              </a:rPr>
              <a:t>the_copy</a:t>
            </a:r>
            <a:r>
              <a:rPr lang="en-US" b="1" dirty="0">
                <a:latin typeface="Consolas" panose="020B0609020204030204" pitchFamily="49" charset="0"/>
                <a:cs typeface="Consolas" panose="020B0609020204030204" pitchFamily="49" charset="0"/>
                <a:sym typeface="Wingdings" panose="05000000000000000000" pitchFamily="2" charset="2"/>
              </a:rPr>
              <a:t> (destructor)</a:t>
            </a:r>
            <a:endParaRPr lang="en-US" b="1"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924689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xEl>
                                              <p:pRg st="0" end="0"/>
                                            </p:txEl>
                                          </p:spTgt>
                                        </p:tgtEl>
                                        <p:attrNameLst>
                                          <p:attrName>style.visibility</p:attrName>
                                        </p:attrNameLst>
                                      </p:cBhvr>
                                      <p:to>
                                        <p:strVal val="visible"/>
                                      </p:to>
                                    </p:set>
                                    <p:animEffect transition="in" filter="fade">
                                      <p:cBhvr>
                                        <p:cTn id="22" dur="500"/>
                                        <p:tgtEl>
                                          <p:spTgt spid="1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500"/>
                                        <p:tgtEl>
                                          <p:spTgt spid="13">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3">
                                            <p:txEl>
                                              <p:pRg st="2" end="2"/>
                                            </p:txEl>
                                          </p:spTgt>
                                        </p:tgtEl>
                                        <p:attrNameLst>
                                          <p:attrName>style.visibility</p:attrName>
                                        </p:attrNameLst>
                                      </p:cBhvr>
                                      <p:to>
                                        <p:strVal val="visible"/>
                                      </p:to>
                                    </p:set>
                                    <p:animEffect transition="in" filter="fade">
                                      <p:cBhvr>
                                        <p:cTn id="32" dur="500"/>
                                        <p:tgtEl>
                                          <p:spTgt spid="13">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3">
                                            <p:txEl>
                                              <p:pRg st="3" end="3"/>
                                            </p:txEl>
                                          </p:spTgt>
                                        </p:tgtEl>
                                        <p:attrNameLst>
                                          <p:attrName>style.visibility</p:attrName>
                                        </p:attrNameLst>
                                      </p:cBhvr>
                                      <p:to>
                                        <p:strVal val="visible"/>
                                      </p:to>
                                    </p:set>
                                    <p:animEffect transition="in" filter="fade">
                                      <p:cBhvr>
                                        <p:cTn id="37"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Destructor</a:t>
            </a:r>
          </a:p>
        </p:txBody>
      </p:sp>
      <p:sp>
        <p:nvSpPr>
          <p:cNvPr id="3" name="Content Placeholder 2"/>
          <p:cNvSpPr>
            <a:spLocks noGrp="1"/>
          </p:cNvSpPr>
          <p:nvPr>
            <p:ph sz="quarter" idx="1"/>
          </p:nvPr>
        </p:nvSpPr>
        <p:spPr/>
        <p:txBody>
          <a:bodyPr/>
          <a:lstStyle/>
          <a:p>
            <a:r>
              <a:rPr lang="en-US" dirty="0"/>
              <a:t>The purpose of the </a:t>
            </a:r>
            <a:r>
              <a:rPr lang="en-US" b="1" dirty="0">
                <a:solidFill>
                  <a:srgbClr val="FF0000"/>
                </a:solidFill>
              </a:rPr>
              <a:t>destructor</a:t>
            </a:r>
            <a:r>
              <a:rPr lang="en-US" dirty="0"/>
              <a:t> is to undo what the constructor does.</a:t>
            </a:r>
          </a:p>
          <a:p>
            <a:r>
              <a:rPr lang="en-US" dirty="0"/>
              <a:t>The </a:t>
            </a:r>
            <a:r>
              <a:rPr lang="en-US" b="1" dirty="0">
                <a:solidFill>
                  <a:srgbClr val="FF0000"/>
                </a:solidFill>
              </a:rPr>
              <a:t>constructor</a:t>
            </a:r>
            <a:r>
              <a:rPr lang="en-US" dirty="0"/>
              <a:t> takes a block of uninitialized memory and sets it to a </a:t>
            </a:r>
            <a:r>
              <a:rPr lang="en-US" b="1" dirty="0">
                <a:solidFill>
                  <a:srgbClr val="FF0000"/>
                </a:solidFill>
              </a:rPr>
              <a:t>valid state</a:t>
            </a:r>
            <a:r>
              <a:rPr lang="en-US" dirty="0"/>
              <a:t>, thus creating an object. </a:t>
            </a:r>
          </a:p>
          <a:p>
            <a:r>
              <a:rPr lang="en-US" dirty="0"/>
              <a:t>When the destructor is finished, the object is in an </a:t>
            </a:r>
            <a:r>
              <a:rPr lang="en-US" b="1" dirty="0">
                <a:solidFill>
                  <a:srgbClr val="FF0000"/>
                </a:solidFill>
              </a:rPr>
              <a:t>invalid state</a:t>
            </a:r>
            <a:r>
              <a:rPr lang="en-US" dirty="0"/>
              <a:t> and the memory it occupies can be reused for creating other objects.</a:t>
            </a:r>
          </a:p>
          <a:p>
            <a:r>
              <a:rPr lang="en-US" dirty="0"/>
              <a:t>If this is not done, the program will have memory leaks.</a:t>
            </a:r>
          </a:p>
          <a:p>
            <a:r>
              <a:rPr lang="en-US" b="1" dirty="0">
                <a:solidFill>
                  <a:srgbClr val="FF0000"/>
                </a:solidFill>
              </a:rPr>
              <a:t>Each class has a default destructor, which effectively invokes the destructor for each data field.</a:t>
            </a:r>
          </a:p>
          <a:p>
            <a:r>
              <a:rPr lang="en-US" dirty="0"/>
              <a:t>If the pointer references a dynamically allocated object (such as the BST nodes referenced by pointer </a:t>
            </a:r>
            <a:r>
              <a:rPr lang="en-US" b="1" i="1" dirty="0"/>
              <a:t>root</a:t>
            </a:r>
            <a:r>
              <a:rPr lang="en-US" dirty="0"/>
              <a:t>), the memory allocated to that object must be freed!</a:t>
            </a:r>
          </a:p>
        </p:txBody>
      </p:sp>
      <p:sp>
        <p:nvSpPr>
          <p:cNvPr id="4" name="Footer Placeholder 3"/>
          <p:cNvSpPr>
            <a:spLocks noGrp="1"/>
          </p:cNvSpPr>
          <p:nvPr>
            <p:ph type="ftr" sz="quarter" idx="11"/>
          </p:nvPr>
        </p:nvSpPr>
        <p:spPr/>
        <p:txBody>
          <a:bodyPr/>
          <a:lstStyle/>
          <a:p>
            <a:r>
              <a:rPr lang="en-US"/>
              <a:t>Trees (29)</a:t>
            </a:r>
            <a:endParaRPr lang="en-US" dirty="0"/>
          </a:p>
        </p:txBody>
      </p:sp>
      <p:sp>
        <p:nvSpPr>
          <p:cNvPr id="5" name="Slide Number Placeholder 4"/>
          <p:cNvSpPr>
            <a:spLocks noGrp="1"/>
          </p:cNvSpPr>
          <p:nvPr>
            <p:ph type="sldNum" sz="quarter" idx="12"/>
          </p:nvPr>
        </p:nvSpPr>
        <p:spPr/>
        <p:txBody>
          <a:bodyPr/>
          <a:lstStyle/>
          <a:p>
            <a:fld id="{0D7B5496-982B-480A-8085-B08F2CA91C21}" type="slidenum">
              <a:rPr lang="en-US" smtClean="0"/>
              <a:pPr/>
              <a:t>9</a:t>
            </a:fld>
            <a:endParaRPr lang="en-US" dirty="0"/>
          </a:p>
        </p:txBody>
      </p:sp>
    </p:spTree>
    <p:extLst>
      <p:ext uri="{BB962C8B-B14F-4D97-AF65-F5344CB8AC3E}">
        <p14:creationId xmlns:p14="http://schemas.microsoft.com/office/powerpoint/2010/main" val="2889216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S 235 Theme">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ppt/theme/themeOverride2.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
  <TotalTime>2351</TotalTime>
  <Words>8391</Words>
  <Application>Microsoft Office PowerPoint</Application>
  <PresentationFormat>Custom</PresentationFormat>
  <Paragraphs>2804</Paragraphs>
  <Slides>66</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66</vt:i4>
      </vt:variant>
    </vt:vector>
  </HeadingPairs>
  <TitlesOfParts>
    <vt:vector size="74" baseType="lpstr">
      <vt:lpstr>Arial</vt:lpstr>
      <vt:lpstr>Calibri</vt:lpstr>
      <vt:lpstr>Comic Sans MS</vt:lpstr>
      <vt:lpstr>Consolas</vt:lpstr>
      <vt:lpstr>Courier New</vt:lpstr>
      <vt:lpstr>Tw Cen MT</vt:lpstr>
      <vt:lpstr>Wingdings</vt:lpstr>
      <vt:lpstr>CS 235 Theme</vt:lpstr>
      <vt:lpstr>PowerPoint Presentation</vt:lpstr>
      <vt:lpstr>Attendance Quiz #28</vt:lpstr>
      <vt:lpstr>Tip #29: Initialization Lists 2</vt:lpstr>
      <vt:lpstr>Copying Objects</vt:lpstr>
      <vt:lpstr>Copy Constructor / Assignment Operator</vt:lpstr>
      <vt:lpstr>Shallow vs Deep Copy</vt:lpstr>
      <vt:lpstr>Copy Constructor</vt:lpstr>
      <vt:lpstr>Assignment Operator</vt:lpstr>
      <vt:lpstr>The Destructor</vt:lpstr>
      <vt:lpstr>Implementing a Min-Heap</vt:lpstr>
      <vt:lpstr>Implementing a Min-Heap</vt:lpstr>
      <vt:lpstr>Implementing a Min-Heap</vt:lpstr>
      <vt:lpstr>Implementing a Min-Heap</vt:lpstr>
      <vt:lpstr>Implementing a Min-Heap</vt:lpstr>
      <vt:lpstr>Implementing a Min-Heap</vt:lpstr>
      <vt:lpstr>Implementing a Min-Heap</vt:lpstr>
      <vt:lpstr>Implementing a Min-Heap</vt:lpstr>
      <vt:lpstr>Implementing a Min-Heap</vt:lpstr>
      <vt:lpstr>Inserting into a Vector Min-Heap </vt:lpstr>
      <vt:lpstr>Inserting into a Vector Min-Heap </vt:lpstr>
      <vt:lpstr>Inserting into a Vector Min-Heap </vt:lpstr>
      <vt:lpstr>Inserting into a Vector Min-Heap </vt:lpstr>
      <vt:lpstr>Inserting into a Vector Min-Heap </vt:lpstr>
      <vt:lpstr>Inserting into a Vector Min-Heap </vt:lpstr>
      <vt:lpstr>Inserting into a Vector Min-Heap </vt:lpstr>
      <vt:lpstr>Inserting into a Vector Min-Heap </vt:lpstr>
      <vt:lpstr>Inserting into a Vector Min-Heap </vt:lpstr>
      <vt:lpstr>Inserting into a Vector Min-Heap </vt:lpstr>
      <vt:lpstr>Inserting into a Vector Min-Heap </vt:lpstr>
      <vt:lpstr>Inserting into a Vector Min-Heap </vt:lpstr>
      <vt:lpstr>Inserting into a Vector Min-Heap </vt:lpstr>
      <vt:lpstr>Inserting into a Vector Min-Heap </vt:lpstr>
      <vt:lpstr>Removal from a Vector Min-Heap </vt:lpstr>
      <vt:lpstr>Removal from a Vector Min-Heap </vt:lpstr>
      <vt:lpstr>Removal from a Vector Min-Heap </vt:lpstr>
      <vt:lpstr>Removal from a Vector Min-Heap </vt:lpstr>
      <vt:lpstr>Removal from a Vector Min-Heap </vt:lpstr>
      <vt:lpstr>Removal from a Vector Min-Heap </vt:lpstr>
      <vt:lpstr>Removal from a Vector Min-Heap </vt:lpstr>
      <vt:lpstr>Removal from a Vector Min-Heap </vt:lpstr>
      <vt:lpstr>Removal from a Vector Min-Heap </vt:lpstr>
      <vt:lpstr>Removal from a Vector Min-Heap </vt:lpstr>
      <vt:lpstr>Removal from a Vector Min-Heap </vt:lpstr>
      <vt:lpstr>Removal from a Vector Min-Heap </vt:lpstr>
      <vt:lpstr>Removal from a Vector Min-Heap </vt:lpstr>
      <vt:lpstr>Removal from a Vector Min-Heap </vt:lpstr>
      <vt:lpstr>Removal from a Vector Min-Heap </vt:lpstr>
      <vt:lpstr>Removal from a Vector Min-Heap </vt:lpstr>
      <vt:lpstr>Removal from a Vector Min-Heap </vt:lpstr>
      <vt:lpstr>Removal from a Vector Min-Heap </vt:lpstr>
      <vt:lpstr>Removal from a Vector Min-Heap </vt:lpstr>
      <vt:lpstr>Performance of the Heap</vt:lpstr>
      <vt:lpstr>Performance of the Heap</vt:lpstr>
      <vt:lpstr>PowerPoint Presentation</vt:lpstr>
      <vt:lpstr>Priority Queues</vt:lpstr>
      <vt:lpstr>priority_queue Class</vt:lpstr>
      <vt:lpstr>Heap Priority Queue</vt:lpstr>
      <vt:lpstr>PowerPoint Presentation</vt:lpstr>
      <vt:lpstr>Huffman Trees</vt:lpstr>
      <vt:lpstr>Huffman Trees</vt:lpstr>
      <vt:lpstr>PowerPoint Presentation</vt:lpstr>
      <vt:lpstr>PowerPoint Presentation</vt:lpstr>
      <vt:lpstr>Steps to build Huffman Tree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Roper</dc:creator>
  <cp:lastModifiedBy>Paul Roper</cp:lastModifiedBy>
  <cp:revision>88</cp:revision>
  <cp:lastPrinted>2021-03-17T17:55:33Z</cp:lastPrinted>
  <dcterms:created xsi:type="dcterms:W3CDTF">2020-07-19T21:27:39Z</dcterms:created>
  <dcterms:modified xsi:type="dcterms:W3CDTF">2022-03-31T17:29:36Z</dcterms:modified>
</cp:coreProperties>
</file>